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68" r:id="rId3"/>
    <p:sldId id="283" r:id="rId4"/>
    <p:sldId id="284" r:id="rId5"/>
    <p:sldId id="282" r:id="rId6"/>
    <p:sldId id="286" r:id="rId7"/>
    <p:sldId id="307" r:id="rId8"/>
    <p:sldId id="308" r:id="rId9"/>
    <p:sldId id="310" r:id="rId10"/>
    <p:sldId id="306" r:id="rId11"/>
    <p:sldId id="311" r:id="rId12"/>
    <p:sldId id="258" r:id="rId13"/>
    <p:sldId id="271" r:id="rId14"/>
    <p:sldId id="288" r:id="rId15"/>
    <p:sldId id="302" r:id="rId16"/>
    <p:sldId id="303" r:id="rId17"/>
    <p:sldId id="304" r:id="rId18"/>
    <p:sldId id="305" r:id="rId19"/>
    <p:sldId id="289" r:id="rId20"/>
    <p:sldId id="290" r:id="rId21"/>
    <p:sldId id="291" r:id="rId22"/>
    <p:sldId id="292" r:id="rId23"/>
    <p:sldId id="293" r:id="rId24"/>
    <p:sldId id="294" r:id="rId25"/>
    <p:sldId id="295" r:id="rId26"/>
    <p:sldId id="301" r:id="rId27"/>
    <p:sldId id="296" r:id="rId28"/>
    <p:sldId id="297" r:id="rId29"/>
    <p:sldId id="298" r:id="rId30"/>
    <p:sldId id="299" r:id="rId31"/>
    <p:sldId id="300" r:id="rId32"/>
    <p:sldId id="285" r:id="rId33"/>
    <p:sldId id="287" r:id="rId34"/>
    <p:sldId id="260" r:id="rId35"/>
    <p:sldId id="261" r:id="rId36"/>
    <p:sldId id="262" r:id="rId37"/>
    <p:sldId id="263" r:id="rId38"/>
    <p:sldId id="265" r:id="rId39"/>
    <p:sldId id="266" r:id="rId40"/>
    <p:sldId id="264" r:id="rId41"/>
    <p:sldId id="26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7493A6-8073-4545-A483-C7D765B08DD8}">
          <p14:sldIdLst>
            <p14:sldId id="256"/>
            <p14:sldId id="268"/>
            <p14:sldId id="283"/>
            <p14:sldId id="284"/>
            <p14:sldId id="282"/>
            <p14:sldId id="286"/>
            <p14:sldId id="307"/>
            <p14:sldId id="308"/>
            <p14:sldId id="310"/>
            <p14:sldId id="306"/>
            <p14:sldId id="311"/>
            <p14:sldId id="258"/>
            <p14:sldId id="271"/>
            <p14:sldId id="288"/>
            <p14:sldId id="302"/>
            <p14:sldId id="303"/>
            <p14:sldId id="304"/>
            <p14:sldId id="305"/>
            <p14:sldId id="289"/>
            <p14:sldId id="290"/>
            <p14:sldId id="291"/>
            <p14:sldId id="292"/>
            <p14:sldId id="293"/>
            <p14:sldId id="294"/>
            <p14:sldId id="295"/>
            <p14:sldId id="301"/>
            <p14:sldId id="296"/>
            <p14:sldId id="297"/>
            <p14:sldId id="298"/>
            <p14:sldId id="299"/>
            <p14:sldId id="300"/>
            <p14:sldId id="285"/>
            <p14:sldId id="287"/>
            <p14:sldId id="260"/>
            <p14:sldId id="261"/>
            <p14:sldId id="262"/>
            <p14:sldId id="263"/>
            <p14:sldId id="265"/>
            <p14:sldId id="266"/>
            <p14:sldId id="264"/>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82246" autoAdjust="0"/>
  </p:normalViewPr>
  <p:slideViewPr>
    <p:cSldViewPr snapToGrid="0">
      <p:cViewPr varScale="1">
        <p:scale>
          <a:sx n="83" d="100"/>
          <a:sy n="83" d="100"/>
        </p:scale>
        <p:origin x="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62EC5-5C4C-43B2-A5DD-640C55EA17EC}" type="datetimeFigureOut">
              <a:rPr lang="en-US" smtClean="0"/>
              <a:t>11/16/2016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2EF4A-73B3-480D-B391-AED5C6802D6D}" type="slidenum">
              <a:rPr lang="en-US" smtClean="0"/>
              <a:t>‹#›</a:t>
            </a:fld>
            <a:endParaRPr lang="en-US"/>
          </a:p>
        </p:txBody>
      </p:sp>
    </p:spTree>
    <p:extLst>
      <p:ext uri="{BB962C8B-B14F-4D97-AF65-F5344CB8AC3E}">
        <p14:creationId xmlns:p14="http://schemas.microsoft.com/office/powerpoint/2010/main" val="25873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Homogeneity of Proportions.</a:t>
            </a:r>
            <a:r>
              <a:rPr lang="en-US" baseline="0" dirty="0"/>
              <a:t>  Obtain a random sample of 500 applications for each characteristic. </a:t>
            </a:r>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2</a:t>
            </a:fld>
            <a:endParaRPr lang="en-US"/>
          </a:p>
        </p:txBody>
      </p:sp>
    </p:spTree>
    <p:extLst>
      <p:ext uri="{BB962C8B-B14F-4D97-AF65-F5344CB8AC3E}">
        <p14:creationId xmlns:p14="http://schemas.microsoft.com/office/powerpoint/2010/main" val="121653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24</a:t>
            </a:fld>
            <a:endParaRPr lang="en-US"/>
          </a:p>
        </p:txBody>
      </p:sp>
    </p:spTree>
    <p:extLst>
      <p:ext uri="{BB962C8B-B14F-4D97-AF65-F5344CB8AC3E}">
        <p14:creationId xmlns:p14="http://schemas.microsoft.com/office/powerpoint/2010/main" val="94712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point out that the distribution of outcomes is centered at 0. Why?  We conducted</a:t>
            </a:r>
            <a:r>
              <a:rPr lang="en-US" baseline="0" dirty="0"/>
              <a:t> this test under the assumption there is no difference in the effectiveness of the courses.  In other words, when the null hypothesis is true, we would expect the MRP program to have a higher proportion of passers half the time and the traditional course to have a higher proportion of passers about half the time. </a:t>
            </a:r>
          </a:p>
          <a:p>
            <a:endParaRPr lang="en-US" baseline="0" dirty="0"/>
          </a:p>
          <a:p>
            <a:r>
              <a:rPr lang="en-US" baseline="0" dirty="0"/>
              <a:t>What would happen if we increased the sample size ten-fold, but had the same proportion of success in each treatment group? </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27</a:t>
            </a:fld>
            <a:endParaRPr lang="en-US"/>
          </a:p>
        </p:txBody>
      </p:sp>
    </p:spTree>
    <p:extLst>
      <p:ext uri="{BB962C8B-B14F-4D97-AF65-F5344CB8AC3E}">
        <p14:creationId xmlns:p14="http://schemas.microsoft.com/office/powerpoint/2010/main" val="168571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28</a:t>
            </a:fld>
            <a:endParaRPr lang="en-US"/>
          </a:p>
        </p:txBody>
      </p:sp>
    </p:spTree>
    <p:extLst>
      <p:ext uri="{BB962C8B-B14F-4D97-AF65-F5344CB8AC3E}">
        <p14:creationId xmlns:p14="http://schemas.microsoft.com/office/powerpoint/2010/main" val="46280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30</a:t>
            </a:fld>
            <a:endParaRPr lang="en-US"/>
          </a:p>
        </p:txBody>
      </p:sp>
    </p:spTree>
    <p:extLst>
      <p:ext uri="{BB962C8B-B14F-4D97-AF65-F5344CB8AC3E}">
        <p14:creationId xmlns:p14="http://schemas.microsoft.com/office/powerpoint/2010/main" val="232487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32</a:t>
            </a:fld>
            <a:endParaRPr lang="en-US"/>
          </a:p>
        </p:txBody>
      </p:sp>
    </p:spTree>
    <p:extLst>
      <p:ext uri="{BB962C8B-B14F-4D97-AF65-F5344CB8AC3E}">
        <p14:creationId xmlns:p14="http://schemas.microsoft.com/office/powerpoint/2010/main" val="2580417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 Randomness could be achieved using systematic sampling.  Also, want to be</a:t>
            </a:r>
            <a:r>
              <a:rPr lang="en-US" baseline="0" dirty="0"/>
              <a:t> sure about ½ the individuals are male and ½ are female. </a:t>
            </a:r>
          </a:p>
          <a:p>
            <a:r>
              <a:rPr lang="en-US" baseline="0" dirty="0"/>
              <a:t>(j) In the telephone survey there is person-to-person variability.  This variability also exists in the observational study, </a:t>
            </a:r>
            <a:r>
              <a:rPr lang="en-US" baseline="0" dirty="0" err="1"/>
              <a:t>bu</a:t>
            </a:r>
            <a:r>
              <a:rPr lang="en-US" baseline="0" dirty="0"/>
              <a:t> there is also individual variability.  For example, people may not always wash their hands when they visit.  The type of public restroom may add variability as well.  Do people wash their hands in different proportions for airport bathrooms versus those at a sports stadium? </a:t>
            </a:r>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33</a:t>
            </a:fld>
            <a:endParaRPr lang="en-US"/>
          </a:p>
        </p:txBody>
      </p:sp>
    </p:spTree>
    <p:extLst>
      <p:ext uri="{BB962C8B-B14F-4D97-AF65-F5344CB8AC3E}">
        <p14:creationId xmlns:p14="http://schemas.microsoft.com/office/powerpoint/2010/main" val="2242262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a large sample size needed here</a:t>
            </a:r>
          </a:p>
        </p:txBody>
      </p:sp>
      <p:sp>
        <p:nvSpPr>
          <p:cNvPr id="4" name="Slide Number Placeholder 3"/>
          <p:cNvSpPr>
            <a:spLocks noGrp="1"/>
          </p:cNvSpPr>
          <p:nvPr>
            <p:ph type="sldNum" sz="quarter" idx="10"/>
          </p:nvPr>
        </p:nvSpPr>
        <p:spPr/>
        <p:txBody>
          <a:bodyPr/>
          <a:lstStyle/>
          <a:p>
            <a:fld id="{0AD2EF4A-73B3-480D-B391-AED5C6802D6D}" type="slidenum">
              <a:rPr lang="en-US" smtClean="0"/>
              <a:t>35</a:t>
            </a:fld>
            <a:endParaRPr lang="en-US"/>
          </a:p>
        </p:txBody>
      </p:sp>
    </p:spTree>
    <p:extLst>
      <p:ext uri="{BB962C8B-B14F-4D97-AF65-F5344CB8AC3E}">
        <p14:creationId xmlns:p14="http://schemas.microsoft.com/office/powerpoint/2010/main" val="384486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t>
            </a:r>
            <a:r>
              <a:rPr lang="en-US" sz="1200" kern="1200" dirty="0">
                <a:solidFill>
                  <a:schemeClr val="tx1"/>
                </a:solidFill>
                <a:effectLst/>
                <a:latin typeface="+mn-lt"/>
                <a:ea typeface="+mn-ea"/>
                <a:cs typeface="+mn-cs"/>
              </a:rPr>
              <a:t>The smaller hospital due to the Law of Large Numbers. The larger hospital likely has more births so it is less likely that the births would deviate from the expected proportion of girls. </a:t>
            </a:r>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4</a:t>
            </a:fld>
            <a:endParaRPr lang="en-US"/>
          </a:p>
        </p:txBody>
      </p:sp>
    </p:spTree>
    <p:extLst>
      <p:ext uri="{BB962C8B-B14F-4D97-AF65-F5344CB8AC3E}">
        <p14:creationId xmlns:p14="http://schemas.microsoft.com/office/powerpoint/2010/main" val="45480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7</a:t>
            </a:fld>
            <a:endParaRPr lang="en-US"/>
          </a:p>
        </p:txBody>
      </p:sp>
    </p:spTree>
    <p:extLst>
      <p:ext uri="{BB962C8B-B14F-4D97-AF65-F5344CB8AC3E}">
        <p14:creationId xmlns:p14="http://schemas.microsoft.com/office/powerpoint/2010/main" val="115577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8</a:t>
            </a:fld>
            <a:endParaRPr lang="en-US"/>
          </a:p>
        </p:txBody>
      </p:sp>
    </p:spTree>
    <p:extLst>
      <p:ext uri="{BB962C8B-B14F-4D97-AF65-F5344CB8AC3E}">
        <p14:creationId xmlns:p14="http://schemas.microsoft.com/office/powerpoint/2010/main" val="299875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10</a:t>
            </a:fld>
            <a:endParaRPr lang="en-US"/>
          </a:p>
        </p:txBody>
      </p:sp>
    </p:spTree>
    <p:extLst>
      <p:ext uri="{BB962C8B-B14F-4D97-AF65-F5344CB8AC3E}">
        <p14:creationId xmlns:p14="http://schemas.microsoft.com/office/powerpoint/2010/main" val="295898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Both"/>
            </a:pPr>
            <a:r>
              <a:rPr lang="en-US" dirty="0"/>
              <a:t>Sample</a:t>
            </a:r>
            <a:r>
              <a:rPr lang="en-US" baseline="0" dirty="0"/>
              <a:t> proportion = 4/20 = 0.2.  </a:t>
            </a:r>
          </a:p>
          <a:p>
            <a:pPr marL="228600" indent="-228600">
              <a:buAutoNum type="alphaLcParenBoth"/>
            </a:pPr>
            <a:r>
              <a:rPr lang="en-US" baseline="0" dirty="0"/>
              <a:t>We want to test H0: p = 0.12 versus H1: p &gt; 0.12</a:t>
            </a:r>
          </a:p>
          <a:p>
            <a:pPr marL="228600" indent="-228600">
              <a:buAutoNum type="alphaLcParenBoth"/>
            </a:pPr>
            <a:r>
              <a:rPr lang="en-US" baseline="0" dirty="0"/>
              <a:t> </a:t>
            </a:r>
          </a:p>
          <a:p>
            <a:pPr marL="228600" indent="-228600">
              <a:buAutoNum type="alphaLcParenBoth"/>
            </a:pPr>
            <a:r>
              <a:rPr lang="en-US" baseline="0" dirty="0"/>
              <a:t>120,000(0.12) = 14,400 left-handed; 120,000(0.88) = 105,600</a:t>
            </a:r>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12</a:t>
            </a:fld>
            <a:endParaRPr lang="en-US"/>
          </a:p>
        </p:txBody>
      </p:sp>
    </p:spTree>
    <p:extLst>
      <p:ext uri="{BB962C8B-B14F-4D97-AF65-F5344CB8AC3E}">
        <p14:creationId xmlns:p14="http://schemas.microsoft.com/office/powerpoint/2010/main" val="119128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t>
            </a:r>
            <a:r>
              <a:rPr lang="en-US" dirty="0" err="1"/>
              <a:t>StatCrunch</a:t>
            </a:r>
            <a:r>
              <a:rPr lang="en-US" dirty="0"/>
              <a:t> “Divider” option.   Double-click</a:t>
            </a:r>
            <a:r>
              <a:rPr lang="en-US" baseline="0" dirty="0"/>
              <a:t> on vertical bar to enter 411.9 as lower bound. </a:t>
            </a:r>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17</a:t>
            </a:fld>
            <a:endParaRPr lang="en-US"/>
          </a:p>
        </p:txBody>
      </p:sp>
    </p:spTree>
    <p:extLst>
      <p:ext uri="{BB962C8B-B14F-4D97-AF65-F5344CB8AC3E}">
        <p14:creationId xmlns:p14="http://schemas.microsoft.com/office/powerpoint/2010/main" val="3815913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19</a:t>
            </a:fld>
            <a:endParaRPr lang="en-US"/>
          </a:p>
        </p:txBody>
      </p:sp>
    </p:spTree>
    <p:extLst>
      <p:ext uri="{BB962C8B-B14F-4D97-AF65-F5344CB8AC3E}">
        <p14:creationId xmlns:p14="http://schemas.microsoft.com/office/powerpoint/2010/main" val="363558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21</a:t>
            </a:fld>
            <a:endParaRPr lang="en-US"/>
          </a:p>
        </p:txBody>
      </p:sp>
    </p:spTree>
    <p:extLst>
      <p:ext uri="{BB962C8B-B14F-4D97-AF65-F5344CB8AC3E}">
        <p14:creationId xmlns:p14="http://schemas.microsoft.com/office/powerpoint/2010/main" val="2101656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D0000E7-715B-4BA0-9B9A-C8561CC6650D}" type="datetimeFigureOut">
              <a:rPr lang="en-US" smtClean="0"/>
              <a:t>11/16/2016</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4661766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000E7-715B-4BA0-9B9A-C8561CC6650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59770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76161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9582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613262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66890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894468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000E7-715B-4BA0-9B9A-C8561CC6650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414573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000E7-715B-4BA0-9B9A-C8561CC6650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19630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000E7-715B-4BA0-9B9A-C8561CC6650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92973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00272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0000E7-715B-4BA0-9B9A-C8561CC6650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60629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0000E7-715B-4BA0-9B9A-C8561CC6650D}"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156811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0000E7-715B-4BA0-9B9A-C8561CC6650D}"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344373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D0000E7-715B-4BA0-9B9A-C8561CC6650D}"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420637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000E7-715B-4BA0-9B9A-C8561CC6650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97734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000E7-715B-4BA0-9B9A-C8561CC6650D}"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32260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0000E7-715B-4BA0-9B9A-C8561CC6650D}" type="datetimeFigureOut">
              <a:rPr lang="en-US" smtClean="0"/>
              <a:t>11/16/2016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F2422B-BAAE-4FC2-BDCE-98152F532B81}" type="slidenum">
              <a:rPr lang="en-US" smtClean="0"/>
              <a:t>‹#›</a:t>
            </a:fld>
            <a:endParaRPr lang="en-US"/>
          </a:p>
        </p:txBody>
      </p:sp>
    </p:spTree>
    <p:extLst>
      <p:ext uri="{BB962C8B-B14F-4D97-AF65-F5344CB8AC3E}">
        <p14:creationId xmlns:p14="http://schemas.microsoft.com/office/powerpoint/2010/main" val="34697215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clarinex.co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Activities that enhance the conceptual understanding of statistics</a:t>
            </a:r>
          </a:p>
        </p:txBody>
      </p:sp>
      <p:sp>
        <p:nvSpPr>
          <p:cNvPr id="3" name="Subtitle 2"/>
          <p:cNvSpPr>
            <a:spLocks noGrp="1"/>
          </p:cNvSpPr>
          <p:nvPr>
            <p:ph type="subTitle" idx="1"/>
          </p:nvPr>
        </p:nvSpPr>
        <p:spPr/>
        <p:txBody>
          <a:bodyPr>
            <a:normAutofit/>
          </a:bodyPr>
          <a:lstStyle/>
          <a:p>
            <a:r>
              <a:rPr lang="en-US" sz="2000" dirty="0"/>
              <a:t>Michael Sullivan</a:t>
            </a:r>
          </a:p>
          <a:p>
            <a:r>
              <a:rPr lang="en-US" sz="2000" dirty="0"/>
              <a:t>Joliet Junior College</a:t>
            </a:r>
          </a:p>
          <a:p>
            <a:r>
              <a:rPr lang="en-US" sz="2000" dirty="0"/>
              <a:t>sullystats@gmail.com or msulliva@jjc.edu</a:t>
            </a:r>
          </a:p>
        </p:txBody>
      </p:sp>
    </p:spTree>
    <p:extLst>
      <p:ext uri="{BB962C8B-B14F-4D97-AF65-F5344CB8AC3E}">
        <p14:creationId xmlns:p14="http://schemas.microsoft.com/office/powerpoint/2010/main" val="272628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intervals</a:t>
            </a:r>
          </a:p>
        </p:txBody>
      </p:sp>
      <p:sp>
        <p:nvSpPr>
          <p:cNvPr id="3" name="TextBox 2"/>
          <p:cNvSpPr txBox="1"/>
          <p:nvPr/>
        </p:nvSpPr>
        <p:spPr>
          <a:xfrm>
            <a:off x="787879" y="1777042"/>
            <a:ext cx="10679502" cy="2585323"/>
          </a:xfrm>
          <a:prstGeom prst="rect">
            <a:avLst/>
          </a:prstGeom>
          <a:noFill/>
        </p:spPr>
        <p:txBody>
          <a:bodyPr wrap="square" rtlCol="0">
            <a:spAutoFit/>
          </a:bodyPr>
          <a:lstStyle/>
          <a:p>
            <a:r>
              <a:rPr lang="en-US" dirty="0"/>
              <a:t>According to Harris Interactive, 41% of adult Americans (aged 18 years or older) believe in ghosts. </a:t>
            </a:r>
          </a:p>
          <a:p>
            <a:endParaRPr lang="en-US" dirty="0"/>
          </a:p>
          <a:p>
            <a:r>
              <a:rPr lang="en-US" dirty="0"/>
              <a:t>Step 1:  Use StatCrunch to generate 1000 simple random samples of size n = 120 from  a population whose proportion is 0.41.   </a:t>
            </a:r>
            <a:r>
              <a:rPr lang="en-US" dirty="0">
                <a:solidFill>
                  <a:srgbClr val="FFFF00"/>
                </a:solidFill>
              </a:rPr>
              <a:t>StatCrunch:  Data &gt; Simulate &gt; Bernoulli    Enter 120 rows; 1000 columns, p = 0.41; Stacked with Column ID</a:t>
            </a:r>
          </a:p>
          <a:p>
            <a:r>
              <a:rPr lang="en-US" dirty="0"/>
              <a:t>Step 2: Construct a 95% confidence interval for each sample.  Be sure to store the results in the StatCrunch spreadsheet.  </a:t>
            </a:r>
            <a:r>
              <a:rPr lang="en-US" dirty="0">
                <a:solidFill>
                  <a:srgbClr val="FFFF00"/>
                </a:solidFill>
              </a:rPr>
              <a:t>Stat &gt; Proportion Stats &gt; One Sample &gt; With Data; Be sure to store results</a:t>
            </a:r>
          </a:p>
          <a:p>
            <a:r>
              <a:rPr lang="en-US" dirty="0"/>
              <a:t>Step 3:  Compute the theoretical mean and standard deviation for the sampling distribution of the sample proportion.  Determine the cut-off points for the middle 95% of all sample proportions. </a:t>
            </a:r>
          </a:p>
        </p:txBody>
      </p:sp>
      <p:graphicFrame>
        <p:nvGraphicFramePr>
          <p:cNvPr id="4" name="Object 3"/>
          <p:cNvGraphicFramePr>
            <a:graphicFrameLocks noChangeAspect="1"/>
          </p:cNvGraphicFramePr>
          <p:nvPr>
            <p:extLst>
              <p:ext uri="{D42A27DB-BD31-4B8C-83A1-F6EECF244321}">
                <p14:modId xmlns:p14="http://schemas.microsoft.com/office/powerpoint/2010/main" val="512906603"/>
              </p:ext>
            </p:extLst>
          </p:nvPr>
        </p:nvGraphicFramePr>
        <p:xfrm>
          <a:off x="3517900" y="4522788"/>
          <a:ext cx="4910138" cy="2012950"/>
        </p:xfrm>
        <a:graphic>
          <a:graphicData uri="http://schemas.openxmlformats.org/presentationml/2006/ole">
            <mc:AlternateContent xmlns:mc="http://schemas.openxmlformats.org/markup-compatibility/2006">
              <mc:Choice xmlns:v="urn:schemas-microsoft-com:vml" Requires="v">
                <p:oleObj spid="_x0000_s3080" name="Equation" r:id="rId4" imgW="2793960" imgH="1143000" progId="Equation.DSMT4">
                  <p:embed/>
                </p:oleObj>
              </mc:Choice>
              <mc:Fallback>
                <p:oleObj name="Equation" r:id="rId4" imgW="2793960" imgH="1143000" progId="Equation.DSMT4">
                  <p:embed/>
                  <p:pic>
                    <p:nvPicPr>
                      <p:cNvPr id="0" name=""/>
                      <p:cNvPicPr/>
                      <p:nvPr/>
                    </p:nvPicPr>
                    <p:blipFill>
                      <a:blip r:embed="rId5"/>
                      <a:stretch>
                        <a:fillRect/>
                      </a:stretch>
                    </p:blipFill>
                    <p:spPr>
                      <a:xfrm>
                        <a:off x="3517900" y="4522788"/>
                        <a:ext cx="4910138" cy="2012950"/>
                      </a:xfrm>
                      <a:prstGeom prst="rect">
                        <a:avLst/>
                      </a:prstGeom>
                    </p:spPr>
                  </p:pic>
                </p:oleObj>
              </mc:Fallback>
            </mc:AlternateContent>
          </a:graphicData>
        </a:graphic>
      </p:graphicFrame>
    </p:spTree>
    <p:extLst>
      <p:ext uri="{BB962C8B-B14F-4D97-AF65-F5344CB8AC3E}">
        <p14:creationId xmlns:p14="http://schemas.microsoft.com/office/powerpoint/2010/main" val="217403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INTERVALS</a:t>
            </a:r>
          </a:p>
        </p:txBody>
      </p:sp>
      <p:sp>
        <p:nvSpPr>
          <p:cNvPr id="3" name="Rectangle 2"/>
          <p:cNvSpPr/>
          <p:nvPr/>
        </p:nvSpPr>
        <p:spPr>
          <a:xfrm>
            <a:off x="685801" y="1997839"/>
            <a:ext cx="10131425" cy="1754326"/>
          </a:xfrm>
          <a:prstGeom prst="rect">
            <a:avLst/>
          </a:prstGeom>
        </p:spPr>
        <p:txBody>
          <a:bodyPr wrap="square">
            <a:spAutoFit/>
          </a:bodyPr>
          <a:lstStyle/>
          <a:p>
            <a:endParaRPr lang="en-US" dirty="0"/>
          </a:p>
          <a:p>
            <a:r>
              <a:rPr lang="en-US" dirty="0"/>
              <a:t>Step 4: In StatCrunch, select Applets &gt; Confidence Intervals &gt; Plotter.   Plot the confidence intervals from Step 2.  What proportion of the intervals capture the parameter?</a:t>
            </a:r>
          </a:p>
          <a:p>
            <a:endParaRPr lang="en-US" dirty="0"/>
          </a:p>
          <a:p>
            <a:r>
              <a:rPr lang="en-US" dirty="0"/>
              <a:t>Step 5: Select any interval that does not capture the parameter.  Find the interval in the StatCrunch spreadsheet.  What do you notice about the sample proportion? Hint: See Step 3. </a:t>
            </a:r>
          </a:p>
        </p:txBody>
      </p:sp>
    </p:spTree>
    <p:extLst>
      <p:ext uri="{BB962C8B-B14F-4D97-AF65-F5344CB8AC3E}">
        <p14:creationId xmlns:p14="http://schemas.microsoft.com/office/powerpoint/2010/main" val="411285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47291"/>
            <a:ext cx="10131425" cy="1456267"/>
          </a:xfrm>
        </p:spPr>
        <p:txBody>
          <a:bodyPr/>
          <a:lstStyle/>
          <a:p>
            <a:r>
              <a:rPr lang="en-US" dirty="0"/>
              <a:t>Intro to hypothesis testing</a:t>
            </a:r>
          </a:p>
        </p:txBody>
      </p:sp>
      <p:sp>
        <p:nvSpPr>
          <p:cNvPr id="3" name="TextBox 2"/>
          <p:cNvSpPr txBox="1"/>
          <p:nvPr/>
        </p:nvSpPr>
        <p:spPr>
          <a:xfrm>
            <a:off x="685801" y="1295241"/>
            <a:ext cx="10787331" cy="5016758"/>
          </a:xfrm>
          <a:prstGeom prst="rect">
            <a:avLst/>
          </a:prstGeom>
          <a:noFill/>
        </p:spPr>
        <p:txBody>
          <a:bodyPr wrap="square" rtlCol="0">
            <a:spAutoFit/>
          </a:bodyPr>
          <a:lstStyle/>
          <a:p>
            <a:r>
              <a:rPr lang="en-US" sz="2000" dirty="0"/>
              <a:t>The proportion of the human population that is left-handed is 0.12.  Mensa is an organization of high-IQ individuals (to qualify to be a member of Mensa one’s IQ must be at the 98</a:t>
            </a:r>
            <a:r>
              <a:rPr lang="en-US" sz="2000" baseline="30000" dirty="0"/>
              <a:t>th</a:t>
            </a:r>
            <a:r>
              <a:rPr lang="en-US" sz="2000" dirty="0"/>
              <a:t> percentile).   In a random sample of 20 members of Mensa, it was found that 4 were left-handed.   Does this result suggest that a higher proportion of Mensa members are left-handed that the general population? </a:t>
            </a:r>
          </a:p>
          <a:p>
            <a:pPr marL="457200" indent="-457200">
              <a:buAutoNum type="alphaLcParenBoth"/>
            </a:pPr>
            <a:r>
              <a:rPr lang="en-US" sz="2000" dirty="0"/>
              <a:t>What is the variable of interest in this study?  Is it qualitative or quantitative? </a:t>
            </a:r>
          </a:p>
          <a:p>
            <a:pPr marL="457200" indent="-457200">
              <a:buAutoNum type="alphaLcParenBoth"/>
            </a:pPr>
            <a:r>
              <a:rPr lang="en-US" sz="2000" dirty="0"/>
              <a:t>What are the null and alternative hypotheses? </a:t>
            </a:r>
          </a:p>
          <a:p>
            <a:pPr marL="457200" indent="-457200">
              <a:buAutoNum type="alphaLcParenBoth"/>
            </a:pPr>
            <a:r>
              <a:rPr lang="en-US" sz="2000" dirty="0"/>
              <a:t>Why can’t a fair coin be used to simulate the outcomes of this study?</a:t>
            </a:r>
          </a:p>
          <a:p>
            <a:pPr marL="457200" indent="-457200">
              <a:buAutoNum type="alphaLcParenBoth"/>
            </a:pPr>
            <a:r>
              <a:rPr lang="en-US" sz="2000" dirty="0"/>
              <a:t>Use the Urn applet in StatCrunch to build a null model that could be used to simulate the outcomes of the study. Hint:  There are approximately 120,000 members of Mensa worldwide.  Under the assumption the null hypothesis from part (b) is true, how many of the 120,000 Mensa members would be left-handed?  How many would not be left-handed? </a:t>
            </a:r>
          </a:p>
          <a:p>
            <a:pPr marL="457200" indent="-457200">
              <a:buAutoNum type="alphaLcParenBoth"/>
            </a:pPr>
            <a:r>
              <a:rPr lang="en-US" sz="2000" dirty="0"/>
              <a:t>Use the Urn applet built in part (d) to simulate 1 repetition of this study.  Explain what the result represents. </a:t>
            </a:r>
          </a:p>
          <a:p>
            <a:pPr marL="457200" indent="-457200">
              <a:buAutoNum type="alphaLcParenBoth"/>
            </a:pPr>
            <a:r>
              <a:rPr lang="en-US" sz="2000" dirty="0"/>
              <a:t>Use the Urn applet built in part (d) to simulate 2000 more repetitions of this study.  What does the result suggest?  </a:t>
            </a:r>
          </a:p>
          <a:p>
            <a:pPr marL="457200" indent="-457200">
              <a:buAutoNum type="alphaLcParenBoth"/>
            </a:pPr>
            <a:r>
              <a:rPr lang="en-US" sz="2000" dirty="0"/>
              <a:t>Use the binomial probability distribution function to find </a:t>
            </a:r>
            <a:r>
              <a:rPr lang="en-US" sz="2000" i="1" dirty="0"/>
              <a:t>P</a:t>
            </a:r>
            <a:r>
              <a:rPr lang="en-US" sz="2000" dirty="0"/>
              <a:t>(</a:t>
            </a:r>
            <a:r>
              <a:rPr lang="en-US" sz="2000" i="1" dirty="0"/>
              <a:t>X </a:t>
            </a:r>
            <a:r>
              <a:rPr lang="en-US" sz="2000" u="sng" dirty="0"/>
              <a:t>&gt;</a:t>
            </a:r>
            <a:r>
              <a:rPr lang="en-US" sz="2000" dirty="0"/>
              <a:t> 4) where </a:t>
            </a:r>
            <a:r>
              <a:rPr lang="en-US" sz="2000" i="1" dirty="0"/>
              <a:t>n</a:t>
            </a:r>
            <a:r>
              <a:rPr lang="en-US" sz="2000" dirty="0"/>
              <a:t> = 20 and </a:t>
            </a:r>
            <a:r>
              <a:rPr lang="en-US" sz="2000" i="1" dirty="0"/>
              <a:t>p</a:t>
            </a:r>
            <a:r>
              <a:rPr lang="en-US" sz="2000" dirty="0"/>
              <a:t> = 0.12. </a:t>
            </a:r>
          </a:p>
        </p:txBody>
      </p:sp>
    </p:spTree>
    <p:extLst>
      <p:ext uri="{BB962C8B-B14F-4D97-AF65-F5344CB8AC3E}">
        <p14:creationId xmlns:p14="http://schemas.microsoft.com/office/powerpoint/2010/main" val="390576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hypothesis testing</a:t>
            </a:r>
          </a:p>
        </p:txBody>
      </p:sp>
      <p:sp>
        <p:nvSpPr>
          <p:cNvPr id="6" name="Rectangle 5"/>
          <p:cNvSpPr/>
          <p:nvPr/>
        </p:nvSpPr>
        <p:spPr>
          <a:xfrm>
            <a:off x="685801" y="1705972"/>
            <a:ext cx="9832674" cy="3785652"/>
          </a:xfrm>
          <a:prstGeom prst="rect">
            <a:avLst/>
          </a:prstGeom>
        </p:spPr>
        <p:txBody>
          <a:bodyPr wrap="square">
            <a:spAutoFit/>
          </a:bodyPr>
          <a:lstStyle/>
          <a:p>
            <a:r>
              <a:rPr lang="en-US" sz="2000" dirty="0"/>
              <a:t>The proportion of the human population that is left-handed is 0.12.  Mensa is an organization of high-IQ individuals (to qualify to be a member of Mensa one’s IQ must be at the 98</a:t>
            </a:r>
            <a:r>
              <a:rPr lang="en-US" sz="2000" baseline="30000" dirty="0"/>
              <a:t>th</a:t>
            </a:r>
            <a:r>
              <a:rPr lang="en-US" sz="2000" dirty="0"/>
              <a:t> percentile).   In a random sample of 120 members of Mensa, it was found that 24 were left-handed.   Does this result suggest that a higher proportion of Mensa members are left-handed that the general population? </a:t>
            </a:r>
          </a:p>
          <a:p>
            <a:endParaRPr lang="en-US" sz="2000" dirty="0"/>
          </a:p>
          <a:p>
            <a:pPr marL="342900" indent="-342900">
              <a:buAutoNum type="alphaLcParenBoth"/>
            </a:pPr>
            <a:r>
              <a:rPr lang="en-US" sz="2000" dirty="0"/>
              <a:t>Build the Urn applet again and run 2000 simulations.  Be sure to select proportions. </a:t>
            </a:r>
          </a:p>
          <a:p>
            <a:pPr marL="342900" indent="-342900">
              <a:buAutoNum type="alphaLcParenBoth"/>
            </a:pPr>
            <a:r>
              <a:rPr lang="en-US" sz="2000" dirty="0"/>
              <a:t>Click Analyze.  Find the mean and standard deviation of the 2000 sample proportions.  </a:t>
            </a:r>
          </a:p>
          <a:p>
            <a:pPr marL="342900" indent="-342900">
              <a:buAutoNum type="alphaLcParenBoth"/>
            </a:pPr>
            <a:r>
              <a:rPr lang="en-US" sz="2000" dirty="0"/>
              <a:t>Determine the theoretical mean and standard deviation of the sample proportion assuming </a:t>
            </a:r>
            <a:r>
              <a:rPr lang="en-US" sz="2000" i="1" dirty="0"/>
              <a:t>p</a:t>
            </a:r>
            <a:r>
              <a:rPr lang="en-US" sz="2000" dirty="0"/>
              <a:t> = 0.12.  Compare to part (b). </a:t>
            </a:r>
          </a:p>
          <a:p>
            <a:pPr marL="342900" indent="-342900">
              <a:buAutoNum type="alphaLcParenBoth"/>
            </a:pPr>
            <a:r>
              <a:rPr lang="en-US" sz="2000" dirty="0"/>
              <a:t>Use the normal model to find the probability of observing 24 or more left-handers from a population whose proportion is 0.12.  </a:t>
            </a:r>
          </a:p>
        </p:txBody>
      </p:sp>
    </p:spTree>
    <p:extLst>
      <p:ext uri="{BB962C8B-B14F-4D97-AF65-F5344CB8AC3E}">
        <p14:creationId xmlns:p14="http://schemas.microsoft.com/office/powerpoint/2010/main" val="294457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Testing a Hypothesis about a Population Mean: Simulation</a:t>
            </a:r>
            <a:br>
              <a:rPr lang="en-US" dirty="0"/>
            </a:br>
            <a:endParaRPr lang="en-US" dirty="0"/>
          </a:p>
        </p:txBody>
      </p:sp>
      <p:sp>
        <p:nvSpPr>
          <p:cNvPr id="3" name="TextBox 2"/>
          <p:cNvSpPr txBox="1"/>
          <p:nvPr/>
        </p:nvSpPr>
        <p:spPr>
          <a:xfrm>
            <a:off x="490118" y="1897617"/>
            <a:ext cx="9068894" cy="3785652"/>
          </a:xfrm>
          <a:prstGeom prst="rect">
            <a:avLst/>
          </a:prstGeom>
          <a:noFill/>
        </p:spPr>
        <p:txBody>
          <a:bodyPr wrap="square" rtlCol="0">
            <a:spAutoFit/>
          </a:bodyPr>
          <a:lstStyle/>
          <a:p>
            <a:r>
              <a:rPr lang="en-US" sz="2400" dirty="0"/>
              <a:t> </a:t>
            </a:r>
          </a:p>
          <a:p>
            <a:r>
              <a:rPr lang="en-US" sz="2400" dirty="0"/>
              <a:t>Coors Field is home to the Colorado Rockies baseball team and is located in Denver, Colorado.  Denver is approximately one mile above sea level where the air is thinner.  Therefore, baseballs are thought to travel farther in this stadium.  Does the evidence support this belief?  In a random sample of 15 homeruns hit in Coors Field, the mean distance the ball traveled was 411.9 feet.  Does this represent evidence to suggest that the ball travels farther in Coors Field than it does in the other Major League ballparks?  </a:t>
            </a:r>
          </a:p>
          <a:p>
            <a:endParaRPr lang="en-US" sz="2400" dirty="0"/>
          </a:p>
        </p:txBody>
      </p:sp>
    </p:spTree>
    <p:extLst>
      <p:ext uri="{BB962C8B-B14F-4D97-AF65-F5344CB8AC3E}">
        <p14:creationId xmlns:p14="http://schemas.microsoft.com/office/powerpoint/2010/main" val="62507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156" y="573024"/>
            <a:ext cx="8922589" cy="1456267"/>
          </a:xfrm>
        </p:spPr>
        <p:txBody>
          <a:bodyPr/>
          <a:lstStyle/>
          <a:p>
            <a:r>
              <a:rPr lang="en-US" b="1" dirty="0"/>
              <a:t>Testing a Hypothesis about a Population Mean: Simulation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690" y="3355124"/>
            <a:ext cx="3965522" cy="1472908"/>
          </a:xfrm>
          <a:prstGeom prst="rect">
            <a:avLst/>
          </a:prstGeom>
          <a:solidFill>
            <a:schemeClr val="tx1"/>
          </a:solidFill>
          <a:ln>
            <a:noFill/>
          </a:ln>
        </p:spPr>
      </p:pic>
    </p:spTree>
    <p:extLst>
      <p:ext uri="{BB962C8B-B14F-4D97-AF65-F5344CB8AC3E}">
        <p14:creationId xmlns:p14="http://schemas.microsoft.com/office/powerpoint/2010/main" val="3167413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43763"/>
            <a:ext cx="9624848" cy="1456267"/>
          </a:xfrm>
        </p:spPr>
        <p:txBody>
          <a:bodyPr/>
          <a:lstStyle/>
          <a:p>
            <a:r>
              <a:rPr lang="en-US" b="1" dirty="0"/>
              <a:t>Testing a Hypothesis about a Population Mean: Simulation</a:t>
            </a:r>
            <a:endParaRPr lang="en-US" dirty="0"/>
          </a:p>
        </p:txBody>
      </p:sp>
      <p:sp>
        <p:nvSpPr>
          <p:cNvPr id="3" name="Rectangle 2"/>
          <p:cNvSpPr/>
          <p:nvPr/>
        </p:nvSpPr>
        <p:spPr>
          <a:xfrm>
            <a:off x="685800" y="2571825"/>
            <a:ext cx="8143645" cy="646331"/>
          </a:xfrm>
          <a:prstGeom prst="rect">
            <a:avLst/>
          </a:prstGeom>
        </p:spPr>
        <p:txBody>
          <a:bodyPr wrap="square">
            <a:spAutoFit/>
          </a:bodyPr>
          <a:lstStyle/>
          <a:p>
            <a:r>
              <a:rPr lang="en-US" dirty="0">
                <a:latin typeface="Cambria" panose="02040503050406030204" pitchFamily="18" charset="0"/>
                <a:ea typeface="MS Mincho"/>
                <a:cs typeface="Times New Roman" panose="02020603050405020304" pitchFamily="18" charset="0"/>
              </a:rPr>
              <a:t>To do this, we will obtain 1000 simple random samples of size </a:t>
            </a:r>
            <a:r>
              <a:rPr lang="en-US" i="1" dirty="0">
                <a:latin typeface="Cambria" panose="02040503050406030204" pitchFamily="18" charset="0"/>
                <a:ea typeface="MS Mincho"/>
                <a:cs typeface="Times New Roman" panose="02020603050405020304" pitchFamily="18" charset="0"/>
              </a:rPr>
              <a:t>n </a:t>
            </a:r>
            <a:r>
              <a:rPr lang="en-US" dirty="0">
                <a:latin typeface="Cambria" panose="02040503050406030204" pitchFamily="18" charset="0"/>
                <a:ea typeface="MS Mincho"/>
                <a:cs typeface="Times New Roman" panose="02020603050405020304" pitchFamily="18" charset="0"/>
              </a:rPr>
              <a:t>= 15 from the population.</a:t>
            </a:r>
            <a:endParaRPr lang="en-US" dirty="0"/>
          </a:p>
        </p:txBody>
      </p:sp>
    </p:spTree>
    <p:extLst>
      <p:ext uri="{BB962C8B-B14F-4D97-AF65-F5344CB8AC3E}">
        <p14:creationId xmlns:p14="http://schemas.microsoft.com/office/powerpoint/2010/main" val="271638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69" y="492557"/>
            <a:ext cx="9383447" cy="1456267"/>
          </a:xfrm>
        </p:spPr>
        <p:txBody>
          <a:bodyPr/>
          <a:lstStyle/>
          <a:p>
            <a:r>
              <a:rPr lang="en-US" b="1" dirty="0"/>
              <a:t>Testing a Hypothesis about a Population Mean: Simulation</a:t>
            </a:r>
            <a:endParaRPr lang="en-US" dirty="0"/>
          </a:p>
        </p:txBody>
      </p:sp>
      <p:pic>
        <p:nvPicPr>
          <p:cNvPr id="3" name="Picture 2"/>
          <p:cNvPicPr>
            <a:picLocks noChangeAspect="1"/>
          </p:cNvPicPr>
          <p:nvPr/>
        </p:nvPicPr>
        <p:blipFill>
          <a:blip r:embed="rId3"/>
          <a:stretch>
            <a:fillRect/>
          </a:stretch>
        </p:blipFill>
        <p:spPr>
          <a:xfrm>
            <a:off x="2999232" y="2269615"/>
            <a:ext cx="4211323" cy="4398871"/>
          </a:xfrm>
          <a:prstGeom prst="rect">
            <a:avLst/>
          </a:prstGeom>
        </p:spPr>
      </p:pic>
    </p:spTree>
    <p:extLst>
      <p:ext uri="{BB962C8B-B14F-4D97-AF65-F5344CB8AC3E}">
        <p14:creationId xmlns:p14="http://schemas.microsoft.com/office/powerpoint/2010/main" val="350723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48" y="382828"/>
            <a:ext cx="9273719" cy="1456267"/>
          </a:xfrm>
        </p:spPr>
        <p:txBody>
          <a:bodyPr/>
          <a:lstStyle/>
          <a:p>
            <a:r>
              <a:rPr lang="en-US" b="1" dirty="0"/>
              <a:t>Testing a Hypothesis about a Population Mean: Simulation</a:t>
            </a:r>
            <a:endParaRPr lang="en-US" dirty="0"/>
          </a:p>
        </p:txBody>
      </p:sp>
      <p:pic>
        <p:nvPicPr>
          <p:cNvPr id="3" name="Picture 2"/>
          <p:cNvPicPr>
            <a:picLocks noChangeAspect="1"/>
          </p:cNvPicPr>
          <p:nvPr/>
        </p:nvPicPr>
        <p:blipFill>
          <a:blip r:embed="rId2"/>
          <a:stretch>
            <a:fillRect/>
          </a:stretch>
        </p:blipFill>
        <p:spPr>
          <a:xfrm>
            <a:off x="1675182" y="1936812"/>
            <a:ext cx="6569050" cy="4493066"/>
          </a:xfrm>
          <a:prstGeom prst="rect">
            <a:avLst/>
          </a:prstGeom>
        </p:spPr>
      </p:pic>
    </p:spTree>
    <p:extLst>
      <p:ext uri="{BB962C8B-B14F-4D97-AF65-F5344CB8AC3E}">
        <p14:creationId xmlns:p14="http://schemas.microsoft.com/office/powerpoint/2010/main" val="336450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73" y="166421"/>
            <a:ext cx="10733226" cy="1456267"/>
          </a:xfrm>
        </p:spPr>
        <p:txBody>
          <a:bodyPr>
            <a:normAutofit fontScale="90000"/>
          </a:bodyPr>
          <a:lstStyle/>
          <a:p>
            <a:r>
              <a:rPr lang="en-US" dirty="0"/>
              <a:t>Testing a hypothesis about two independent population proportions: Math Redesign Program at JJC</a:t>
            </a:r>
          </a:p>
        </p:txBody>
      </p:sp>
      <p:sp>
        <p:nvSpPr>
          <p:cNvPr id="3" name="Content Placeholder 2"/>
          <p:cNvSpPr>
            <a:spLocks noGrp="1"/>
          </p:cNvSpPr>
          <p:nvPr>
            <p:ph idx="1"/>
          </p:nvPr>
        </p:nvSpPr>
        <p:spPr>
          <a:xfrm>
            <a:off x="788214" y="1454438"/>
            <a:ext cx="10131425" cy="3649133"/>
          </a:xfrm>
        </p:spPr>
        <p:txBody>
          <a:bodyPr>
            <a:noAutofit/>
          </a:bodyPr>
          <a:lstStyle/>
          <a:p>
            <a:r>
              <a:rPr lang="en-US" sz="2000" dirty="0"/>
              <a:t>Last semester, Joliet Junior College implemented a redesign of its Intermediate Algebra course.  The Math Redesign Program (MRP) is a mastery-based learning model in which students must work at a minimally prescribed pace and each module must be mastered prior to moving to the next module.  The goal of the research was to determine if the MRP course results in a higher pass rate than the traditional lecture course.  During the Fall, 2015 semester, Professor </a:t>
            </a:r>
            <a:r>
              <a:rPr lang="en-US" sz="2000" dirty="0" err="1"/>
              <a:t>Egner</a:t>
            </a:r>
            <a:r>
              <a:rPr lang="en-US" sz="2000" dirty="0"/>
              <a:t> recruited 48 volunteer students who were going to enroll in Intermediate Algebra in the Spring, 2016 semester.  She randomly assigned the students to either the MRP course or traditional course.  Professor </a:t>
            </a:r>
            <a:r>
              <a:rPr lang="en-US" sz="2000" dirty="0" err="1"/>
              <a:t>Egner</a:t>
            </a:r>
            <a:r>
              <a:rPr lang="en-US" sz="2000" dirty="0"/>
              <a:t> taught both sections.  At the end of the semester, she determined whether a student passed, or failed, the course.   The table summarizes the results of the study in a contingency table. Does this evidence suggest the MRP course is superior to the traditional course as measured by pass rates?</a:t>
            </a:r>
          </a:p>
        </p:txBody>
      </p:sp>
      <p:graphicFrame>
        <p:nvGraphicFramePr>
          <p:cNvPr id="4" name="Table 3"/>
          <p:cNvGraphicFramePr>
            <a:graphicFrameLocks noGrp="1"/>
          </p:cNvGraphicFramePr>
          <p:nvPr>
            <p:extLst>
              <p:ext uri="{D42A27DB-BD31-4B8C-83A1-F6EECF244321}">
                <p14:modId xmlns:p14="http://schemas.microsoft.com/office/powerpoint/2010/main" val="1806264514"/>
              </p:ext>
            </p:extLst>
          </p:nvPr>
        </p:nvGraphicFramePr>
        <p:xfrm>
          <a:off x="3417505" y="5188006"/>
          <a:ext cx="5441201" cy="1256684"/>
        </p:xfrm>
        <a:graphic>
          <a:graphicData uri="http://schemas.openxmlformats.org/drawingml/2006/table">
            <a:tbl>
              <a:tblPr firstRow="1" firstCol="1" bandRow="1">
                <a:tableStyleId>{5C22544A-7EE6-4342-B048-85BDC9FD1C3A}</a:tableStyleId>
              </a:tblPr>
              <a:tblGrid>
                <a:gridCol w="985298">
                  <a:extLst>
                    <a:ext uri="{9D8B030D-6E8A-4147-A177-3AD203B41FA5}">
                      <a16:colId xmlns:a16="http://schemas.microsoft.com/office/drawing/2014/main" val="20000"/>
                    </a:ext>
                  </a:extLst>
                </a:gridCol>
                <a:gridCol w="1441183">
                  <a:extLst>
                    <a:ext uri="{9D8B030D-6E8A-4147-A177-3AD203B41FA5}">
                      <a16:colId xmlns:a16="http://schemas.microsoft.com/office/drawing/2014/main" val="20001"/>
                    </a:ext>
                  </a:extLst>
                </a:gridCol>
                <a:gridCol w="2176481">
                  <a:extLst>
                    <a:ext uri="{9D8B030D-6E8A-4147-A177-3AD203B41FA5}">
                      <a16:colId xmlns:a16="http://schemas.microsoft.com/office/drawing/2014/main" val="20002"/>
                    </a:ext>
                  </a:extLst>
                </a:gridCol>
                <a:gridCol w="838239">
                  <a:extLst>
                    <a:ext uri="{9D8B030D-6E8A-4147-A177-3AD203B41FA5}">
                      <a16:colId xmlns:a16="http://schemas.microsoft.com/office/drawing/2014/main" val="20003"/>
                    </a:ext>
                  </a:extLst>
                </a:gridCol>
              </a:tblGrid>
              <a:tr h="314171">
                <a:tc>
                  <a:txBody>
                    <a:bodyPr/>
                    <a:lstStyle/>
                    <a:p>
                      <a:pPr marL="0" marR="0">
                        <a:spcBef>
                          <a:spcPts val="0"/>
                        </a:spcBef>
                        <a:spcAft>
                          <a:spcPts val="0"/>
                        </a:spcAft>
                      </a:pPr>
                      <a:r>
                        <a:rPr lang="en-US" sz="1800" dirty="0">
                          <a:effectLst/>
                        </a:rPr>
                        <a:t> </a:t>
                      </a:r>
                      <a:endParaRPr lang="en-US" sz="18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MRP Course</a:t>
                      </a:r>
                      <a:endParaRPr lang="en-US" sz="18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Traditional Course</a:t>
                      </a:r>
                      <a:endParaRPr lang="en-US" sz="18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Total</a:t>
                      </a:r>
                      <a:endParaRPr lang="en-US" sz="18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4171">
                <a:tc>
                  <a:txBody>
                    <a:bodyPr/>
                    <a:lstStyle/>
                    <a:p>
                      <a:pPr marL="0" marR="0">
                        <a:spcBef>
                          <a:spcPts val="0"/>
                        </a:spcBef>
                        <a:spcAft>
                          <a:spcPts val="0"/>
                        </a:spcAft>
                      </a:pPr>
                      <a:r>
                        <a:rPr lang="en-US" sz="1800">
                          <a:effectLst/>
                        </a:rPr>
                        <a:t>Pass</a:t>
                      </a:r>
                      <a:endParaRPr lang="en-US" sz="18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19</a:t>
                      </a:r>
                      <a:endParaRPr lang="en-US" sz="18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14</a:t>
                      </a:r>
                      <a:endParaRPr lang="en-US" sz="18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33</a:t>
                      </a:r>
                      <a:endParaRPr lang="en-US" sz="180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4171">
                <a:tc>
                  <a:txBody>
                    <a:bodyPr/>
                    <a:lstStyle/>
                    <a:p>
                      <a:pPr marL="0" marR="0">
                        <a:spcBef>
                          <a:spcPts val="0"/>
                        </a:spcBef>
                        <a:spcAft>
                          <a:spcPts val="0"/>
                        </a:spcAft>
                      </a:pPr>
                      <a:r>
                        <a:rPr lang="en-US" sz="1800">
                          <a:effectLst/>
                        </a:rPr>
                        <a:t>Fail</a:t>
                      </a:r>
                      <a:endParaRPr lang="en-US" sz="18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5</a:t>
                      </a:r>
                      <a:endParaRPr lang="en-US" sz="18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10</a:t>
                      </a:r>
                      <a:endParaRPr lang="en-US" sz="18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15</a:t>
                      </a:r>
                      <a:endParaRPr lang="en-US" sz="18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4171">
                <a:tc>
                  <a:txBody>
                    <a:bodyPr/>
                    <a:lstStyle/>
                    <a:p>
                      <a:pPr marL="0" marR="0">
                        <a:spcBef>
                          <a:spcPts val="0"/>
                        </a:spcBef>
                        <a:spcAft>
                          <a:spcPts val="0"/>
                        </a:spcAft>
                      </a:pPr>
                      <a:r>
                        <a:rPr lang="en-US" sz="1800">
                          <a:effectLst/>
                        </a:rPr>
                        <a:t>Total</a:t>
                      </a:r>
                      <a:endParaRPr lang="en-US" sz="18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24</a:t>
                      </a:r>
                      <a:endParaRPr lang="en-US" sz="18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24</a:t>
                      </a:r>
                      <a:endParaRPr lang="en-US" sz="18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48</a:t>
                      </a:r>
                      <a:endParaRPr lang="en-US" sz="18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474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a study</a:t>
            </a:r>
          </a:p>
        </p:txBody>
      </p:sp>
      <p:sp>
        <p:nvSpPr>
          <p:cNvPr id="3" name="TextBox 2"/>
          <p:cNvSpPr txBox="1"/>
          <p:nvPr/>
        </p:nvSpPr>
        <p:spPr>
          <a:xfrm>
            <a:off x="921715" y="1777594"/>
            <a:ext cx="8156448" cy="3416320"/>
          </a:xfrm>
          <a:prstGeom prst="rect">
            <a:avLst/>
          </a:prstGeom>
          <a:noFill/>
        </p:spPr>
        <p:txBody>
          <a:bodyPr wrap="square" rtlCol="0">
            <a:spAutoFit/>
          </a:bodyPr>
          <a:lstStyle/>
          <a:p>
            <a:r>
              <a:rPr lang="en-US" sz="2400" dirty="0"/>
              <a:t>Traditional underwriting to determine the risks associated with lending include credit scores, income, and employment history. The online lender </a:t>
            </a:r>
            <a:r>
              <a:rPr lang="en-US" sz="2400" dirty="0" err="1"/>
              <a:t>ZestFinance</a:t>
            </a:r>
            <a:r>
              <a:rPr lang="en-US" sz="2400" dirty="0"/>
              <a:t> wanted to determine whether people who fill out loan applications using all capital letters versus those who use all lower case letters versus those who fill out the application using upper and lowercase letters accurately default at different rates. Explain how to obtain and analyze data in order to determine whether the method used to fill out loan applications results in different default rates. </a:t>
            </a:r>
          </a:p>
        </p:txBody>
      </p:sp>
    </p:spTree>
    <p:extLst>
      <p:ext uri="{BB962C8B-B14F-4D97-AF65-F5344CB8AC3E}">
        <p14:creationId xmlns:p14="http://schemas.microsoft.com/office/powerpoint/2010/main" val="4097145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sp>
        <p:nvSpPr>
          <p:cNvPr id="3" name="Content Placeholder 2"/>
          <p:cNvSpPr>
            <a:spLocks noGrp="1"/>
          </p:cNvSpPr>
          <p:nvPr>
            <p:ph idx="1"/>
          </p:nvPr>
        </p:nvSpPr>
        <p:spPr/>
        <p:txBody>
          <a:bodyPr>
            <a:normAutofit/>
          </a:bodyPr>
          <a:lstStyle/>
          <a:p>
            <a:r>
              <a:rPr lang="en-US" sz="2400" dirty="0"/>
              <a:t>What is the response variable in the study? </a:t>
            </a:r>
          </a:p>
          <a:p>
            <a:r>
              <a:rPr lang="en-US" sz="2400" dirty="0"/>
              <a:t>What is the explanatory variable in the study? </a:t>
            </a:r>
          </a:p>
          <a:p>
            <a:r>
              <a:rPr lang="en-US" sz="2400" dirty="0"/>
              <a:t>What type of experimental design is this? What role does randomization play in this study? </a:t>
            </a:r>
          </a:p>
          <a:p>
            <a:r>
              <a:rPr lang="en-US" sz="2400" dirty="0"/>
              <a:t>What or who are the experimental units in the study? </a:t>
            </a:r>
          </a:p>
          <a:p>
            <a:r>
              <a:rPr lang="en-US" sz="2400" dirty="0"/>
              <a:t>Are any variables controlled? </a:t>
            </a:r>
          </a:p>
          <a:p>
            <a:r>
              <a:rPr lang="en-US" sz="2400" dirty="0"/>
              <a:t>Is there the potential for confounding in this study?  Explain. </a:t>
            </a:r>
          </a:p>
        </p:txBody>
      </p:sp>
    </p:spTree>
    <p:extLst>
      <p:ext uri="{BB962C8B-B14F-4D97-AF65-F5344CB8AC3E}">
        <p14:creationId xmlns:p14="http://schemas.microsoft.com/office/powerpoint/2010/main" val="19955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335" y="2142067"/>
                <a:ext cx="9741892" cy="3649133"/>
              </a:xfrm>
            </p:spPr>
            <p:txBody>
              <a:bodyPr/>
              <a:lstStyle/>
              <a:p>
                <a:r>
                  <a:rPr lang="en-US" dirty="0"/>
                  <a:t>What proportion of students in the MRP program passed?  What proportion of students in the traditional course passed? </a:t>
                </a:r>
              </a:p>
              <a:p>
                <a:pPr marL="0" indent="0" algn="ctr">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𝑀𝑅𝑃</m:t>
                        </m:r>
                      </m:sub>
                    </m:sSub>
                    <m:r>
                      <a:rPr lang="en-US" i="1">
                        <a:latin typeface="Cambria Math" panose="02040503050406030204" pitchFamily="18" charset="0"/>
                      </a:rPr>
                      <m:t>=0.</m:t>
                    </m:r>
                    <m:r>
                      <a:rPr lang="en-US" b="0" i="1" smtClean="0">
                        <a:latin typeface="Cambria Math" panose="02040503050406030204" pitchFamily="18" charset="0"/>
                      </a:rPr>
                      <m:t>792</m:t>
                    </m:r>
                  </m:oMath>
                </a14:m>
                <a:r>
                  <a:rPr lang="en-US" dirty="0"/>
                  <a:t>  and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𝑇𝑟𝑎𝑑</m:t>
                        </m:r>
                      </m:sub>
                    </m:sSub>
                    <m:r>
                      <a:rPr lang="en-US" i="1">
                        <a:latin typeface="Cambria Math" panose="02040503050406030204" pitchFamily="18" charset="0"/>
                      </a:rPr>
                      <m:t>=0</m:t>
                    </m:r>
                    <m:r>
                      <a:rPr lang="en-US" b="0" i="1" smtClean="0">
                        <a:latin typeface="Cambria Math" panose="02040503050406030204" pitchFamily="18" charset="0"/>
                      </a:rPr>
                      <m:t>.</m:t>
                    </m:r>
                  </m:oMath>
                </a14:m>
                <a:r>
                  <a:rPr lang="en-US" dirty="0"/>
                  <a:t>583</a:t>
                </a:r>
              </a:p>
              <a:p>
                <a:pPr marL="0" indent="0">
                  <a:buNone/>
                </a:pPr>
                <a:endParaRPr lang="en-US" dirty="0"/>
              </a:p>
              <a:p>
                <a:r>
                  <a:rPr lang="en-US" dirty="0"/>
                  <a:t>What is the difference in sample proportions,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𝑀𝑅𝑃</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𝑇𝑟𝑎𝑑</m:t>
                        </m:r>
                      </m:sub>
                    </m:sSub>
                    <m:r>
                      <a:rPr lang="en-US" i="1">
                        <a:latin typeface="Cambria Math" panose="02040503050406030204" pitchFamily="18" charset="0"/>
                      </a:rPr>
                      <m:t>?</m:t>
                    </m:r>
                  </m:oMath>
                </a14:m>
                <a:endParaRPr lang="en-US" dirty="0"/>
              </a:p>
              <a:p>
                <a:endParaRPr lang="en-US" dirty="0"/>
              </a:p>
              <a:p>
                <a:pPr marL="0" indent="0" algn="ctr">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𝑀𝑅𝑃</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𝑇𝑟𝑎𝑑</m:t>
                        </m:r>
                      </m:sub>
                    </m:sSub>
                  </m:oMath>
                </a14:m>
                <a:r>
                  <a:rPr lang="en-US" dirty="0"/>
                  <a:t> = 0.792 – 0.583 = 0.209</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335" y="2142067"/>
                <a:ext cx="9741892" cy="3649133"/>
              </a:xfrm>
              <a:blipFill rotWithShape="0">
                <a:blip r:embed="rId3"/>
                <a:stretch>
                  <a:fillRect l="-375"/>
                </a:stretch>
              </a:blipFill>
            </p:spPr>
            <p:txBody>
              <a:bodyPr/>
              <a:lstStyle/>
              <a:p>
                <a:r>
                  <a:rPr lang="en-US">
                    <a:noFill/>
                  </a:rPr>
                  <a:t> </a:t>
                </a:r>
              </a:p>
            </p:txBody>
          </p:sp>
        </mc:Fallback>
      </mc:AlternateContent>
    </p:spTree>
    <p:extLst>
      <p:ext uri="{BB962C8B-B14F-4D97-AF65-F5344CB8AC3E}">
        <p14:creationId xmlns:p14="http://schemas.microsoft.com/office/powerpoint/2010/main" val="213930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038" y="558393"/>
            <a:ext cx="7046365" cy="1456267"/>
          </a:xfrm>
        </p:spPr>
        <p:txBody>
          <a:bodyPr/>
          <a:lstStyle/>
          <a:p>
            <a:r>
              <a:rPr lang="en-US" dirty="0"/>
              <a:t>Math Redesign Program at JJC</a:t>
            </a:r>
          </a:p>
        </p:txBody>
      </p:sp>
      <p:sp>
        <p:nvSpPr>
          <p:cNvPr id="3" name="Content Placeholder 2"/>
          <p:cNvSpPr>
            <a:spLocks noGrp="1"/>
          </p:cNvSpPr>
          <p:nvPr>
            <p:ph idx="1"/>
          </p:nvPr>
        </p:nvSpPr>
        <p:spPr>
          <a:xfrm>
            <a:off x="2136038" y="1828800"/>
            <a:ext cx="9107424" cy="4267200"/>
          </a:xfrm>
        </p:spPr>
        <p:txBody>
          <a:bodyPr>
            <a:normAutofit/>
          </a:bodyPr>
          <a:lstStyle/>
          <a:p>
            <a:r>
              <a:rPr lang="en-US" dirty="0"/>
              <a:t>The difference of 0.209 seems significant.  That is, it sure seems like the MRP course has a higher pass rate.  That said, is it possible that the MRP course had a higher pass rate due to random chance?  Put another way, is it possible the 33 students who passed would have passed regardless of which course they were enrolled in and they just happened to end up in the MRP course?  So, there are two possibilities here:  </a:t>
            </a:r>
          </a:p>
          <a:p>
            <a:pPr marL="0" lvl="0" indent="0">
              <a:buNone/>
            </a:pPr>
            <a:r>
              <a:rPr lang="en-US" dirty="0"/>
              <a:t>(1) The MRP course is not effective and the higher pass rate in the MRP course was due to random chance.  That is, the proportion of students who pass the MRP course equals the proportion who pass the traditional course. </a:t>
            </a:r>
          </a:p>
          <a:p>
            <a:pPr marL="0" lvl="0" indent="0">
              <a:buNone/>
            </a:pPr>
            <a:r>
              <a:rPr lang="en-US" dirty="0"/>
              <a:t>(2) The MRP course is effective and this explains the difference in pass rates.  That is, the proportion of students who pass the MRP course is greater than the proportion of students who pass the traditional course. </a:t>
            </a:r>
          </a:p>
          <a:p>
            <a:pPr marL="0" indent="0">
              <a:buNone/>
            </a:pPr>
            <a:endParaRPr lang="en-US" dirty="0"/>
          </a:p>
        </p:txBody>
      </p:sp>
    </p:spTree>
    <p:extLst>
      <p:ext uri="{BB962C8B-B14F-4D97-AF65-F5344CB8AC3E}">
        <p14:creationId xmlns:p14="http://schemas.microsoft.com/office/powerpoint/2010/main" val="145490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statement of “no change”, “no effect”, or “no difference”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𝑀𝑅𝑃</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𝑇𝑟𝑎𝑑</m:t>
                          </m:r>
                        </m:sub>
                      </m:sSub>
                    </m:oMath>
                  </m:oMathPara>
                </a14:m>
                <a:endParaRPr lang="en-US" dirty="0"/>
              </a:p>
              <a:p>
                <a:pPr marL="0" indent="0">
                  <a:buNone/>
                </a:pPr>
                <a:endParaRPr lang="en-US" dirty="0"/>
              </a:p>
              <a:p>
                <a:r>
                  <a:rPr lang="en-US" dirty="0"/>
                  <a:t>We wonder if the evidence suggests that MRP is more effective. What is the alternative hypothesis?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𝑜</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𝑀𝑅𝑃</m:t>
                          </m:r>
                        </m:sub>
                      </m:sSub>
                      <m:r>
                        <a:rPr lang="en-US" b="0" i="1" smtClean="0">
                          <a:latin typeface="Cambria Math" panose="02040503050406030204" pitchFamily="18" charset="0"/>
                        </a:rPr>
                        <m:t>&gt;</m:t>
                      </m:r>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𝑇𝑟𝑎𝑑</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21"/>
                </a:stretch>
              </a:blipFill>
            </p:spPr>
            <p:txBody>
              <a:bodyPr/>
              <a:lstStyle/>
              <a:p>
                <a:r>
                  <a:rPr lang="en-US">
                    <a:noFill/>
                  </a:rPr>
                  <a:t> </a:t>
                </a:r>
              </a:p>
            </p:txBody>
          </p:sp>
        </mc:Fallback>
      </mc:AlternateContent>
    </p:spTree>
    <p:extLst>
      <p:ext uri="{BB962C8B-B14F-4D97-AF65-F5344CB8AC3E}">
        <p14:creationId xmlns:p14="http://schemas.microsoft.com/office/powerpoint/2010/main" val="19100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sp>
        <p:nvSpPr>
          <p:cNvPr id="3" name="Content Placeholder 2"/>
          <p:cNvSpPr>
            <a:spLocks noGrp="1"/>
          </p:cNvSpPr>
          <p:nvPr>
            <p:ph idx="1"/>
          </p:nvPr>
        </p:nvSpPr>
        <p:spPr/>
        <p:txBody>
          <a:bodyPr/>
          <a:lstStyle/>
          <a:p>
            <a:r>
              <a:rPr lang="en-US" dirty="0"/>
              <a:t>To develop a conceptual understanding for building the null model, we use an urn.  Let 33 green balls represent the 33 students who passed the course and let 15 red balls represent the 15 students who did not pass.  Mix the 48 balls in the urn and randomly choose 24 balls.  These 24 balls will represent the 24 students who were assigned to the MRP course.  Notice that this random assignment is done under the assumption the statement in the null hypothesis is true because each ball has an equally likely chance of going to the MRP course or the traditional course.  Note:  We are not saying that passing versus not passing is equally likely, just that the likelihood of a “passing” student going to the MRP course is the same as that student going to the traditional course. </a:t>
            </a:r>
          </a:p>
        </p:txBody>
      </p:sp>
    </p:spTree>
    <p:extLst>
      <p:ext uri="{BB962C8B-B14F-4D97-AF65-F5344CB8AC3E}">
        <p14:creationId xmlns:p14="http://schemas.microsoft.com/office/powerpoint/2010/main" val="257245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69989" y="2038262"/>
            <a:ext cx="3329014" cy="327989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011171" y="3678207"/>
            <a:ext cx="5486400" cy="1068070"/>
          </a:xfrm>
          <a:prstGeom prst="rect">
            <a:avLst/>
          </a:prstGeom>
          <a:noFill/>
          <a:ln>
            <a:noFill/>
          </a:ln>
        </p:spPr>
      </p:pic>
      <p:cxnSp>
        <p:nvCxnSpPr>
          <p:cNvPr id="8" name="Straight Arrow Connector 7"/>
          <p:cNvCxnSpPr>
            <a:stCxn id="9" idx="1"/>
          </p:cNvCxnSpPr>
          <p:nvPr/>
        </p:nvCxnSpPr>
        <p:spPr>
          <a:xfrm flipH="1">
            <a:off x="2099465" y="3408885"/>
            <a:ext cx="2072640" cy="2693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72105" y="3224219"/>
            <a:ext cx="2082393" cy="369332"/>
          </a:xfrm>
          <a:prstGeom prst="rect">
            <a:avLst/>
          </a:prstGeom>
          <a:noFill/>
        </p:spPr>
        <p:txBody>
          <a:bodyPr wrap="square" rtlCol="0">
            <a:spAutoFit/>
          </a:bodyPr>
          <a:lstStyle/>
          <a:p>
            <a:r>
              <a:rPr lang="en-US" dirty="0"/>
              <a:t>Test Statistic</a:t>
            </a:r>
          </a:p>
        </p:txBody>
      </p:sp>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4011171" y="4865725"/>
            <a:ext cx="5486400" cy="1090295"/>
          </a:xfrm>
          <a:prstGeom prst="rect">
            <a:avLst/>
          </a:prstGeom>
          <a:noFill/>
          <a:ln>
            <a:noFill/>
          </a:ln>
        </p:spPr>
      </p:pic>
    </p:spTree>
    <p:extLst>
      <p:ext uri="{BB962C8B-B14F-4D97-AF65-F5344CB8AC3E}">
        <p14:creationId xmlns:p14="http://schemas.microsoft.com/office/powerpoint/2010/main" val="16587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Math Redesign Program at JJC</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396553" y="2065866"/>
            <a:ext cx="4633354" cy="4130107"/>
          </a:xfrm>
          <a:prstGeom prst="rect">
            <a:avLst/>
          </a:prstGeom>
          <a:noFill/>
          <a:ln>
            <a:noFill/>
          </a:ln>
        </p:spPr>
      </p:pic>
    </p:spTree>
    <p:extLst>
      <p:ext uri="{BB962C8B-B14F-4D97-AF65-F5344CB8AC3E}">
        <p14:creationId xmlns:p14="http://schemas.microsoft.com/office/powerpoint/2010/main" val="3275129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4101" y="1803400"/>
            <a:ext cx="4700211" cy="4267200"/>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28670" y="1803400"/>
            <a:ext cx="4670611" cy="4267200"/>
          </a:xfrm>
        </p:spPr>
      </p:pic>
    </p:spTree>
    <p:extLst>
      <p:ext uri="{BB962C8B-B14F-4D97-AF65-F5344CB8AC3E}">
        <p14:creationId xmlns:p14="http://schemas.microsoft.com/office/powerpoint/2010/main" val="225660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Math Redesign Program at JJC</a:t>
            </a:r>
          </a:p>
        </p:txBody>
      </p:sp>
      <p:sp>
        <p:nvSpPr>
          <p:cNvPr id="6" name="Content Placeholder 5"/>
          <p:cNvSpPr>
            <a:spLocks noGrp="1"/>
          </p:cNvSpPr>
          <p:nvPr>
            <p:ph idx="1"/>
          </p:nvPr>
        </p:nvSpPr>
        <p:spPr/>
        <p:txBody>
          <a:bodyPr/>
          <a:lstStyle/>
          <a:p>
            <a:r>
              <a:rPr lang="en-US" dirty="0"/>
              <a:t>In the 2000 repetitions of the experiment (through the applet), 217 resulted in a sample difference of 0.209 or higher.  We estimate </a:t>
            </a:r>
            <a:r>
              <a:rPr lang="en-US"/>
              <a:t>the     P-value </a:t>
            </a:r>
            <a:r>
              <a:rPr lang="en-US" dirty="0"/>
              <a:t>to be 217/2000 = 0.1085. </a:t>
            </a:r>
          </a:p>
          <a:p>
            <a:r>
              <a:rPr lang="en-US" dirty="0"/>
              <a:t>The probability of observing a sample difference in proportions of 0.209 or higher under the assumption the difference in proportions is zero is 0.1085.  </a:t>
            </a:r>
          </a:p>
        </p:txBody>
      </p:sp>
    </p:spTree>
    <p:extLst>
      <p:ext uri="{BB962C8B-B14F-4D97-AF65-F5344CB8AC3E}">
        <p14:creationId xmlns:p14="http://schemas.microsoft.com/office/powerpoint/2010/main" val="20143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1" y="609600"/>
            <a:ext cx="10131425" cy="1456267"/>
          </a:xfrm>
        </p:spPr>
        <p:txBody>
          <a:bodyPr/>
          <a:lstStyle/>
          <a:p>
            <a:r>
              <a:rPr lang="en-US" dirty="0"/>
              <a:t>Math Redesign Program at JJC</a:t>
            </a:r>
          </a:p>
        </p:txBody>
      </p:sp>
      <p:sp>
        <p:nvSpPr>
          <p:cNvPr id="3" name="Content Placeholder 2"/>
          <p:cNvSpPr>
            <a:spLocks noGrp="1"/>
          </p:cNvSpPr>
          <p:nvPr>
            <p:ph idx="1"/>
          </p:nvPr>
        </p:nvSpPr>
        <p:spPr>
          <a:xfrm>
            <a:off x="539497" y="1846411"/>
            <a:ext cx="8304580" cy="3649133"/>
          </a:xfrm>
        </p:spPr>
        <p:txBody>
          <a:bodyPr>
            <a:normAutofit/>
          </a:bodyPr>
          <a:lstStyle/>
          <a:p>
            <a:r>
              <a:rPr lang="en-US" sz="2400" dirty="0"/>
              <a:t>What would happen if we increased the sample size five-fold? </a:t>
            </a:r>
          </a:p>
          <a:p>
            <a:r>
              <a:rPr lang="en-US" sz="2400" dirty="0"/>
              <a:t>So, we now have 95 out of 120 MRP students passing and 70 out of 120 Traditional Students passing.</a:t>
            </a:r>
          </a:p>
        </p:txBody>
      </p:sp>
    </p:spTree>
    <p:extLst>
      <p:ext uri="{BB962C8B-B14F-4D97-AF65-F5344CB8AC3E}">
        <p14:creationId xmlns:p14="http://schemas.microsoft.com/office/powerpoint/2010/main" val="426354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01600"/>
            <a:ext cx="10131425" cy="1456267"/>
          </a:xfrm>
        </p:spPr>
        <p:txBody>
          <a:bodyPr/>
          <a:lstStyle/>
          <a:p>
            <a:r>
              <a:rPr lang="en-US" dirty="0"/>
              <a:t>The Challenge in Polling</a:t>
            </a:r>
          </a:p>
        </p:txBody>
      </p:sp>
      <p:sp>
        <p:nvSpPr>
          <p:cNvPr id="3" name="TextBox 2"/>
          <p:cNvSpPr txBox="1"/>
          <p:nvPr/>
        </p:nvSpPr>
        <p:spPr>
          <a:xfrm>
            <a:off x="526694" y="1145235"/>
            <a:ext cx="9348826" cy="5324535"/>
          </a:xfrm>
          <a:prstGeom prst="rect">
            <a:avLst/>
          </a:prstGeom>
          <a:noFill/>
        </p:spPr>
        <p:txBody>
          <a:bodyPr wrap="square" rtlCol="0">
            <a:spAutoFit/>
          </a:bodyPr>
          <a:lstStyle/>
          <a:p>
            <a:r>
              <a:rPr lang="en-US" sz="2000" dirty="0"/>
              <a:t>One of the challenges in polling for elections is deciding who to include in your frame. </a:t>
            </a:r>
            <a:br>
              <a:rPr lang="en-US" sz="2000" dirty="0"/>
            </a:br>
            <a:br>
              <a:rPr lang="en-US" sz="2000" dirty="0"/>
            </a:br>
            <a:r>
              <a:rPr lang="en-US" sz="2000" b="1" dirty="0"/>
              <a:t>(a) </a:t>
            </a:r>
            <a:r>
              <a:rPr lang="en-US" sz="2000" dirty="0"/>
              <a:t>Suppose you were asked to conduct a poll for a senatorial election.  Explain how you might design your poll.  In your explanation include a discussion of the difference between "registered voters" and "likely" registered voters.  What role would stratification play in your poll? </a:t>
            </a:r>
            <a:br>
              <a:rPr lang="en-US" sz="2000" dirty="0"/>
            </a:br>
            <a:br>
              <a:rPr lang="en-US" sz="2000" dirty="0"/>
            </a:br>
            <a:r>
              <a:rPr lang="en-US" sz="2000" b="1" dirty="0"/>
              <a:t>(b) </a:t>
            </a:r>
            <a:r>
              <a:rPr lang="en-US" sz="2000" dirty="0"/>
              <a:t>Voter turnout is different for presidential election cycles (2012, 2016, 2020, and so on) versus non-presidential election cycles (2014, 2018, 2022, and so on).  Explain the role election cycle plays in voter turnout and explain how this may affect your polling model. </a:t>
            </a:r>
            <a:br>
              <a:rPr lang="en-US" sz="2000" dirty="0"/>
            </a:br>
            <a:br>
              <a:rPr lang="en-US" sz="2000" dirty="0"/>
            </a:br>
            <a:r>
              <a:rPr lang="en-US" sz="2000" b="1" dirty="0"/>
              <a:t>(c) </a:t>
            </a:r>
            <a:r>
              <a:rPr lang="en-US" sz="2000" dirty="0"/>
              <a:t>During the 2014 election, Nate Silver of FiveThirtyEight said  "the pre-election polling averages (not the FiveThirtyEight forecasts, which also account for other factors) in the 10 most competitive Senate races had a 6-percentage point Democratic bias as compared to the votes counted in each state so far."  Explain what this means and explain how this would have impacted polling results compared with actual results. </a:t>
            </a:r>
          </a:p>
        </p:txBody>
      </p:sp>
    </p:spTree>
    <p:extLst>
      <p:ext uri="{BB962C8B-B14F-4D97-AF65-F5344CB8AC3E}">
        <p14:creationId xmlns:p14="http://schemas.microsoft.com/office/powerpoint/2010/main" val="399959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Math Redesign </a:t>
            </a:r>
            <a:r>
              <a:rPr lang="en-US" dirty="0" err="1"/>
              <a:t>Progam</a:t>
            </a:r>
            <a:r>
              <a:rPr lang="en-US" dirty="0"/>
              <a:t> at JJC</a:t>
            </a: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42235" y="1767367"/>
            <a:ext cx="3287599" cy="4267200"/>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88257" y="1839433"/>
            <a:ext cx="4773612" cy="4195134"/>
          </a:xfrm>
        </p:spPr>
      </p:pic>
    </p:spTree>
    <p:extLst>
      <p:ext uri="{BB962C8B-B14F-4D97-AF65-F5344CB8AC3E}">
        <p14:creationId xmlns:p14="http://schemas.microsoft.com/office/powerpoint/2010/main" val="69384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 Redesign Program at JJC</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454" y="1839430"/>
            <a:ext cx="4773613" cy="419513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4904" y="3196486"/>
            <a:ext cx="4773612" cy="1481021"/>
          </a:xfrm>
        </p:spPr>
      </p:pic>
    </p:spTree>
    <p:extLst>
      <p:ext uri="{BB962C8B-B14F-4D97-AF65-F5344CB8AC3E}">
        <p14:creationId xmlns:p14="http://schemas.microsoft.com/office/powerpoint/2010/main" val="235690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8" y="185319"/>
            <a:ext cx="10131425" cy="1456267"/>
          </a:xfrm>
        </p:spPr>
        <p:txBody>
          <a:bodyPr/>
          <a:lstStyle/>
          <a:p>
            <a:r>
              <a:rPr lang="en-US" dirty="0"/>
              <a:t>Hand washing</a:t>
            </a:r>
          </a:p>
        </p:txBody>
      </p:sp>
      <p:sp>
        <p:nvSpPr>
          <p:cNvPr id="3" name="TextBox 2"/>
          <p:cNvSpPr txBox="1"/>
          <p:nvPr/>
        </p:nvSpPr>
        <p:spPr>
          <a:xfrm>
            <a:off x="460858" y="1641586"/>
            <a:ext cx="8965300" cy="4524315"/>
          </a:xfrm>
          <a:prstGeom prst="rect">
            <a:avLst/>
          </a:prstGeom>
          <a:noFill/>
        </p:spPr>
        <p:txBody>
          <a:bodyPr wrap="square" rtlCol="0">
            <a:spAutoFit/>
          </a:bodyPr>
          <a:lstStyle/>
          <a:p>
            <a:r>
              <a:rPr lang="en-US" dirty="0"/>
              <a:t>The American Society for Microbiology (ASM) and the Soap and Detergent Association (SDA) jointly commissioned two separate studies, both of which were conducted by Harris Interactive. In one of the studies, 1001 adults were interviewed by telephone and asked about their hand-washing habits. In the telephone interviews, 921 of the adults said they always wash their hands in public rest rooms.  In the other study, the hand-washing behavior of 6076 adults was inconspicuously observed within public rest rooms in four U.S. cities and 4679 of the 6076 adults were observed washing their hands.</a:t>
            </a:r>
          </a:p>
          <a:p>
            <a:r>
              <a:rPr lang="en-US" b="1" dirty="0"/>
              <a:t>(a) </a:t>
            </a:r>
            <a:r>
              <a:rPr lang="en-US" dirty="0"/>
              <a:t>In the telephone survey, what is the variable of interest? Is it qualitative or quantitative? </a:t>
            </a:r>
          </a:p>
          <a:p>
            <a:r>
              <a:rPr lang="en-US" b="1" dirty="0"/>
              <a:t>(b) </a:t>
            </a:r>
            <a:r>
              <a:rPr lang="en-US" dirty="0"/>
              <a:t>What is the sample in the telephone survey?  What is the population to which this study applies?  </a:t>
            </a:r>
          </a:p>
          <a:p>
            <a:r>
              <a:rPr lang="en-US" b="1" dirty="0"/>
              <a:t>(c) </a:t>
            </a:r>
            <a:r>
              <a:rPr lang="en-US" dirty="0"/>
              <a:t>Verify that the requirements for constructing a confidence interval for the population proportion of adults who </a:t>
            </a:r>
            <a:r>
              <a:rPr lang="en-US" i="1" dirty="0"/>
              <a:t>say </a:t>
            </a:r>
            <a:r>
              <a:rPr lang="en-US" dirty="0"/>
              <a:t>they always wash their hands in public rest rooms are satisfied.</a:t>
            </a:r>
          </a:p>
          <a:p>
            <a:r>
              <a:rPr lang="en-US" b="1" dirty="0"/>
              <a:t>(d) </a:t>
            </a:r>
            <a:r>
              <a:rPr lang="en-US" dirty="0"/>
              <a:t>Using the results from the telephone interviews, construct a 95% confidence interval for the  proportion of adults who say they always wash their hands in public rest rooms.</a:t>
            </a:r>
          </a:p>
          <a:p>
            <a:r>
              <a:rPr lang="en-US" b="1" dirty="0"/>
              <a:t>(e) </a:t>
            </a:r>
            <a:r>
              <a:rPr lang="en-US" dirty="0"/>
              <a:t>In the study where hand-washing behavior was observed, what is the variable of interest? Is it qualitative or quantitative?  </a:t>
            </a:r>
          </a:p>
        </p:txBody>
      </p:sp>
    </p:spTree>
    <p:extLst>
      <p:ext uri="{BB962C8B-B14F-4D97-AF65-F5344CB8AC3E}">
        <p14:creationId xmlns:p14="http://schemas.microsoft.com/office/powerpoint/2010/main" val="201682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washing</a:t>
            </a:r>
          </a:p>
        </p:txBody>
      </p:sp>
      <p:sp>
        <p:nvSpPr>
          <p:cNvPr id="3" name="TextBox 2"/>
          <p:cNvSpPr txBox="1"/>
          <p:nvPr/>
        </p:nvSpPr>
        <p:spPr>
          <a:xfrm>
            <a:off x="685801" y="1973362"/>
            <a:ext cx="8968784" cy="3416320"/>
          </a:xfrm>
          <a:prstGeom prst="rect">
            <a:avLst/>
          </a:prstGeom>
          <a:noFill/>
        </p:spPr>
        <p:txBody>
          <a:bodyPr wrap="square" rtlCol="0">
            <a:spAutoFit/>
          </a:bodyPr>
          <a:lstStyle/>
          <a:p>
            <a:r>
              <a:rPr lang="en-US" b="1" dirty="0"/>
              <a:t>(f) </a:t>
            </a:r>
            <a:r>
              <a:rPr lang="en-US" dirty="0"/>
              <a:t>We are told that 6076 adults were inconspicuously observed, but were not told how these adults were selected.  We know randomness is a key ingredient in statistical studies that allows us to generalize results from a sample to a population.  Suggest some ways randomness might have been used to select the individuals in this study. </a:t>
            </a:r>
          </a:p>
          <a:p>
            <a:r>
              <a:rPr lang="en-US" b="1" dirty="0"/>
              <a:t>(g) </a:t>
            </a:r>
            <a:r>
              <a:rPr lang="en-US" dirty="0"/>
              <a:t>Verify that the requirements for constructing a confidence interval for the population proportion of</a:t>
            </a:r>
            <a:r>
              <a:rPr lang="en-US" i="1" dirty="0"/>
              <a:t> </a:t>
            </a:r>
            <a:r>
              <a:rPr lang="en-US" dirty="0"/>
              <a:t>adults who actually washed their hands while in a public rest room. </a:t>
            </a:r>
          </a:p>
          <a:p>
            <a:r>
              <a:rPr lang="en-US" b="1" dirty="0"/>
              <a:t>(h) </a:t>
            </a:r>
            <a:r>
              <a:rPr lang="en-US" dirty="0"/>
              <a:t>Using the results from the observational study, construct a 95% confidence interval for the proportion of adults who wash their hands in public rest rooms. </a:t>
            </a:r>
          </a:p>
          <a:p>
            <a:r>
              <a:rPr lang="en-US" b="1" dirty="0"/>
              <a:t>(</a:t>
            </a:r>
            <a:r>
              <a:rPr lang="en-US" b="1" dirty="0" err="1"/>
              <a:t>i</a:t>
            </a:r>
            <a:r>
              <a:rPr lang="en-US" b="1" dirty="0"/>
              <a:t>) </a:t>
            </a:r>
            <a:r>
              <a:rPr lang="en-US" dirty="0"/>
              <a:t>Based on your findings in parts (a) through (h), what might you conclude about the proportion of adults who say they always wash their hands versus the proportion of adults who actually wash their hands in public rest rooms? </a:t>
            </a:r>
          </a:p>
          <a:p>
            <a:r>
              <a:rPr lang="en-US" b="1" dirty="0"/>
              <a:t>(j) </a:t>
            </a:r>
            <a:r>
              <a:rPr lang="en-US" dirty="0"/>
              <a:t>Cite some sources of variability in both studies.  </a:t>
            </a:r>
          </a:p>
        </p:txBody>
      </p:sp>
    </p:spTree>
    <p:extLst>
      <p:ext uri="{BB962C8B-B14F-4D97-AF65-F5344CB8AC3E}">
        <p14:creationId xmlns:p14="http://schemas.microsoft.com/office/powerpoint/2010/main" val="1812834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7198"/>
            <a:ext cx="10131425" cy="1456267"/>
          </a:xfrm>
        </p:spPr>
        <p:txBody>
          <a:bodyPr/>
          <a:lstStyle/>
          <a:p>
            <a:r>
              <a:rPr lang="en-US" dirty="0"/>
              <a:t>Deciding on an inferential method</a:t>
            </a:r>
          </a:p>
        </p:txBody>
      </p:sp>
      <p:sp>
        <p:nvSpPr>
          <p:cNvPr id="3" name="TextBox 2"/>
          <p:cNvSpPr txBox="1"/>
          <p:nvPr/>
        </p:nvSpPr>
        <p:spPr>
          <a:xfrm>
            <a:off x="685801" y="1218912"/>
            <a:ext cx="8824221" cy="5324535"/>
          </a:xfrm>
          <a:prstGeom prst="rect">
            <a:avLst/>
          </a:prstGeom>
          <a:noFill/>
        </p:spPr>
        <p:txBody>
          <a:bodyPr wrap="square" rtlCol="0">
            <a:spAutoFit/>
          </a:bodyPr>
          <a:lstStyle/>
          <a:p>
            <a:r>
              <a:rPr lang="en-US" sz="2000" dirty="0"/>
              <a:t>It is well-documented that watching TV, working on a computer, or any other activity involving artificial light can be harmful to sleep patterns.  Researchers wanted to determine if the artificial light from e-Readers also disrupted sleep.  In the study, 12 young adults were given either an iPad or printed book for four hours before bedtime.  The following evening, they switched reading devices.  Whether the individual received the iPad or book first was determined randomly.  Bedtime was 10 PM and the time to fall asleep was measured each evening.  It was found that participants took an average of 10 minutes longer to fall asleep after reading on an iPad.  The </a:t>
            </a:r>
            <a:r>
              <a:rPr lang="en-US" sz="2000" i="1" dirty="0"/>
              <a:t>P</a:t>
            </a:r>
            <a:r>
              <a:rPr lang="en-US" sz="2000" dirty="0"/>
              <a:t>-value for the test was 0.009.  </a:t>
            </a:r>
            <a:r>
              <a:rPr lang="en-US" sz="2000" i="1" dirty="0"/>
              <a:t>Source</a:t>
            </a:r>
            <a:r>
              <a:rPr lang="en-US" sz="2000" dirty="0"/>
              <a:t>: Anne-Marie Chang, et.al. “Evening Use of Light-</a:t>
            </a:r>
            <a:r>
              <a:rPr lang="en-US" sz="2000" dirty="0" err="1"/>
              <a:t>Emittting</a:t>
            </a:r>
            <a:r>
              <a:rPr lang="en-US" sz="2000" dirty="0"/>
              <a:t> </a:t>
            </a:r>
            <a:r>
              <a:rPr lang="en-US" sz="2000" dirty="0" err="1"/>
              <a:t>eReaders</a:t>
            </a:r>
            <a:r>
              <a:rPr lang="en-US" sz="2000" dirty="0"/>
              <a:t> Negatively Affects Sleep, </a:t>
            </a:r>
            <a:r>
              <a:rPr lang="en-US" sz="2000" dirty="0" err="1"/>
              <a:t>Circarian</a:t>
            </a:r>
            <a:r>
              <a:rPr lang="en-US" sz="2000" dirty="0"/>
              <a:t> Timing, and Next-Morning Alertness” PNAS 2015 112(4) 1232-1277, doi:10.1073/pnas.1418490112. </a:t>
            </a:r>
          </a:p>
          <a:p>
            <a:r>
              <a:rPr lang="en-US" sz="2000" dirty="0"/>
              <a:t>(a) What was the research objective? </a:t>
            </a:r>
            <a:br>
              <a:rPr lang="en-US" sz="2000" dirty="0"/>
            </a:br>
            <a:r>
              <a:rPr lang="en-US" sz="2000" dirty="0"/>
              <a:t>(b) What is the response variable? Is it quantitative or qualitative? </a:t>
            </a:r>
            <a:br>
              <a:rPr lang="en-US" sz="2000" dirty="0"/>
            </a:br>
            <a:r>
              <a:rPr lang="en-US" sz="2000" dirty="0"/>
              <a:t>(c) What is the treatment? </a:t>
            </a:r>
            <a:br>
              <a:rPr lang="en-US" sz="2000" dirty="0"/>
            </a:br>
            <a:r>
              <a:rPr lang="en-US" sz="2000" dirty="0"/>
              <a:t>(d) Is this a designed experiment or observational study? What type? </a:t>
            </a:r>
            <a:br>
              <a:rPr lang="en-US" sz="2000" dirty="0"/>
            </a:br>
            <a:r>
              <a:rPr lang="en-US" sz="2000" dirty="0"/>
              <a:t>(e) Interpret the </a:t>
            </a:r>
            <a:r>
              <a:rPr lang="en-US" sz="2000" i="1" dirty="0"/>
              <a:t>P</a:t>
            </a:r>
            <a:r>
              <a:rPr lang="en-US" sz="2000" dirty="0"/>
              <a:t>-value. </a:t>
            </a:r>
          </a:p>
        </p:txBody>
      </p:sp>
    </p:spTree>
    <p:extLst>
      <p:ext uri="{BB962C8B-B14F-4D97-AF65-F5344CB8AC3E}">
        <p14:creationId xmlns:p14="http://schemas.microsoft.com/office/powerpoint/2010/main" val="77571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TextBox 2"/>
          <p:cNvSpPr txBox="1"/>
          <p:nvPr/>
        </p:nvSpPr>
        <p:spPr>
          <a:xfrm>
            <a:off x="685801" y="1789630"/>
            <a:ext cx="8834807" cy="4708981"/>
          </a:xfrm>
          <a:prstGeom prst="rect">
            <a:avLst/>
          </a:prstGeom>
          <a:noFill/>
        </p:spPr>
        <p:txBody>
          <a:bodyPr wrap="square" rtlCol="0">
            <a:spAutoFit/>
          </a:bodyPr>
          <a:lstStyle/>
          <a:p>
            <a:r>
              <a:rPr lang="en-US" sz="2000" dirty="0"/>
              <a:t>In clinical trials of the allergy medicine </a:t>
            </a:r>
            <a:r>
              <a:rPr lang="en-US" sz="2000" dirty="0" err="1"/>
              <a:t>Clarinex</a:t>
            </a:r>
            <a:r>
              <a:rPr lang="en-US" sz="2000" dirty="0"/>
              <a:t> (5 mg), 3307 allergy sufferers were randomly assigned to either a </a:t>
            </a:r>
            <a:r>
              <a:rPr lang="en-US" sz="2000" dirty="0" err="1"/>
              <a:t>Clarinex</a:t>
            </a:r>
            <a:r>
              <a:rPr lang="en-US" sz="2000" dirty="0"/>
              <a:t> group or a placebo group.  It was reported that 50 out of 1655 individuals in the </a:t>
            </a:r>
            <a:r>
              <a:rPr lang="en-US" sz="2000" dirty="0" err="1"/>
              <a:t>Clarinex</a:t>
            </a:r>
            <a:r>
              <a:rPr lang="en-US" sz="2000" dirty="0"/>
              <a:t> group and 31 out of 1652 individuals in the placebo group experienced dry mouth as a side effect of their respective treatments.  </a:t>
            </a:r>
            <a:r>
              <a:rPr lang="en-US" sz="2000" i="1" dirty="0"/>
              <a:t>Source</a:t>
            </a:r>
            <a:r>
              <a:rPr lang="en-US" sz="2000" dirty="0"/>
              <a:t>: </a:t>
            </a:r>
            <a:r>
              <a:rPr lang="en-US" sz="2000" dirty="0">
                <a:hlinkClick r:id="rId3"/>
              </a:rPr>
              <a:t>www.clarinex.com</a:t>
            </a:r>
            <a:endParaRPr lang="en-US" sz="2000" dirty="0"/>
          </a:p>
          <a:p>
            <a:pPr marL="342900" indent="-342900">
              <a:buAutoNum type="alphaLcParenBoth"/>
            </a:pPr>
            <a:r>
              <a:rPr lang="en-US" sz="2000" dirty="0"/>
              <a:t>What type of experimental design is this? </a:t>
            </a:r>
          </a:p>
          <a:p>
            <a:pPr marL="342900" indent="-342900">
              <a:buAutoNum type="alphaLcParenBoth"/>
            </a:pPr>
            <a:r>
              <a:rPr lang="en-US" sz="2000" dirty="0"/>
              <a:t>What is the response variable? Is it qualitative or quantitative? </a:t>
            </a:r>
          </a:p>
          <a:p>
            <a:pPr marL="342900" indent="-342900">
              <a:buAutoNum type="alphaLcParenBoth"/>
            </a:pPr>
            <a:r>
              <a:rPr lang="en-US" sz="2000" dirty="0"/>
              <a:t>What is the explanatory variable? How many levels does the treatment have? </a:t>
            </a:r>
          </a:p>
          <a:p>
            <a:pPr marL="342900" indent="-342900">
              <a:buAutoNum type="alphaLcParenBoth"/>
            </a:pPr>
            <a:r>
              <a:rPr lang="en-US" sz="2000" dirty="0"/>
              <a:t>The clinical trial was double-blind.  What does this mean? </a:t>
            </a:r>
          </a:p>
          <a:p>
            <a:pPr marL="342900" indent="-342900">
              <a:buAutoNum type="alphaLcParenBoth"/>
            </a:pPr>
            <a:r>
              <a:rPr lang="en-US" sz="2000" dirty="0"/>
              <a:t>Why is it important to have a placebo group?</a:t>
            </a:r>
          </a:p>
          <a:p>
            <a:pPr marL="342900" indent="-342900">
              <a:buAutoNum type="alphaLcParenBoth"/>
            </a:pPr>
            <a:r>
              <a:rPr lang="en-US" sz="2000" dirty="0"/>
              <a:t>Does the sample evidence suggest that a side effect of </a:t>
            </a:r>
            <a:r>
              <a:rPr lang="en-US" sz="2000" dirty="0" err="1"/>
              <a:t>Clarinex</a:t>
            </a:r>
            <a:r>
              <a:rPr lang="en-US" sz="2000" dirty="0"/>
              <a:t> may be dry mouth? </a:t>
            </a:r>
          </a:p>
          <a:p>
            <a:pPr marL="342900" indent="-342900">
              <a:buAutoNum type="alphaLcParenBoth"/>
            </a:pPr>
            <a:r>
              <a:rPr lang="en-US" sz="2000" dirty="0"/>
              <a:t>Do you think the results are practically significant? </a:t>
            </a:r>
          </a:p>
          <a:p>
            <a:pPr marL="342900" indent="-342900">
              <a:buAutoNum type="alphaLcParenBoth"/>
            </a:pPr>
            <a:r>
              <a:rPr lang="en-US" sz="2000" dirty="0"/>
              <a:t>Why is a large sample size needed for this study? </a:t>
            </a:r>
          </a:p>
          <a:p>
            <a:endParaRPr lang="en-US" sz="2000" dirty="0"/>
          </a:p>
        </p:txBody>
      </p:sp>
    </p:spTree>
    <p:extLst>
      <p:ext uri="{BB962C8B-B14F-4D97-AF65-F5344CB8AC3E}">
        <p14:creationId xmlns:p14="http://schemas.microsoft.com/office/powerpoint/2010/main" val="2947520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980238" y="1919403"/>
            <a:ext cx="8595360" cy="2397579"/>
          </a:xfrm>
          <a:prstGeom prst="rect">
            <a:avLst/>
          </a:prstGeom>
        </p:spPr>
        <p:txBody>
          <a:bodyPr wrap="square">
            <a:spAutoFit/>
          </a:bodyPr>
          <a:lstStyle/>
          <a:p>
            <a:pPr>
              <a:lnSpc>
                <a:spcPct val="107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754602" y="4358117"/>
            <a:ext cx="6722669" cy="1323439"/>
          </a:xfrm>
          <a:prstGeom prst="rect">
            <a:avLst/>
          </a:prstGeom>
          <a:noFill/>
        </p:spPr>
        <p:txBody>
          <a:bodyPr wrap="square" rtlCol="0">
            <a:spAutoFit/>
          </a:bodyPr>
          <a:lstStyle/>
          <a:p>
            <a:r>
              <a:rPr lang="en-US" sz="2000" dirty="0"/>
              <a:t>Researchers measured regular testosterone levels in a random sample of athletes and then measured testosterone levels prior to an athletic event.  They wanted to know whether testosterone levels increase prior to athletic events. </a:t>
            </a:r>
          </a:p>
        </p:txBody>
      </p:sp>
    </p:spTree>
    <p:extLst>
      <p:ext uri="{BB962C8B-B14F-4D97-AF65-F5344CB8AC3E}">
        <p14:creationId xmlns:p14="http://schemas.microsoft.com/office/powerpoint/2010/main" val="1612961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980237" y="1919403"/>
            <a:ext cx="8599192" cy="2381293"/>
          </a:xfrm>
          <a:prstGeom prst="rect">
            <a:avLst/>
          </a:prstGeom>
        </p:spPr>
        <p:txBody>
          <a:bodyPr wrap="square">
            <a:spAutoFit/>
          </a:bodyPr>
          <a:lstStyle/>
          <a:p>
            <a:pPr>
              <a:lnSpc>
                <a:spcPct val="107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558834" y="4687169"/>
            <a:ext cx="7798003" cy="1015663"/>
          </a:xfrm>
          <a:prstGeom prst="rect">
            <a:avLst/>
          </a:prstGeom>
          <a:noFill/>
        </p:spPr>
        <p:txBody>
          <a:bodyPr wrap="square" rtlCol="0">
            <a:spAutoFit/>
          </a:bodyPr>
          <a:lstStyle/>
          <a:p>
            <a:r>
              <a:rPr lang="en-US" sz="2000" dirty="0"/>
              <a:t>Do adult males who take a single aspirin daily experience a lower rate of heart attacks than adult males who do not take aspirin daily? </a:t>
            </a:r>
          </a:p>
          <a:p>
            <a:endParaRPr lang="en-US" sz="2000" dirty="0"/>
          </a:p>
        </p:txBody>
      </p:sp>
    </p:spTree>
    <p:extLst>
      <p:ext uri="{BB962C8B-B14F-4D97-AF65-F5344CB8AC3E}">
        <p14:creationId xmlns:p14="http://schemas.microsoft.com/office/powerpoint/2010/main" val="2048223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980237" y="1919403"/>
            <a:ext cx="8222285" cy="2381293"/>
          </a:xfrm>
          <a:prstGeom prst="rect">
            <a:avLst/>
          </a:prstGeom>
        </p:spPr>
        <p:txBody>
          <a:bodyPr wrap="square">
            <a:spAutoFit/>
          </a:bodyPr>
          <a:lstStyle/>
          <a:p>
            <a:pPr>
              <a:lnSpc>
                <a:spcPct val="107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053679" y="4461576"/>
            <a:ext cx="7395667" cy="2246769"/>
          </a:xfrm>
          <a:prstGeom prst="rect">
            <a:avLst/>
          </a:prstGeom>
          <a:noFill/>
        </p:spPr>
        <p:txBody>
          <a:bodyPr wrap="square" rtlCol="0">
            <a:spAutoFit/>
          </a:bodyPr>
          <a:lstStyle/>
          <a:p>
            <a:r>
              <a:rPr lang="en-US" sz="2000" dirty="0"/>
              <a:t>Does turmeric (a antioxidant that can be added to foods) help with depression? Researchers randomly assigned 200 adult women who were clinically depressed to two groups. Group 1 had turmeric added to their regular diet for one week; Group 2 had no additives in their diet.  At the end of one week, the change in their scores on the Beck Depression Inventory was compared.  </a:t>
            </a:r>
          </a:p>
          <a:p>
            <a:endParaRPr lang="en-US" sz="2000" dirty="0"/>
          </a:p>
        </p:txBody>
      </p:sp>
    </p:spTree>
    <p:extLst>
      <p:ext uri="{BB962C8B-B14F-4D97-AF65-F5344CB8AC3E}">
        <p14:creationId xmlns:p14="http://schemas.microsoft.com/office/powerpoint/2010/main" val="2709079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980237" y="1919403"/>
            <a:ext cx="8222285" cy="2381293"/>
          </a:xfrm>
          <a:prstGeom prst="rect">
            <a:avLst/>
          </a:prstGeom>
        </p:spPr>
        <p:txBody>
          <a:bodyPr wrap="square">
            <a:spAutoFit/>
          </a:bodyPr>
          <a:lstStyle/>
          <a:p>
            <a:pPr>
              <a:lnSpc>
                <a:spcPct val="107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701655" y="4464014"/>
            <a:ext cx="7929677" cy="2246769"/>
          </a:xfrm>
          <a:prstGeom prst="rect">
            <a:avLst/>
          </a:prstGeom>
          <a:noFill/>
        </p:spPr>
        <p:txBody>
          <a:bodyPr wrap="square" rtlCol="0">
            <a:spAutoFit/>
          </a:bodyPr>
          <a:lstStyle/>
          <a:p>
            <a:r>
              <a:rPr lang="en-US" sz="2000" dirty="0"/>
              <a:t>While exercising by climbing stairs, is it better to take one stair, or two stairs, at a time? Researchers identified 30 volunteers who were asked to climb stairs for two different 15-minute intervals taking both one stair and two stairs at a time.  Whether the volunteer did one stair or two stairs first was determined randomly.  The goal of the research was to determine if energy expenditure for each exercise routine was different. </a:t>
            </a:r>
          </a:p>
          <a:p>
            <a:endParaRPr lang="en-US" sz="2000" dirty="0"/>
          </a:p>
        </p:txBody>
      </p:sp>
    </p:spTree>
    <p:extLst>
      <p:ext uri="{BB962C8B-B14F-4D97-AF65-F5344CB8AC3E}">
        <p14:creationId xmlns:p14="http://schemas.microsoft.com/office/powerpoint/2010/main" val="208549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of large numbers</a:t>
            </a:r>
          </a:p>
        </p:txBody>
      </p:sp>
      <p:sp>
        <p:nvSpPr>
          <p:cNvPr id="3" name="TextBox 2"/>
          <p:cNvSpPr txBox="1"/>
          <p:nvPr/>
        </p:nvSpPr>
        <p:spPr>
          <a:xfrm>
            <a:off x="512063" y="2065867"/>
            <a:ext cx="9187891" cy="1569660"/>
          </a:xfrm>
          <a:prstGeom prst="rect">
            <a:avLst/>
          </a:prstGeom>
          <a:noFill/>
        </p:spPr>
        <p:txBody>
          <a:bodyPr wrap="square" rtlCol="0">
            <a:spAutoFit/>
          </a:bodyPr>
          <a:lstStyle/>
          <a:p>
            <a:r>
              <a:rPr lang="en-US" sz="2400" dirty="0"/>
              <a:t>Suppose you live in a town with two hospitals - one large and the other small.  On a given day in one of the hospitals, 60% of the babies who were born were girls.  Which one do you think it is?  Or, is it impossible to tell.  Support your decision. </a:t>
            </a:r>
          </a:p>
        </p:txBody>
      </p:sp>
    </p:spTree>
    <p:extLst>
      <p:ext uri="{BB962C8B-B14F-4D97-AF65-F5344CB8AC3E}">
        <p14:creationId xmlns:p14="http://schemas.microsoft.com/office/powerpoint/2010/main" val="797120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980237" y="1919403"/>
            <a:ext cx="8222285" cy="2381293"/>
          </a:xfrm>
          <a:prstGeom prst="rect">
            <a:avLst/>
          </a:prstGeom>
        </p:spPr>
        <p:txBody>
          <a:bodyPr wrap="square">
            <a:spAutoFit/>
          </a:bodyPr>
          <a:lstStyle/>
          <a:p>
            <a:pPr>
              <a:lnSpc>
                <a:spcPct val="107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669955" y="4827628"/>
            <a:ext cx="7783373" cy="1015663"/>
          </a:xfrm>
          <a:prstGeom prst="rect">
            <a:avLst/>
          </a:prstGeom>
          <a:noFill/>
        </p:spPr>
        <p:txBody>
          <a:bodyPr wrap="square" rtlCol="0">
            <a:spAutoFit/>
          </a:bodyPr>
          <a:lstStyle/>
          <a:p>
            <a:r>
              <a:rPr lang="en-US" sz="2000" dirty="0"/>
              <a:t>What is the typical amount of time 20- to 24-year-old males spend brushing their teeth (each time they brush)?</a:t>
            </a:r>
          </a:p>
          <a:p>
            <a:endParaRPr lang="en-US" sz="2000" dirty="0"/>
          </a:p>
        </p:txBody>
      </p:sp>
    </p:spTree>
    <p:extLst>
      <p:ext uri="{BB962C8B-B14F-4D97-AF65-F5344CB8AC3E}">
        <p14:creationId xmlns:p14="http://schemas.microsoft.com/office/powerpoint/2010/main" val="3800781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an inferential method</a:t>
            </a:r>
          </a:p>
        </p:txBody>
      </p:sp>
      <p:sp>
        <p:nvSpPr>
          <p:cNvPr id="3" name="Rectangle 2"/>
          <p:cNvSpPr/>
          <p:nvPr/>
        </p:nvSpPr>
        <p:spPr>
          <a:xfrm>
            <a:off x="980237" y="1919403"/>
            <a:ext cx="8222285" cy="2381293"/>
          </a:xfrm>
          <a:prstGeom prst="rect">
            <a:avLst/>
          </a:prstGeom>
        </p:spPr>
        <p:txBody>
          <a:bodyPr wrap="square">
            <a:spAutoFit/>
          </a:bodyPr>
          <a:lstStyle/>
          <a:p>
            <a:pPr>
              <a:lnSpc>
                <a:spcPct val="107000"/>
              </a:lnSpc>
              <a:spcAft>
                <a:spcPts val="80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For each study, explain which statistical procedure (estimating a single proportion; estimating a single mean; hypothesis test for a single proportion; hypothesis test for a single mean; hypothesis test or estimation of two proportions, dependent or independent; hypothesis test or estimation of two means, dependent or independent) would most likely be used for the research objective given. Assume all model requirements for conducting the appropriate procedure have been satisfied.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550822" y="4493220"/>
            <a:ext cx="7081114" cy="1015663"/>
          </a:xfrm>
          <a:prstGeom prst="rect">
            <a:avLst/>
          </a:prstGeom>
          <a:noFill/>
        </p:spPr>
        <p:txBody>
          <a:bodyPr wrap="square" rtlCol="0">
            <a:spAutoFit/>
          </a:bodyPr>
          <a:lstStyle/>
          <a:p>
            <a:r>
              <a:rPr lang="en-US" sz="2000" dirty="0"/>
              <a:t>Are a majority of registered voters in favor of a tax increase to reduce the federal debt? </a:t>
            </a:r>
          </a:p>
          <a:p>
            <a:endParaRPr lang="en-US" sz="2000" dirty="0"/>
          </a:p>
        </p:txBody>
      </p:sp>
    </p:spTree>
    <p:extLst>
      <p:ext uri="{BB962C8B-B14F-4D97-AF65-F5344CB8AC3E}">
        <p14:creationId xmlns:p14="http://schemas.microsoft.com/office/powerpoint/2010/main" val="5389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97" y="207264"/>
            <a:ext cx="10131425" cy="1456267"/>
          </a:xfrm>
        </p:spPr>
        <p:txBody>
          <a:bodyPr/>
          <a:lstStyle/>
          <a:p>
            <a:r>
              <a:rPr lang="en-US" dirty="0"/>
              <a:t>The Role of randomness</a:t>
            </a:r>
          </a:p>
        </p:txBody>
      </p:sp>
      <p:sp>
        <p:nvSpPr>
          <p:cNvPr id="3" name="TextBox 2"/>
          <p:cNvSpPr txBox="1"/>
          <p:nvPr/>
        </p:nvSpPr>
        <p:spPr>
          <a:xfrm>
            <a:off x="351129" y="1287475"/>
            <a:ext cx="9297620" cy="5355312"/>
          </a:xfrm>
          <a:prstGeom prst="rect">
            <a:avLst/>
          </a:prstGeom>
          <a:noFill/>
        </p:spPr>
        <p:txBody>
          <a:bodyPr wrap="square" rtlCol="0">
            <a:spAutoFit/>
          </a:bodyPr>
          <a:lstStyle/>
          <a:p>
            <a:r>
              <a:rPr lang="en-US" dirty="0"/>
              <a:t>One measure of successful investing is being able to "beat the market".  To beat the market in any given year, an investor must earn a rate of return greater than the rate of return of some market basket of stocks, such as the Dow Jones Industrial Average (DJIA) or Standard and Poor's 500 (S&amp;P500).  Suppose in any given year, there is a probability of 0.5 that a particular investment advisor beats the market for his/her clients.  </a:t>
            </a:r>
          </a:p>
          <a:p>
            <a:r>
              <a:rPr lang="en-US" b="1" dirty="0"/>
              <a:t>(a) </a:t>
            </a:r>
            <a:r>
              <a:rPr lang="en-US" dirty="0"/>
              <a:t>If there are 5000 investment advisors across the country, how many would be expected to beat the market in any given year?  </a:t>
            </a:r>
            <a:r>
              <a:rPr lang="en-US" dirty="0">
                <a:solidFill>
                  <a:srgbClr val="FFFF00"/>
                </a:solidFill>
              </a:rPr>
              <a:t>2500</a:t>
            </a:r>
          </a:p>
          <a:p>
            <a:r>
              <a:rPr lang="en-US" b="1" dirty="0"/>
              <a:t>(b) </a:t>
            </a:r>
            <a:r>
              <a:rPr lang="en-US" dirty="0"/>
              <a:t>Assuming beating the market in one year is independent of beating the market in any other year, what is the probability that a randomly selected investment advisor beats the market in two consecutive years?  Based on this result, how many of 5000 investment advisors would be expected to beat the market for two consecutive years?  </a:t>
            </a:r>
            <a:r>
              <a:rPr lang="en-US" dirty="0">
                <a:solidFill>
                  <a:srgbClr val="FFFF00"/>
                </a:solidFill>
              </a:rPr>
              <a:t>0.25; 1250</a:t>
            </a:r>
          </a:p>
          <a:p>
            <a:r>
              <a:rPr lang="en-US" b="1" dirty="0"/>
              <a:t>(c)</a:t>
            </a:r>
            <a:r>
              <a:rPr lang="en-US" dirty="0"/>
              <a:t> Assuming beating the market in one year is independent of beating the market in any other year, what is the probability that a randomly selected investment advisor beats the market in five consecutive years?  Based on this result, how many of 5000 investment advisors would be expected to beat the market for five consecutive years?  </a:t>
            </a:r>
            <a:r>
              <a:rPr lang="en-US" dirty="0">
                <a:solidFill>
                  <a:srgbClr val="FFFF00"/>
                </a:solidFill>
              </a:rPr>
              <a:t>0.03125; 156.25</a:t>
            </a:r>
          </a:p>
          <a:p>
            <a:r>
              <a:rPr lang="en-US" b="1" dirty="0"/>
              <a:t>(d) </a:t>
            </a:r>
            <a:r>
              <a:rPr lang="en-US" dirty="0"/>
              <a:t>Assuming beating the market in one year is independent of beating the market in any other year, what is the probability that a randomly selected investment advisor beats the market in ten consecutive years?  Based on this result, how many of 5000 investment advisors would be expected to beat the market for ten consecutive years?  </a:t>
            </a:r>
            <a:r>
              <a:rPr lang="en-US" dirty="0">
                <a:solidFill>
                  <a:srgbClr val="FFFF00"/>
                </a:solidFill>
              </a:rPr>
              <a:t>0.00098; 4.9</a:t>
            </a:r>
          </a:p>
        </p:txBody>
      </p:sp>
    </p:spTree>
    <p:extLst>
      <p:ext uri="{BB962C8B-B14F-4D97-AF65-F5344CB8AC3E}">
        <p14:creationId xmlns:p14="http://schemas.microsoft.com/office/powerpoint/2010/main" val="74158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randomness</a:t>
            </a:r>
          </a:p>
        </p:txBody>
      </p:sp>
      <p:sp>
        <p:nvSpPr>
          <p:cNvPr id="3" name="TextBox 2"/>
          <p:cNvSpPr txBox="1"/>
          <p:nvPr/>
        </p:nvSpPr>
        <p:spPr>
          <a:xfrm>
            <a:off x="685801" y="1806854"/>
            <a:ext cx="8732520" cy="3139321"/>
          </a:xfrm>
          <a:prstGeom prst="rect">
            <a:avLst/>
          </a:prstGeom>
          <a:noFill/>
        </p:spPr>
        <p:txBody>
          <a:bodyPr wrap="square" rtlCol="0">
            <a:spAutoFit/>
          </a:bodyPr>
          <a:lstStyle/>
          <a:p>
            <a:r>
              <a:rPr lang="en-US" b="1" dirty="0"/>
              <a:t>(e) </a:t>
            </a:r>
            <a:r>
              <a:rPr lang="en-US" dirty="0"/>
              <a:t>Assume a randomly selected investment advisor can beat the market with probability 0.5 and investment results from year to year are independent.  Suppose we randomly select 5000 investment advisors and determine the number </a:t>
            </a:r>
            <a:r>
              <a:rPr lang="en-US" i="1" dirty="0"/>
              <a:t>x</a:t>
            </a:r>
            <a:r>
              <a:rPr lang="en-US" dirty="0"/>
              <a:t> who have beaten the market the past ten years.  Explain why this is a binomial experiment (assuming there are tens of thousands of investment advisors in the population) and clearly state what a success represents.   </a:t>
            </a:r>
          </a:p>
          <a:p>
            <a:r>
              <a:rPr lang="en-US" b="1" dirty="0"/>
              <a:t>(f) </a:t>
            </a:r>
            <a:r>
              <a:rPr lang="en-US" dirty="0"/>
              <a:t>Use the results of part (e) to determine the probability of identifying at least six investment advisors who will beat the market for ten consecutive years.  Interpret this result.  Is it unusual to identify at least six investment advisor who consistently beats the market even though his/her underlying ability to beat the market is 0.5? Explain.  </a:t>
            </a:r>
            <a:r>
              <a:rPr lang="en-US" dirty="0">
                <a:solidFill>
                  <a:srgbClr val="FFFF00"/>
                </a:solidFill>
              </a:rPr>
              <a:t>0.3635</a:t>
            </a:r>
          </a:p>
          <a:p>
            <a:endParaRPr lang="en-US" dirty="0"/>
          </a:p>
        </p:txBody>
      </p:sp>
    </p:spTree>
    <p:extLst>
      <p:ext uri="{BB962C8B-B14F-4D97-AF65-F5344CB8AC3E}">
        <p14:creationId xmlns:p14="http://schemas.microsoft.com/office/powerpoint/2010/main" val="141826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00" y="264543"/>
            <a:ext cx="10131425" cy="1456267"/>
          </a:xfrm>
        </p:spPr>
        <p:txBody>
          <a:bodyPr/>
          <a:lstStyle/>
          <a:p>
            <a:r>
              <a:rPr lang="en-US" dirty="0"/>
              <a:t>The black swan</a:t>
            </a:r>
          </a:p>
        </p:txBody>
      </p:sp>
      <p:sp>
        <p:nvSpPr>
          <p:cNvPr id="3" name="TextBox 2"/>
          <p:cNvSpPr txBox="1"/>
          <p:nvPr/>
        </p:nvSpPr>
        <p:spPr>
          <a:xfrm>
            <a:off x="793630" y="1415704"/>
            <a:ext cx="9788106" cy="1200329"/>
          </a:xfrm>
          <a:prstGeom prst="rect">
            <a:avLst/>
          </a:prstGeom>
          <a:noFill/>
        </p:spPr>
        <p:txBody>
          <a:bodyPr wrap="square" rtlCol="0">
            <a:spAutoFit/>
          </a:bodyPr>
          <a:lstStyle/>
          <a:p>
            <a:r>
              <a:rPr lang="en-US" dirty="0"/>
              <a:t>Open the data file “Daily Percentage Change in S&amp;P500” in StatCrunch. </a:t>
            </a:r>
          </a:p>
          <a:p>
            <a:endParaRPr lang="en-US" dirty="0"/>
          </a:p>
          <a:p>
            <a:pPr marL="342900" indent="-342900">
              <a:buAutoNum type="alphaLcParenBoth"/>
            </a:pPr>
            <a:r>
              <a:rPr lang="en-US" dirty="0"/>
              <a:t>Draw a histogram of the variable “Percentage Change.”   Describe the shape of the distribution. </a:t>
            </a:r>
          </a:p>
          <a:p>
            <a:pPr marL="342900" indent="-342900">
              <a:buAutoNum type="alphaLcParenBoth"/>
            </a:pPr>
            <a:r>
              <a:rPr lang="en-US" dirty="0"/>
              <a:t>Compute the mean and standard deviation percentage change. </a:t>
            </a:r>
          </a:p>
        </p:txBody>
      </p:sp>
      <p:pic>
        <p:nvPicPr>
          <p:cNvPr id="6" name="Picture 5"/>
          <p:cNvPicPr>
            <a:picLocks noChangeAspect="1"/>
          </p:cNvPicPr>
          <p:nvPr/>
        </p:nvPicPr>
        <p:blipFill>
          <a:blip r:embed="rId3"/>
          <a:stretch>
            <a:fillRect/>
          </a:stretch>
        </p:blipFill>
        <p:spPr>
          <a:xfrm>
            <a:off x="1616016" y="2779896"/>
            <a:ext cx="4162691" cy="4124112"/>
          </a:xfrm>
          <a:prstGeom prst="rect">
            <a:avLst/>
          </a:prstGeom>
        </p:spPr>
      </p:pic>
      <p:pic>
        <p:nvPicPr>
          <p:cNvPr id="7" name="Picture 6"/>
          <p:cNvPicPr>
            <a:picLocks noChangeAspect="1"/>
          </p:cNvPicPr>
          <p:nvPr/>
        </p:nvPicPr>
        <p:blipFill>
          <a:blip r:embed="rId4"/>
          <a:stretch>
            <a:fillRect/>
          </a:stretch>
        </p:blipFill>
        <p:spPr>
          <a:xfrm>
            <a:off x="5855745" y="3404557"/>
            <a:ext cx="3388267" cy="912423"/>
          </a:xfrm>
          <a:prstGeom prst="rect">
            <a:avLst/>
          </a:prstGeom>
        </p:spPr>
      </p:pic>
    </p:spTree>
    <p:extLst>
      <p:ext uri="{BB962C8B-B14F-4D97-AF65-F5344CB8AC3E}">
        <p14:creationId xmlns:p14="http://schemas.microsoft.com/office/powerpoint/2010/main" val="63064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586" y="207034"/>
            <a:ext cx="10131425" cy="1456267"/>
          </a:xfrm>
        </p:spPr>
        <p:txBody>
          <a:bodyPr/>
          <a:lstStyle/>
          <a:p>
            <a:r>
              <a:rPr lang="en-US" dirty="0"/>
              <a:t>The Black Swan</a:t>
            </a:r>
          </a:p>
        </p:txBody>
      </p:sp>
      <p:sp>
        <p:nvSpPr>
          <p:cNvPr id="3" name="Rectangle 2"/>
          <p:cNvSpPr/>
          <p:nvPr/>
        </p:nvSpPr>
        <p:spPr>
          <a:xfrm>
            <a:off x="898586" y="1283798"/>
            <a:ext cx="9759351" cy="2585323"/>
          </a:xfrm>
          <a:prstGeom prst="rect">
            <a:avLst/>
          </a:prstGeom>
        </p:spPr>
        <p:txBody>
          <a:bodyPr wrap="square">
            <a:spAutoFit/>
          </a:bodyPr>
          <a:lstStyle/>
          <a:p>
            <a:r>
              <a:rPr lang="en-US" dirty="0"/>
              <a:t>(c)  Determine the percentage change value for</a:t>
            </a:r>
          </a:p>
          <a:p>
            <a:pPr marL="342900" indent="-342900">
              <a:buAutoNum type="alphaLcParenBoth" startAt="4"/>
            </a:pPr>
            <a:r>
              <a:rPr lang="en-US" dirty="0"/>
              <a:t>Use the normal model to determine the proportion of observations that should be less than three standard deviations below the mean. </a:t>
            </a:r>
          </a:p>
          <a:p>
            <a:pPr marL="342900" indent="-342900">
              <a:buAutoNum type="alphaLcParenBoth" startAt="4"/>
            </a:pPr>
            <a:r>
              <a:rPr lang="en-US" dirty="0"/>
              <a:t>Redraw the histogram with a lower class limit of the first class of -10 and a class width of 0.5. In StatCrunch, there is an option called “Dividers” in the histogram dialogue box.  Select the Percent radio button.   Click Compute!  Double-click  on the left-most divider and enter the value found in part (c).  What proportion of observations are less than this value?  Is this close to the value given by the normal model?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65932981"/>
              </p:ext>
            </p:extLst>
          </p:nvPr>
        </p:nvGraphicFramePr>
        <p:xfrm>
          <a:off x="5467140" y="1347484"/>
          <a:ext cx="646112" cy="271462"/>
        </p:xfrm>
        <a:graphic>
          <a:graphicData uri="http://schemas.openxmlformats.org/presentationml/2006/ole">
            <mc:AlternateContent xmlns:mc="http://schemas.openxmlformats.org/markup-compatibility/2006">
              <mc:Choice xmlns:v="urn:schemas-microsoft-com:vml" Requires="v">
                <p:oleObj spid="_x0000_s2058" name="Equation" r:id="rId4" imgW="482400" imgH="203040" progId="Equation.DSMT4">
                  <p:embed/>
                </p:oleObj>
              </mc:Choice>
              <mc:Fallback>
                <p:oleObj name="Equation" r:id="rId4" imgW="482400" imgH="203040" progId="Equation.DSMT4">
                  <p:embed/>
                  <p:pic>
                    <p:nvPicPr>
                      <p:cNvPr id="4" name="Object 3"/>
                      <p:cNvPicPr/>
                      <p:nvPr/>
                    </p:nvPicPr>
                    <p:blipFill>
                      <a:blip r:embed="rId5"/>
                      <a:stretch>
                        <a:fillRect/>
                      </a:stretch>
                    </p:blipFill>
                    <p:spPr>
                      <a:xfrm>
                        <a:off x="5467140" y="1347484"/>
                        <a:ext cx="646112" cy="271462"/>
                      </a:xfrm>
                      <a:prstGeom prst="rect">
                        <a:avLst/>
                      </a:prstGeom>
                    </p:spPr>
                  </p:pic>
                </p:oleObj>
              </mc:Fallback>
            </mc:AlternateContent>
          </a:graphicData>
        </a:graphic>
      </p:graphicFrame>
      <p:sp>
        <p:nvSpPr>
          <p:cNvPr id="5" name="TextBox 4"/>
          <p:cNvSpPr txBox="1"/>
          <p:nvPr/>
        </p:nvSpPr>
        <p:spPr>
          <a:xfrm>
            <a:off x="6165011" y="1283798"/>
            <a:ext cx="2001328" cy="369332"/>
          </a:xfrm>
          <a:prstGeom prst="rect">
            <a:avLst/>
          </a:prstGeom>
          <a:noFill/>
        </p:spPr>
        <p:txBody>
          <a:bodyPr wrap="square" rtlCol="0">
            <a:spAutoFit/>
          </a:bodyPr>
          <a:lstStyle/>
          <a:p>
            <a:r>
              <a:rPr lang="en-US" dirty="0">
                <a:solidFill>
                  <a:srgbClr val="FFFF00"/>
                </a:solidFill>
              </a:rPr>
              <a:t>Ans:  -3.71</a:t>
            </a:r>
          </a:p>
        </p:txBody>
      </p:sp>
      <p:pic>
        <p:nvPicPr>
          <p:cNvPr id="6" name="Picture 5"/>
          <p:cNvPicPr>
            <a:picLocks noChangeAspect="1"/>
          </p:cNvPicPr>
          <p:nvPr/>
        </p:nvPicPr>
        <p:blipFill>
          <a:blip r:embed="rId6"/>
          <a:stretch>
            <a:fillRect/>
          </a:stretch>
        </p:blipFill>
        <p:spPr>
          <a:xfrm>
            <a:off x="3700024" y="3398807"/>
            <a:ext cx="3180829" cy="3302235"/>
          </a:xfrm>
          <a:prstGeom prst="rect">
            <a:avLst/>
          </a:prstGeom>
        </p:spPr>
      </p:pic>
      <p:pic>
        <p:nvPicPr>
          <p:cNvPr id="7" name="Picture 6"/>
          <p:cNvPicPr>
            <a:picLocks noChangeAspect="1"/>
          </p:cNvPicPr>
          <p:nvPr/>
        </p:nvPicPr>
        <p:blipFill>
          <a:blip r:embed="rId7"/>
          <a:stretch>
            <a:fillRect/>
          </a:stretch>
        </p:blipFill>
        <p:spPr>
          <a:xfrm>
            <a:off x="7078789" y="3398807"/>
            <a:ext cx="3325371" cy="3303917"/>
          </a:xfrm>
          <a:prstGeom prst="rect">
            <a:avLst/>
          </a:prstGeom>
        </p:spPr>
      </p:pic>
    </p:spTree>
    <p:extLst>
      <p:ext uri="{BB962C8B-B14F-4D97-AF65-F5344CB8AC3E}">
        <p14:creationId xmlns:p14="http://schemas.microsoft.com/office/powerpoint/2010/main" val="327991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40" y="270294"/>
            <a:ext cx="10131425" cy="1456267"/>
          </a:xfrm>
        </p:spPr>
        <p:txBody>
          <a:bodyPr/>
          <a:lstStyle/>
          <a:p>
            <a:r>
              <a:rPr lang="en-US" dirty="0"/>
              <a:t>The black swan</a:t>
            </a:r>
          </a:p>
        </p:txBody>
      </p:sp>
      <p:sp>
        <p:nvSpPr>
          <p:cNvPr id="3" name="Rectangle 2"/>
          <p:cNvSpPr/>
          <p:nvPr/>
        </p:nvSpPr>
        <p:spPr>
          <a:xfrm>
            <a:off x="622540" y="1323071"/>
            <a:ext cx="10252494" cy="2862322"/>
          </a:xfrm>
          <a:prstGeom prst="rect">
            <a:avLst/>
          </a:prstGeom>
        </p:spPr>
        <p:txBody>
          <a:bodyPr wrap="square">
            <a:spAutoFit/>
          </a:bodyPr>
          <a:lstStyle/>
          <a:p>
            <a:r>
              <a:rPr lang="en-US" dirty="0"/>
              <a:t>(f)  In his book </a:t>
            </a:r>
            <a:r>
              <a:rPr lang="en-US" i="1" dirty="0"/>
              <a:t>The Black Swan</a:t>
            </a:r>
            <a:r>
              <a:rPr lang="en-US" dirty="0"/>
              <a:t>, author </a:t>
            </a:r>
            <a:r>
              <a:rPr lang="en-US" dirty="0" err="1"/>
              <a:t>Nassim</a:t>
            </a:r>
            <a:r>
              <a:rPr lang="en-US" dirty="0"/>
              <a:t> Nicholas </a:t>
            </a:r>
            <a:r>
              <a:rPr lang="en-US" dirty="0" err="1"/>
              <a:t>Taleb</a:t>
            </a:r>
            <a:r>
              <a:rPr lang="en-US" dirty="0"/>
              <a:t>  warns of using the normal model for financial markets.  According to the normal model, what proportion of the days should the percentage change of the S&amp;P 500 be less than -7.0%? Ans:    </a:t>
            </a:r>
            <a:r>
              <a:rPr lang="en-US" dirty="0">
                <a:solidFill>
                  <a:srgbClr val="FFFF00"/>
                </a:solidFill>
              </a:rPr>
              <a:t>0.0000000073</a:t>
            </a:r>
          </a:p>
          <a:p>
            <a:pPr marL="342900" indent="-342900">
              <a:buAutoNum type="alphaLcParenBoth"/>
            </a:pPr>
            <a:endParaRPr lang="en-US" dirty="0"/>
          </a:p>
          <a:p>
            <a:r>
              <a:rPr lang="en-US" dirty="0"/>
              <a:t>(g) The number of days one should expect to wait before observing an event equals 1/</a:t>
            </a:r>
            <a:r>
              <a:rPr lang="en-US" i="1" dirty="0"/>
              <a:t>p</a:t>
            </a:r>
            <a:r>
              <a:rPr lang="en-US" dirty="0"/>
              <a:t> where </a:t>
            </a:r>
            <a:r>
              <a:rPr lang="en-US" i="1" dirty="0"/>
              <a:t>p</a:t>
            </a:r>
            <a:r>
              <a:rPr lang="en-US" dirty="0"/>
              <a:t> is the probability of observing the event. Use the result of part (f) to determine the number of days one should expect to wait before observing a percentage change in the S&amp;P500 of -7.0 or less.  </a:t>
            </a:r>
            <a:r>
              <a:rPr lang="en-US" dirty="0">
                <a:solidFill>
                  <a:srgbClr val="FFFF00"/>
                </a:solidFill>
              </a:rPr>
              <a:t>Ans: 136,986,301</a:t>
            </a:r>
          </a:p>
          <a:p>
            <a:pPr marL="342900" indent="-342900">
              <a:buAutoNum type="alphaLcParenBoth"/>
            </a:pPr>
            <a:endParaRPr lang="en-US" dirty="0"/>
          </a:p>
          <a:p>
            <a:r>
              <a:rPr lang="en-US" dirty="0"/>
              <a:t>(h) There were 4023 trading days from 11/7/00 to 11/3/2016.  How many of these days had a percentage change in the S&amp;P500 of -7.0 or less?  What does this result suggest? </a:t>
            </a:r>
          </a:p>
        </p:txBody>
      </p:sp>
      <p:pic>
        <p:nvPicPr>
          <p:cNvPr id="4" name="Picture 3"/>
          <p:cNvPicPr>
            <a:picLocks noChangeAspect="1"/>
          </p:cNvPicPr>
          <p:nvPr/>
        </p:nvPicPr>
        <p:blipFill>
          <a:blip r:embed="rId2"/>
          <a:stretch>
            <a:fillRect/>
          </a:stretch>
        </p:blipFill>
        <p:spPr>
          <a:xfrm>
            <a:off x="7450145" y="3870385"/>
            <a:ext cx="2976519" cy="2987615"/>
          </a:xfrm>
          <a:prstGeom prst="rect">
            <a:avLst/>
          </a:prstGeom>
        </p:spPr>
      </p:pic>
    </p:spTree>
    <p:extLst>
      <p:ext uri="{BB962C8B-B14F-4D97-AF65-F5344CB8AC3E}">
        <p14:creationId xmlns:p14="http://schemas.microsoft.com/office/powerpoint/2010/main" val="1282711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8149</TotalTime>
  <Words>4384</Words>
  <Application>Microsoft Office PowerPoint</Application>
  <PresentationFormat>Widescreen</PresentationFormat>
  <Paragraphs>201</Paragraphs>
  <Slides>41</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Calibri</vt:lpstr>
      <vt:lpstr>Calibri Light</vt:lpstr>
      <vt:lpstr>Cambria</vt:lpstr>
      <vt:lpstr>Cambria Math</vt:lpstr>
      <vt:lpstr>MS Mincho</vt:lpstr>
      <vt:lpstr>Times New Roman</vt:lpstr>
      <vt:lpstr>Celestial</vt:lpstr>
      <vt:lpstr>MathType 6.0 Equation</vt:lpstr>
      <vt:lpstr>Activities that enhance the conceptual understanding of statistics</vt:lpstr>
      <vt:lpstr>Designing a study</vt:lpstr>
      <vt:lpstr>The Challenge in Polling</vt:lpstr>
      <vt:lpstr>The law of large numbers</vt:lpstr>
      <vt:lpstr>The Role of randomness</vt:lpstr>
      <vt:lpstr>The Role of randomness</vt:lpstr>
      <vt:lpstr>The black swan</vt:lpstr>
      <vt:lpstr>The Black Swan</vt:lpstr>
      <vt:lpstr>The black swan</vt:lpstr>
      <vt:lpstr>Confidence intervals</vt:lpstr>
      <vt:lpstr>CONFIDENCE INTERVALS</vt:lpstr>
      <vt:lpstr>Intro to hypothesis testing</vt:lpstr>
      <vt:lpstr>Intro to hypothesis testing</vt:lpstr>
      <vt:lpstr>Testing a Hypothesis about a Population Mean: Simulation </vt:lpstr>
      <vt:lpstr>Testing a Hypothesis about a Population Mean: Simulation</vt:lpstr>
      <vt:lpstr>Testing a Hypothesis about a Population Mean: Simulation</vt:lpstr>
      <vt:lpstr>Testing a Hypothesis about a Population Mean: Simulation</vt:lpstr>
      <vt:lpstr>Testing a Hypothesis about a Population Mean: Simulation</vt:lpstr>
      <vt:lpstr>Testing a hypothesis about two independent population proportions: Math Redesign Program at JJC</vt:lpstr>
      <vt:lpstr>Math Redesign Program at JJC</vt:lpstr>
      <vt:lpstr>Math Redesign Program at JJC</vt:lpstr>
      <vt:lpstr>Math Redesign Program at JJC</vt:lpstr>
      <vt:lpstr>Math Redesign Program at JJC </vt:lpstr>
      <vt:lpstr>Math Redesign Program at JJC</vt:lpstr>
      <vt:lpstr>Math Redesign Program at JJC</vt:lpstr>
      <vt:lpstr>Math Redesign Program at JJC</vt:lpstr>
      <vt:lpstr>Math Redesign Program at JJC</vt:lpstr>
      <vt:lpstr>Math Redesign Program at JJC</vt:lpstr>
      <vt:lpstr>Math Redesign Program at JJC</vt:lpstr>
      <vt:lpstr>Math Redesign Progam at JJC</vt:lpstr>
      <vt:lpstr>Math Redesign Program at JJC</vt:lpstr>
      <vt:lpstr>Hand washing</vt:lpstr>
      <vt:lpstr>Hand washing</vt:lpstr>
      <vt:lpstr>Deciding on an inferential method</vt:lpstr>
      <vt:lpstr>Deciding on an inferential method</vt:lpstr>
      <vt:lpstr>Deciding on an inferential method</vt:lpstr>
      <vt:lpstr>Deciding on an inferential method</vt:lpstr>
      <vt:lpstr>Deciding on an inferential method</vt:lpstr>
      <vt:lpstr>Deciding on an inferential method</vt:lpstr>
      <vt:lpstr>Deciding on an inferential method</vt:lpstr>
      <vt:lpstr>Deciding on an inferential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to emphasize in introductory statistics</dc:title>
  <dc:creator>Michael Sullivan</dc:creator>
  <cp:lastModifiedBy>Michael Sullivan</cp:lastModifiedBy>
  <cp:revision>70</cp:revision>
  <dcterms:created xsi:type="dcterms:W3CDTF">2016-01-28T17:22:45Z</dcterms:created>
  <dcterms:modified xsi:type="dcterms:W3CDTF">2016-11-17T19:06:11Z</dcterms:modified>
</cp:coreProperties>
</file>