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handoutMasterIdLst>
    <p:handoutMasterId r:id="rId29"/>
  </p:handoutMasterIdLst>
  <p:sldIdLst>
    <p:sldId id="257" r:id="rId2"/>
    <p:sldId id="275" r:id="rId3"/>
    <p:sldId id="276" r:id="rId4"/>
    <p:sldId id="273" r:id="rId5"/>
    <p:sldId id="259" r:id="rId6"/>
    <p:sldId id="274" r:id="rId7"/>
    <p:sldId id="260" r:id="rId8"/>
    <p:sldId id="272" r:id="rId9"/>
    <p:sldId id="263"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32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32FB76E7-9598-46B4-AA42-F338124107A6}" type="datetimeFigureOut">
              <a:rPr lang="en-US" smtClean="0"/>
              <a:pPr/>
              <a:t>9/10/2013</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F0B2F712-9386-454E-B899-C26287960C2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33479F5F-7025-4B28-BB5F-FE272AA8834B}" type="datetimeFigureOut">
              <a:rPr lang="en-US" smtClean="0"/>
              <a:pPr/>
              <a:t>9/10/2013</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CE74921B-1339-448B-9B92-B57D08A984A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en.wikipedia.org/wiki/Muriel_Bristol"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brainyquote.com/quotes/quotes/n/nicolausco184056.html" TargetMode="External"/><Relationship Id="rId7" Type="http://schemas.openxmlformats.org/officeDocument/2006/relationships/hyperlink" Target="http://thinkexist.com/quotation/real_knowledge_is_to_know_the_extent_of_one-s/10498.html"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www.brainyquote.com/quotes/authors/n/nicolaus_copernicus.html" TargetMode="External"/><Relationship Id="rId5" Type="http://schemas.openxmlformats.org/officeDocument/2006/relationships/hyperlink" Target="http://www.brainyquote.com/quotes/quotes/n/nicolausco184052.html" TargetMode="External"/><Relationship Id="rId4" Type="http://schemas.openxmlformats.org/officeDocument/2006/relationships/hyperlink" Target="http://www.brainyquote.com/quotes/authors/n/nicolaus_copernicus_2.htm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testing hypotheses</a:t>
            </a:r>
            <a:r>
              <a:rPr lang="en-US" baseline="0" dirty="0" smtClean="0"/>
              <a:t>, we assume the statement in the null hypothesis is true.  Here, we are assuming the proportion of students in the experimental section who will pass is no different from the traditional class.  So, we assume p = 0.5.  We can treat each of 16 coins as a student and let heads represent pass, tails represent fail. Flip the 16 coins and count the number of heads.  This would represent the outcome of the experiment if half the students pass the experimental course. </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the shape of the distribution. </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Shape!!</a:t>
            </a:r>
            <a:endParaRPr lang="en-US"/>
          </a:p>
        </p:txBody>
      </p:sp>
      <p:sp>
        <p:nvSpPr>
          <p:cNvPr id="4" name="Slide Number Placeholder 3"/>
          <p:cNvSpPr>
            <a:spLocks noGrp="1"/>
          </p:cNvSpPr>
          <p:nvPr>
            <p:ph type="sldNum" sz="quarter" idx="10"/>
          </p:nvPr>
        </p:nvSpPr>
        <p:spPr/>
        <p:txBody>
          <a:bodyPr/>
          <a:lstStyle/>
          <a:p>
            <a:fld id="{8D9BB61D-1372-4573-BBEF-F1956E699190}"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demonstrates the impact sample size can have on the outcome of a hypothesis test.  Notice the proportion of students who pass the experimental</a:t>
            </a:r>
            <a:r>
              <a:rPr lang="en-US" baseline="0" dirty="0" smtClean="0"/>
              <a:t> section is the same, but now the result is statistically significant. This shows that small sample sizes require an incredible amount of evidence against the statement in the null hypothesis before one can reject the null.   </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2871">
              <a:defRPr/>
            </a:pPr>
            <a:r>
              <a:rPr lang="en-US" dirty="0" smtClean="0"/>
              <a:t>I recommend doing the following activity with students through both a tactile simulation as well as through the use of applets prior to the introduction of the traditional models we use.  </a:t>
            </a:r>
          </a:p>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 duct tape</a:t>
            </a:r>
            <a:r>
              <a:rPr lang="en-US" baseline="0" dirty="0" smtClean="0"/>
              <a:t> more effective than </a:t>
            </a:r>
            <a:r>
              <a:rPr lang="en-US" baseline="0" dirty="0" err="1" smtClean="0"/>
              <a:t>cryotherapy</a:t>
            </a:r>
            <a:r>
              <a:rPr lang="en-US" baseline="0" dirty="0" smtClean="0"/>
              <a:t> in the treatment of warts??</a:t>
            </a:r>
          </a:p>
          <a:p>
            <a:endParaRPr lang="en-US" baseline="0" dirty="0" smtClean="0"/>
          </a:p>
          <a:p>
            <a:pPr defTabSz="932871">
              <a:defRPr/>
            </a:pPr>
            <a:r>
              <a:rPr lang="en-US" dirty="0" smtClean="0"/>
              <a:t>Think about it this way:  Is it possible that we just happened</a:t>
            </a:r>
            <a:r>
              <a:rPr lang="en-US" baseline="0" dirty="0" smtClean="0"/>
              <a:t> to assign folks to the duct tape group who were going to heal regardless of whether they received the duct tape or the </a:t>
            </a:r>
            <a:r>
              <a:rPr lang="en-US" baseline="0" dirty="0" err="1" smtClean="0"/>
              <a:t>cryotherapy</a:t>
            </a:r>
            <a:r>
              <a:rPr lang="en-US" baseline="0" dirty="0" smtClean="0"/>
              <a:t>?  If there really is no difference in the efficacy of each treatment, then we would expect that upon random assignment of the treatment to an individual, about half the 17 + 12 = 29 who healed would end up in the duct tape group, and about half in the </a:t>
            </a:r>
            <a:r>
              <a:rPr lang="en-US" baseline="0" dirty="0" err="1" smtClean="0"/>
              <a:t>cryotherapy</a:t>
            </a:r>
            <a:r>
              <a:rPr lang="en-US" baseline="0" dirty="0" smtClean="0"/>
              <a:t> group.  How likely is it to get 17 healers from duct tape and 12 from </a:t>
            </a:r>
            <a:r>
              <a:rPr lang="en-US" baseline="0" dirty="0" err="1" smtClean="0"/>
              <a:t>cryotherapy</a:t>
            </a:r>
            <a:r>
              <a:rPr lang="en-US" baseline="0" dirty="0" smtClean="0"/>
              <a:t> if there is no difference in the treatments? </a:t>
            </a:r>
            <a:endParaRPr lang="en-US" dirty="0" smtClean="0"/>
          </a:p>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2871">
              <a:defRPr/>
            </a:pPr>
            <a:r>
              <a:rPr lang="en-US" dirty="0" smtClean="0"/>
              <a:t>In a classroom, we would combine the classroom results.  The beauty</a:t>
            </a:r>
            <a:r>
              <a:rPr lang="en-US" baseline="0" dirty="0" smtClean="0"/>
              <a:t> of this approach is that our test statistic does not need to be the difference in proportions.  It could be as simple as the number of the number of simulations that result in 17 or more successes in the duct tape group. </a:t>
            </a:r>
            <a:endParaRPr lang="en-US" dirty="0" smtClean="0"/>
          </a:p>
          <a:p>
            <a:endParaRPr lang="en-US" dirty="0" smtClean="0"/>
          </a:p>
          <a:p>
            <a:r>
              <a:rPr lang="en-US" dirty="0" smtClean="0"/>
              <a:t>Deal 20 cards and let these</a:t>
            </a:r>
            <a:r>
              <a:rPr lang="en-US" baseline="0" dirty="0" smtClean="0"/>
              <a:t> represent the duct tape group.  Count the number of non-face cards.  These represent the “healers” in the duct tape group.  What proportion of the time do we obtain 17 or more successes?</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Notice the graph is distributed about 0 (the hypothesized</a:t>
            </a:r>
            <a:r>
              <a:rPr lang="en-US" baseline="0" dirty="0" smtClean="0"/>
              <a:t> difference).   Fairly bell-shaped (students pick up on this). So, perhaps we can use the normal model to describe the likelihood of obtaining results as extreme as the ones we observed. </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Ptolemaic model of the universe survived</a:t>
            </a:r>
            <a:r>
              <a:rPr lang="en-US" baseline="0" dirty="0" smtClean="0"/>
              <a:t> as the model for the universe from the first century to the 1500s.  </a:t>
            </a:r>
            <a:r>
              <a:rPr lang="en-US" dirty="0" smtClean="0"/>
              <a:t>The Earth is the center of the universe just as the normal model is the center of the inferential universe. </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Side note: Rumor has it that Fisher developed this test after</a:t>
            </a:r>
            <a:r>
              <a:rPr lang="en-US" baseline="0" dirty="0" smtClean="0"/>
              <a:t> </a:t>
            </a:r>
            <a:r>
              <a:rPr lang="en-US" dirty="0" smtClean="0"/>
              <a:t>Dr </a:t>
            </a:r>
            <a:r>
              <a:rPr lang="en-US" dirty="0" smtClean="0">
                <a:hlinkClick r:id="rId3" tooltip="Muriel Bristol"/>
              </a:rPr>
              <a:t>Muriel Bristol</a:t>
            </a:r>
            <a:r>
              <a:rPr lang="en-US" dirty="0" smtClean="0"/>
              <a:t> claimed</a:t>
            </a:r>
            <a:r>
              <a:rPr lang="en-US" baseline="0" dirty="0" smtClean="0"/>
              <a:t> to be able to determine whether milk was added to tea first or second. See “The </a:t>
            </a:r>
            <a:r>
              <a:rPr lang="en-US" baseline="0" smtClean="0"/>
              <a:t>Lady Tasting Tea”.  </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25</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huge advantage</a:t>
            </a:r>
            <a:r>
              <a:rPr lang="en-US" baseline="0" dirty="0" smtClean="0"/>
              <a:t> that these Permutation tests have over the traditional methods is that the approach in every problem is the same – that is, resample from the data you have and build a distribution of the possible values of the sample statistic through sampling without replacement.  Then, determine how likely the statistic you observed is relative to the distribution under the assumption the statement in the null hypothesis (the statement of no difference) is true.  I would encourage you to look into various resources that describe these tests and incorporate them into your class. Thank you. </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Copernicus developed a better model, but it wasn’t immediately accepted.  </a:t>
            </a:r>
          </a:p>
          <a:p>
            <a:endParaRPr lang="en-US" dirty="0" smtClean="0"/>
          </a:p>
          <a:p>
            <a:pPr defTabSz="932871">
              <a:defRPr/>
            </a:pPr>
            <a:r>
              <a:rPr lang="en-US" dirty="0" smtClean="0"/>
              <a:t>Those who know that the consensus of many centuries has sanctioned the conception that the earth remains at rest in the middle of the heavens as its center, would, I reflected, regard it as an insane pronouncement if I made the opposite assertion that the earth moves. </a:t>
            </a:r>
            <a:br>
              <a:rPr lang="en-US" dirty="0" smtClean="0"/>
            </a:br>
            <a:r>
              <a:rPr lang="en-US" dirty="0" err="1" smtClean="0">
                <a:hlinkClick r:id="rId3"/>
              </a:rPr>
              <a:t>Nicolaus</a:t>
            </a:r>
            <a:r>
              <a:rPr lang="en-US" dirty="0" smtClean="0">
                <a:hlinkClick r:id="rId3"/>
              </a:rPr>
              <a:t> Copernicus</a:t>
            </a:r>
            <a:r>
              <a:rPr lang="en-US" dirty="0" smtClean="0"/>
              <a:t> </a:t>
            </a:r>
            <a:br>
              <a:rPr lang="en-US" dirty="0" smtClean="0"/>
            </a:br>
            <a:r>
              <a:rPr lang="en-US" dirty="0" smtClean="0"/>
              <a:t>Read more: </a:t>
            </a:r>
            <a:r>
              <a:rPr lang="en-US" dirty="0" smtClean="0">
                <a:hlinkClick r:id="rId4"/>
              </a:rPr>
              <a:t>http://www.brainyquote.com/quotes/authors/n/nicolaus_copernicus_2.html#ixzz1d7NaRt00</a:t>
            </a:r>
            <a:r>
              <a:rPr lang="en-US" dirty="0" smtClean="0"/>
              <a:t/>
            </a:r>
            <a:br>
              <a:rPr lang="en-US" dirty="0" smtClean="0"/>
            </a:br>
            <a:endParaRPr lang="en-US" dirty="0" smtClean="0"/>
          </a:p>
          <a:p>
            <a:pPr defTabSz="932871">
              <a:defRPr/>
            </a:pPr>
            <a:r>
              <a:rPr lang="en-US" dirty="0" smtClean="0"/>
              <a:t>For I am not so </a:t>
            </a:r>
            <a:r>
              <a:rPr lang="en-US" dirty="0" err="1" smtClean="0"/>
              <a:t>enamoured</a:t>
            </a:r>
            <a:r>
              <a:rPr lang="en-US" dirty="0" smtClean="0"/>
              <a:t> of my own opinions that I disregard what others may think of them. </a:t>
            </a:r>
            <a:br>
              <a:rPr lang="en-US" dirty="0" smtClean="0"/>
            </a:br>
            <a:r>
              <a:rPr lang="en-US" dirty="0" err="1" smtClean="0">
                <a:hlinkClick r:id="rId5"/>
              </a:rPr>
              <a:t>Nicolaus</a:t>
            </a:r>
            <a:r>
              <a:rPr lang="en-US" dirty="0" smtClean="0">
                <a:hlinkClick r:id="rId5"/>
              </a:rPr>
              <a:t> Copernicus</a:t>
            </a:r>
            <a:r>
              <a:rPr lang="en-US" dirty="0" smtClean="0"/>
              <a:t> </a:t>
            </a:r>
            <a:br>
              <a:rPr lang="en-US" dirty="0" smtClean="0"/>
            </a:br>
            <a:r>
              <a:rPr lang="en-US" dirty="0" smtClean="0"/>
              <a:t>Read more: </a:t>
            </a:r>
            <a:r>
              <a:rPr lang="en-US" dirty="0" smtClean="0">
                <a:hlinkClick r:id="rId6"/>
              </a:rPr>
              <a:t>http://www.brainyquote.com/quotes/authors/n/nicolaus_copernicus.html#ixzz1d7NiSjhL</a:t>
            </a:r>
            <a:r>
              <a:rPr lang="en-US" dirty="0" smtClean="0"/>
              <a:t/>
            </a:r>
            <a:br>
              <a:rPr lang="en-US" dirty="0" smtClean="0"/>
            </a:br>
            <a:endParaRPr lang="en-US" dirty="0" smtClean="0"/>
          </a:p>
          <a:p>
            <a:r>
              <a:rPr lang="en-US" dirty="0" smtClean="0"/>
              <a:t>“</a:t>
            </a:r>
            <a:r>
              <a:rPr lang="en-US" dirty="0" smtClean="0">
                <a:hlinkClick r:id="rId7"/>
              </a:rPr>
              <a:t>Real knowledge is to know the extent of one's ignorance.</a:t>
            </a:r>
            <a:r>
              <a:rPr lang="en-US" dirty="0" smtClean="0"/>
              <a:t>”</a:t>
            </a:r>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2871">
              <a:defRPr/>
            </a:pPr>
            <a:r>
              <a:rPr lang="en-US" dirty="0" smtClean="0"/>
              <a:t>In a typical introductory statistics course, students are exposed to the sampling distribution of the sample mean.  The student is taught that the distribution of the sample mean (under certain conditions) is at least normally distributed with mean mu and standard deviation sigma over the square root of the sample size.  This model is meant to describe the distribution of the sample mean if we were able to obtain many, many samples of size n and compute the sample mean.   Of course, the conditions mentioned above are that either the distribution from which the sample is drawn is normal, or the sample size is sufficiently large. </a:t>
            </a:r>
          </a:p>
          <a:p>
            <a:endParaRPr lang="en-US" dirty="0" smtClean="0"/>
          </a:p>
          <a:p>
            <a:endParaRPr lang="en-US" dirty="0" smtClean="0"/>
          </a:p>
          <a:p>
            <a:r>
              <a:rPr lang="en-US" dirty="0" smtClean="0"/>
              <a:t>Do the simulation.  Find</a:t>
            </a:r>
            <a:r>
              <a:rPr lang="en-US" baseline="0" dirty="0" smtClean="0"/>
              <a:t> the sample mean for each sample.  Draw a normal curve with mean = 100, standard deviation = 15/</a:t>
            </a:r>
            <a:r>
              <a:rPr lang="en-US" baseline="0" dirty="0" err="1" smtClean="0"/>
              <a:t>sqrt</a:t>
            </a:r>
            <a:r>
              <a:rPr lang="en-US" baseline="0" dirty="0" smtClean="0"/>
              <a:t>(9) = 5.  Center the histogram at 100 (try start bin at 82, bin width = 4) </a:t>
            </a:r>
            <a:r>
              <a:rPr lang="en-US" dirty="0" smtClean="0"/>
              <a:t>Notice that the sample mean rarely deviates</a:t>
            </a:r>
            <a:r>
              <a:rPr lang="en-US" baseline="0" dirty="0" smtClean="0"/>
              <a:t> from the population mean by more than 10.  So, perhaps we can use this “margin of error” with a sample mean.  Sounds awesome, but there is one problem…we don’t know the “margin of error” without knowing the sampling distribution, and we don’t know the sampling distribution without knowing the distribution of the parent population.  Of course, if we knew the parent population, we wouldn’t need to estimate a parameter in the first place!!!</a:t>
            </a:r>
            <a:endParaRPr lang="en-US" dirty="0"/>
          </a:p>
        </p:txBody>
      </p:sp>
      <p:sp>
        <p:nvSpPr>
          <p:cNvPr id="4" name="Slide Number Placeholder 3"/>
          <p:cNvSpPr>
            <a:spLocks noGrp="1"/>
          </p:cNvSpPr>
          <p:nvPr>
            <p:ph type="sldNum" sz="quarter" idx="10"/>
          </p:nvPr>
        </p:nvSpPr>
        <p:spPr/>
        <p:txBody>
          <a:bodyPr/>
          <a:lstStyle/>
          <a:p>
            <a:fld id="{CE74921B-1339-448B-9B92-B57D08A984A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2871">
              <a:defRPr/>
            </a:pPr>
            <a:r>
              <a:rPr lang="en-US" dirty="0" smtClean="0"/>
              <a:t>In 1979, Bradley </a:t>
            </a:r>
            <a:r>
              <a:rPr lang="en-US" dirty="0" err="1" smtClean="0"/>
              <a:t>Efron</a:t>
            </a:r>
            <a:r>
              <a:rPr lang="en-US" dirty="0" smtClean="0"/>
              <a:t> presented an alternative approach to constructing confidence intervals using a normal model, or Student's t-distribution.  The method is called Bootstrapping. The general idea behind this method is to use the power of the computer to build the distribution of the sample mean from sample data - the only resource you have to describe the distribution of the sample mean.  Remember, the normal model is used because it represents a good fit to what would happen if we were allowed (able) to obtain many, many random samples from a population and determine the sample statistic.  For example, the earlier slide shows what would happen if we took many, many samples of size n = 9 from a normal population with mean 100 and standard deviation 15.  </a:t>
            </a:r>
          </a:p>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2871">
              <a:defRPr/>
            </a:pPr>
            <a:r>
              <a:rPr lang="en-US" dirty="0" smtClean="0"/>
              <a:t>Now, suppose instead we only had n = 10 observations, but did not have the ability to obtain many, many samples from the population. Could we still build a distribution of sample means from these n = 10 observations and use this distribution as an approximation of the sampling distribution of the statistic (say, the sample mean)?  </a:t>
            </a:r>
            <a:r>
              <a:rPr lang="en-US" dirty="0" err="1" smtClean="0"/>
              <a:t>Efron</a:t>
            </a:r>
            <a:r>
              <a:rPr lang="en-US" dirty="0" smtClean="0"/>
              <a:t> says "yes"!  The idea is that we sample from the n = 10 observations with replacement over and over; and then compute the sample statistic that interests us.</a:t>
            </a:r>
          </a:p>
        </p:txBody>
      </p:sp>
      <p:sp>
        <p:nvSpPr>
          <p:cNvPr id="4" name="Slide Number Placeholder 3"/>
          <p:cNvSpPr>
            <a:spLocks noGrp="1"/>
          </p:cNvSpPr>
          <p:nvPr>
            <p:ph type="sldNum" sz="quarter" idx="10"/>
          </p:nvPr>
        </p:nvSpPr>
        <p:spPr/>
        <p:txBody>
          <a:bodyPr/>
          <a:lstStyle/>
          <a:p>
            <a:fld id="{CE74921B-1339-448B-9B92-B57D08A984A6}"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2871">
              <a:defRPr/>
            </a:pPr>
            <a:r>
              <a:rPr lang="en-US" dirty="0" smtClean="0"/>
              <a:t>If you asked your students to define a </a:t>
            </a:r>
            <a:r>
              <a:rPr lang="en-US" i="1" dirty="0" smtClean="0"/>
              <a:t>P­</a:t>
            </a:r>
            <a:r>
              <a:rPr lang="en-US" dirty="0" smtClean="0"/>
              <a:t>-value, what type of response would you get?  Do you believe your students have a solid grasp of what a </a:t>
            </a:r>
            <a:r>
              <a:rPr lang="en-US" i="1" dirty="0" smtClean="0"/>
              <a:t>P­</a:t>
            </a:r>
            <a:r>
              <a:rPr lang="en-US" dirty="0" smtClean="0"/>
              <a:t>-value represents?  Do you believe that students truly understand what the models we use to obtain a </a:t>
            </a:r>
            <a:r>
              <a:rPr lang="en-US" i="1" dirty="0" smtClean="0"/>
              <a:t>P</a:t>
            </a:r>
            <a:r>
              <a:rPr lang="en-US" dirty="0" smtClean="0"/>
              <a:t>-value actually represent?  Is there anything we could do to increase our students' conceptual understanding of a </a:t>
            </a:r>
            <a:r>
              <a:rPr lang="en-US" i="1" dirty="0" smtClean="0"/>
              <a:t>P</a:t>
            </a:r>
            <a:r>
              <a:rPr lang="en-US" dirty="0" smtClean="0"/>
              <a:t>-value?  Yes!!</a:t>
            </a:r>
          </a:p>
          <a:p>
            <a:pPr defTabSz="932871">
              <a:defRPr/>
            </a:pPr>
            <a:endParaRPr lang="en-US" dirty="0" smtClean="0"/>
          </a:p>
          <a:p>
            <a:pPr defTabSz="932871">
              <a:defRPr/>
            </a:pPr>
            <a:r>
              <a:rPr lang="en-US" dirty="0" smtClean="0"/>
              <a:t>Let’s go through an example where we use randomization to approximate a P-value.   From this type of simulation, students will get a real sense as to what the P-value is measuring and why it can be used to judge the statements made in the null and alternative hypothesis.  Finally, these randomization techniques will allow students to see why models such as the normal model might be useful in finding P-values.  </a:t>
            </a:r>
          </a:p>
          <a:p>
            <a:endParaRPr lang="en-US" dirty="0"/>
          </a:p>
        </p:txBody>
      </p:sp>
      <p:sp>
        <p:nvSpPr>
          <p:cNvPr id="4" name="Slide Number Placeholder 3"/>
          <p:cNvSpPr>
            <a:spLocks noGrp="1"/>
          </p:cNvSpPr>
          <p:nvPr>
            <p:ph type="sldNum" sz="quarter" idx="10"/>
          </p:nvPr>
        </p:nvSpPr>
        <p:spPr/>
        <p:txBody>
          <a:bodyPr/>
          <a:lstStyle/>
          <a:p>
            <a:fld id="{8D9BB61D-1372-4573-BBEF-F1956E699190}"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B3A04A5-8F43-4855-ADF3-71FDF0A3EC19}" type="datetimeFigureOut">
              <a:rPr lang="en-US" smtClean="0"/>
              <a:pPr/>
              <a:t>9/10/2013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BC57CC2-97A8-449B-95F5-3EF5CC8B67D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3A04A5-8F43-4855-ADF3-71FDF0A3EC19}"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7CC2-97A8-449B-95F5-3EF5CC8B67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3A04A5-8F43-4855-ADF3-71FDF0A3EC19}"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7CC2-97A8-449B-95F5-3EF5CC8B67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B3A04A5-8F43-4855-ADF3-71FDF0A3EC19}" type="datetimeFigureOut">
              <a:rPr lang="en-US" smtClean="0"/>
              <a:pPr/>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7CC2-97A8-449B-95F5-3EF5CC8B67D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3A04A5-8F43-4855-ADF3-71FDF0A3EC19}" type="datetimeFigureOut">
              <a:rPr lang="en-US" smtClean="0"/>
              <a:pPr/>
              <a:t>9/10/2013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BC57CC2-97A8-449B-95F5-3EF5CC8B67D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B3A04A5-8F43-4855-ADF3-71FDF0A3EC19}" type="datetimeFigureOut">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57CC2-97A8-449B-95F5-3EF5CC8B67D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B3A04A5-8F43-4855-ADF3-71FDF0A3EC19}" type="datetimeFigureOut">
              <a:rPr lang="en-US" smtClean="0"/>
              <a:pPr/>
              <a:t>9/10/2013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C57CC2-97A8-449B-95F5-3EF5CC8B67D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3A04A5-8F43-4855-ADF3-71FDF0A3EC19}" type="datetimeFigureOut">
              <a:rPr lang="en-US" smtClean="0"/>
              <a:pPr/>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57CC2-97A8-449B-95F5-3EF5CC8B67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A04A5-8F43-4855-ADF3-71FDF0A3EC19}" type="datetimeFigureOut">
              <a:rPr lang="en-US" smtClean="0"/>
              <a:pPr/>
              <a:t>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57CC2-97A8-449B-95F5-3EF5CC8B67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3A04A5-8F43-4855-ADF3-71FDF0A3EC19}" type="datetimeFigureOut">
              <a:rPr lang="en-US" smtClean="0"/>
              <a:pPr/>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57CC2-97A8-449B-95F5-3EF5CC8B67D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3A04A5-8F43-4855-ADF3-71FDF0A3EC19}" type="datetimeFigureOut">
              <a:rPr lang="en-US" smtClean="0"/>
              <a:pPr/>
              <a:t>9/10/2013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BC57CC2-97A8-449B-95F5-3EF5CC8B67D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B3A04A5-8F43-4855-ADF3-71FDF0A3EC19}" type="datetimeFigureOut">
              <a:rPr lang="en-US" smtClean="0"/>
              <a:pPr/>
              <a:t>9/10/2013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BC57CC2-97A8-449B-95F5-3EF5CC8B67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8.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_rels/slide2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752600"/>
            <a:ext cx="8183880" cy="1051560"/>
          </a:xfrm>
        </p:spPr>
        <p:txBody>
          <a:bodyPr>
            <a:noAutofit/>
          </a:bodyPr>
          <a:lstStyle/>
          <a:p>
            <a:pPr algn="ctr"/>
            <a:r>
              <a:rPr lang="en-US" sz="4800" dirty="0" smtClean="0"/>
              <a:t>Simulation and </a:t>
            </a:r>
            <a:r>
              <a:rPr lang="en-US" sz="4800" dirty="0" err="1" smtClean="0"/>
              <a:t>Resampling</a:t>
            </a:r>
            <a:r>
              <a:rPr lang="en-US" sz="4800" dirty="0" smtClean="0"/>
              <a:t> Methods in Introductory Statistics </a:t>
            </a:r>
            <a:endParaRPr lang="en-US" sz="4800" dirty="0"/>
          </a:p>
        </p:txBody>
      </p:sp>
      <p:sp>
        <p:nvSpPr>
          <p:cNvPr id="3" name="Subtitle 2"/>
          <p:cNvSpPr txBox="1">
            <a:spLocks/>
          </p:cNvSpPr>
          <p:nvPr/>
        </p:nvSpPr>
        <p:spPr>
          <a:xfrm>
            <a:off x="1371600" y="3657600"/>
            <a:ext cx="6400800" cy="2209800"/>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600" b="0" i="0" u="none" strike="noStrike" kern="1200" cap="none" spc="0" normalizeH="0" baseline="0" noProof="0" dirty="0" smtClean="0">
                <a:ln>
                  <a:noFill/>
                </a:ln>
                <a:effectLst/>
                <a:uLnTx/>
                <a:uFillTx/>
                <a:latin typeface="+mn-lt"/>
                <a:ea typeface="+mn-ea"/>
                <a:cs typeface="+mn-cs"/>
              </a:rPr>
              <a:t>Michael Sullivan</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600" b="0" i="0" u="none" strike="noStrike" kern="1200" cap="none" spc="0" normalizeH="0" baseline="0" noProof="0" dirty="0" smtClean="0">
                <a:ln>
                  <a:noFill/>
                </a:ln>
                <a:effectLst/>
                <a:uLnTx/>
                <a:uFillTx/>
                <a:latin typeface="+mn-lt"/>
                <a:ea typeface="+mn-ea"/>
                <a:cs typeface="+mn-cs"/>
              </a:rPr>
              <a:t>Joliet Junior College</a:t>
            </a:r>
          </a:p>
          <a:p>
            <a:pPr marL="342900" marR="0" lvl="0" indent="-342900" algn="l" defTabSz="914400" rtl="0" eaLnBrk="1" fontAlgn="auto" latinLnBrk="0" hangingPunct="1">
              <a:lnSpc>
                <a:spcPct val="100000"/>
              </a:lnSpc>
              <a:spcBef>
                <a:spcPct val="20000"/>
              </a:spcBef>
              <a:spcAft>
                <a:spcPts val="0"/>
              </a:spcAft>
              <a:buClrTx/>
              <a:buSzTx/>
              <a:tabLst/>
              <a:defRPr/>
            </a:pPr>
            <a:endParaRPr lang="en-US" sz="2800" dirty="0" smtClean="0"/>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smtClean="0">
                <a:ln>
                  <a:noFill/>
                </a:ln>
                <a:effectLst/>
                <a:uLnTx/>
                <a:uFillTx/>
                <a:latin typeface="+mn-lt"/>
                <a:ea typeface="+mn-ea"/>
                <a:cs typeface="+mn-cs"/>
              </a:rPr>
              <a:t>msulliva@jjc.edu</a:t>
            </a:r>
          </a:p>
          <a:p>
            <a:pPr marL="342900" marR="0" lvl="0" indent="-342900" algn="l" defTabSz="914400" rtl="0" eaLnBrk="1" fontAlgn="auto" latinLnBrk="0" hangingPunct="1">
              <a:lnSpc>
                <a:spcPct val="100000"/>
              </a:lnSpc>
              <a:spcBef>
                <a:spcPct val="20000"/>
              </a:spcBef>
              <a:spcAft>
                <a:spcPts val="0"/>
              </a:spcAft>
              <a:buClrTx/>
              <a:buSzTx/>
              <a:tabLst/>
              <a:defRPr/>
            </a:pPr>
            <a:r>
              <a:rPr lang="en-US" sz="2800" dirty="0" smtClean="0"/>
              <a:t>sullystats@gmail.com</a:t>
            </a:r>
            <a:endParaRPr kumimoji="0" lang="en-US" sz="2800" b="0" i="0" u="none" strike="noStrike" kern="1200" cap="none" spc="0" normalizeH="0" baseline="0" noProof="0" dirty="0" smtClean="0">
              <a:ln>
                <a:noFill/>
              </a:ln>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066800"/>
            <a:ext cx="7620000" cy="1077218"/>
          </a:xfrm>
          <a:prstGeom prst="rect">
            <a:avLst/>
          </a:prstGeom>
          <a:noFill/>
        </p:spPr>
        <p:txBody>
          <a:bodyPr wrap="square" rtlCol="0">
            <a:spAutoFit/>
          </a:bodyPr>
          <a:lstStyle/>
          <a:p>
            <a:r>
              <a:rPr lang="en-US" sz="3200" dirty="0" smtClean="0"/>
              <a:t>Do your students understand what a </a:t>
            </a:r>
            <a:r>
              <a:rPr lang="en-US" sz="3200" i="1" dirty="0" smtClean="0"/>
              <a:t>P</a:t>
            </a:r>
            <a:r>
              <a:rPr lang="en-US" sz="3200" dirty="0" smtClean="0"/>
              <a:t>-value measures? </a:t>
            </a:r>
            <a:endParaRPr lang="en-US" sz="3200" dirty="0"/>
          </a:p>
        </p:txBody>
      </p:sp>
      <p:pic>
        <p:nvPicPr>
          <p:cNvPr id="5" name="Picture 4" descr="index.jpg"/>
          <p:cNvPicPr>
            <a:picLocks noChangeAspect="1"/>
          </p:cNvPicPr>
          <p:nvPr/>
        </p:nvPicPr>
        <p:blipFill>
          <a:blip r:embed="rId3" cstate="print"/>
          <a:stretch>
            <a:fillRect/>
          </a:stretch>
        </p:blipFill>
        <p:spPr>
          <a:xfrm>
            <a:off x="3200400" y="2438400"/>
            <a:ext cx="1920240" cy="192024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533400"/>
            <a:ext cx="8001000" cy="4185761"/>
          </a:xfrm>
          <a:prstGeom prst="rect">
            <a:avLst/>
          </a:prstGeom>
          <a:noFill/>
        </p:spPr>
        <p:txBody>
          <a:bodyPr wrap="square" rtlCol="0">
            <a:spAutoFit/>
          </a:bodyPr>
          <a:lstStyle/>
          <a:p>
            <a:pPr lvl="0"/>
            <a:r>
              <a:rPr lang="en-US" sz="2400" dirty="0" smtClean="0"/>
              <a:t>Professors Honey Kirk and Diane </a:t>
            </a:r>
            <a:r>
              <a:rPr lang="en-US" sz="2400" dirty="0" err="1" smtClean="0"/>
              <a:t>Lerma</a:t>
            </a:r>
            <a:r>
              <a:rPr lang="en-US" sz="2400" dirty="0" smtClean="0"/>
              <a:t> of Palo Alto College developed a “learning community curriculum that blended the developmental mathematics and the reading curriculum with a structured emphasis on study skills.”   In a typical developmental mathematics course at Palo Alto College, 50% of the students complete the course with a letter grade of </a:t>
            </a:r>
            <a:r>
              <a:rPr lang="en-US" sz="2400" i="1" dirty="0" smtClean="0"/>
              <a:t>A</a:t>
            </a:r>
            <a:r>
              <a:rPr lang="en-US" sz="2400" dirty="0" smtClean="0"/>
              <a:t>, </a:t>
            </a:r>
            <a:r>
              <a:rPr lang="en-US" sz="2400" i="1" dirty="0" smtClean="0"/>
              <a:t>B</a:t>
            </a:r>
            <a:r>
              <a:rPr lang="en-US" sz="2400" dirty="0" smtClean="0"/>
              <a:t>, or</a:t>
            </a:r>
            <a:r>
              <a:rPr lang="en-US" sz="2400" i="1" dirty="0" smtClean="0"/>
              <a:t> C</a:t>
            </a:r>
            <a:r>
              <a:rPr lang="en-US" sz="2400" dirty="0" smtClean="0"/>
              <a:t>.  In the experimental course, of the 16 students enrolled, 11 completed the course with a letter grade of </a:t>
            </a:r>
            <a:r>
              <a:rPr lang="en-US" sz="2400" i="1" dirty="0" smtClean="0"/>
              <a:t>A</a:t>
            </a:r>
            <a:r>
              <a:rPr lang="en-US" sz="2400" dirty="0" smtClean="0"/>
              <a:t>, </a:t>
            </a:r>
            <a:r>
              <a:rPr lang="en-US" sz="2400" i="1" dirty="0" smtClean="0"/>
              <a:t>B</a:t>
            </a:r>
            <a:r>
              <a:rPr lang="en-US" sz="2400" dirty="0" smtClean="0"/>
              <a:t>, or </a:t>
            </a:r>
            <a:r>
              <a:rPr lang="en-US" sz="2400" i="1" dirty="0" smtClean="0"/>
              <a:t>C</a:t>
            </a:r>
            <a:r>
              <a:rPr lang="en-US" sz="2400" dirty="0" smtClean="0"/>
              <a:t>.  </a:t>
            </a:r>
          </a:p>
          <a:p>
            <a:pPr lvl="0"/>
            <a:endParaRPr lang="en-US" i="1" dirty="0" smtClean="0"/>
          </a:p>
          <a:p>
            <a:pPr lvl="0"/>
            <a:r>
              <a:rPr lang="en-US" sz="1600" i="1" dirty="0" smtClean="0"/>
              <a:t>Source: </a:t>
            </a:r>
            <a:r>
              <a:rPr lang="en-US" sz="1600" dirty="0" smtClean="0"/>
              <a:t>Kirk, Honey &amp; </a:t>
            </a:r>
            <a:r>
              <a:rPr lang="en-US" sz="1600" dirty="0" err="1" smtClean="0"/>
              <a:t>Lerma</a:t>
            </a:r>
            <a:r>
              <a:rPr lang="en-US" sz="1600" dirty="0" smtClean="0"/>
              <a:t>, Diane, “Reading Your Way to Success in Mathematics: A Paired Course of Developmental Mathematics and Reading”   </a:t>
            </a:r>
            <a:r>
              <a:rPr lang="en-US" sz="1600" i="1" dirty="0" err="1" smtClean="0"/>
              <a:t>MathAMATYC</a:t>
            </a:r>
            <a:r>
              <a:rPr lang="en-US" sz="1600" i="1" dirty="0" smtClean="0"/>
              <a:t> Educator</a:t>
            </a:r>
            <a:r>
              <a:rPr lang="en-US" sz="1600" dirty="0" smtClean="0"/>
              <a:t>; Vol. 1. No. 2 Feb, 2010.</a:t>
            </a:r>
          </a:p>
          <a:p>
            <a:endParaRPr lang="en-US" sz="2400" dirty="0"/>
          </a:p>
        </p:txBody>
      </p:sp>
      <p:sp>
        <p:nvSpPr>
          <p:cNvPr id="5" name="TextBox 4"/>
          <p:cNvSpPr txBox="1"/>
          <p:nvPr/>
        </p:nvSpPr>
        <p:spPr>
          <a:xfrm>
            <a:off x="609600" y="4724400"/>
            <a:ext cx="8001000" cy="1200329"/>
          </a:xfrm>
          <a:prstGeom prst="rect">
            <a:avLst/>
          </a:prstGeom>
          <a:noFill/>
        </p:spPr>
        <p:txBody>
          <a:bodyPr wrap="square" rtlCol="0">
            <a:spAutoFit/>
          </a:bodyPr>
          <a:lstStyle/>
          <a:p>
            <a:pPr lvl="0"/>
            <a:r>
              <a:rPr lang="en-US" sz="2400" dirty="0" smtClean="0"/>
              <a:t>(a) What proportion of the students enrolled in the experimental course passed with an </a:t>
            </a:r>
            <a:r>
              <a:rPr lang="en-US" sz="2400" i="1" dirty="0" smtClean="0"/>
              <a:t>A</a:t>
            </a:r>
            <a:r>
              <a:rPr lang="en-US" sz="2400" dirty="0" smtClean="0"/>
              <a:t>, </a:t>
            </a:r>
            <a:r>
              <a:rPr lang="en-US" sz="2400" i="1" dirty="0" smtClean="0"/>
              <a:t>B</a:t>
            </a:r>
            <a:r>
              <a:rPr lang="en-US" sz="2400" dirty="0" smtClean="0"/>
              <a:t>, or </a:t>
            </a:r>
            <a:r>
              <a:rPr lang="en-US" sz="2400" i="1" dirty="0" smtClean="0"/>
              <a:t>C</a:t>
            </a:r>
            <a:r>
              <a:rPr lang="en-US" sz="2400" dirty="0" smtClean="0"/>
              <a:t>?</a:t>
            </a:r>
          </a:p>
          <a:p>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8001000" cy="1384995"/>
          </a:xfrm>
          <a:prstGeom prst="rect">
            <a:avLst/>
          </a:prstGeom>
          <a:noFill/>
        </p:spPr>
        <p:txBody>
          <a:bodyPr wrap="square" rtlCol="0">
            <a:spAutoFit/>
          </a:bodyPr>
          <a:lstStyle/>
          <a:p>
            <a:pPr lvl="0"/>
            <a:r>
              <a:rPr lang="en-US" sz="2800" dirty="0" smtClean="0"/>
              <a:t>(b) Describe how a coin might be used to simulate the outcome of this experiment to gauge whether the results are unusual.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077200" cy="3416320"/>
          </a:xfrm>
          <a:prstGeom prst="rect">
            <a:avLst/>
          </a:prstGeom>
          <a:noFill/>
        </p:spPr>
        <p:txBody>
          <a:bodyPr wrap="square" rtlCol="0">
            <a:spAutoFit/>
          </a:bodyPr>
          <a:lstStyle/>
          <a:p>
            <a:pPr lvl="0"/>
            <a:r>
              <a:rPr lang="en-US" sz="2400" dirty="0" smtClean="0"/>
              <a:t>(c) Use MINITAB, StatCrunch, or some other statistical spreadsheet to simulate 1000 repetitions of this experiment assuming the probability a randomly selected student passes the course is 0.5. The histogram below, which represents the results of 1000 repetitions of the experiment.  Use your results or the results below to gauge the likelihood of 11 or more students passing the course if the true pass rate is 0.5.  That is, determine the approximate </a:t>
            </a:r>
            <a:r>
              <a:rPr lang="en-US" sz="2400" i="1" dirty="0" smtClean="0"/>
              <a:t>P-</a:t>
            </a:r>
            <a:r>
              <a:rPr lang="en-US" sz="2400" dirty="0" smtClean="0"/>
              <a:t>value.   What does this tell you? </a:t>
            </a:r>
          </a:p>
          <a:p>
            <a:endParaRPr lang="en-US" sz="2400" dirty="0"/>
          </a:p>
        </p:txBody>
      </p:sp>
      <p:sp>
        <p:nvSpPr>
          <p:cNvPr id="1064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051" name="Object 3"/>
          <p:cNvGraphicFramePr>
            <a:graphicFrameLocks noChangeAspect="1"/>
          </p:cNvGraphicFramePr>
          <p:nvPr/>
        </p:nvGraphicFramePr>
        <p:xfrm>
          <a:off x="2209799" y="2971800"/>
          <a:ext cx="5595225" cy="3733800"/>
        </p:xfrm>
        <a:graphic>
          <a:graphicData uri="http://schemas.openxmlformats.org/presentationml/2006/ole">
            <p:oleObj spid="_x0000_s2051" r:id="rId4" imgW="5486400" imgH="3657600" progId="">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3" cstate="print"/>
          <a:srcRect/>
          <a:stretch>
            <a:fillRect/>
          </a:stretch>
        </p:blipFill>
        <p:spPr bwMode="auto">
          <a:xfrm>
            <a:off x="1524000" y="609600"/>
            <a:ext cx="5638800" cy="5816052"/>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830997"/>
          </a:xfrm>
          <a:prstGeom prst="rect">
            <a:avLst/>
          </a:prstGeom>
          <a:noFill/>
        </p:spPr>
        <p:txBody>
          <a:bodyPr wrap="square" rtlCol="0">
            <a:spAutoFit/>
          </a:bodyPr>
          <a:lstStyle/>
          <a:p>
            <a:pPr lvl="0"/>
            <a:r>
              <a:rPr lang="en-US" sz="2400" dirty="0" smtClean="0"/>
              <a:t>(d) Use the binomial probability distribution to determine an exact </a:t>
            </a:r>
            <a:r>
              <a:rPr lang="en-US" sz="2400" i="1" dirty="0" smtClean="0"/>
              <a:t>P</a:t>
            </a:r>
            <a:r>
              <a:rPr lang="en-US" sz="2400" dirty="0" smtClean="0"/>
              <a:t>-value. </a:t>
            </a:r>
          </a:p>
          <a:p>
            <a:endParaRPr lang="en-US" sz="2400" dirty="0"/>
          </a:p>
        </p:txBody>
      </p:sp>
      <p:pic>
        <p:nvPicPr>
          <p:cNvPr id="108546" name="Picture 2"/>
          <p:cNvPicPr>
            <a:picLocks noChangeAspect="1" noChangeArrowheads="1"/>
          </p:cNvPicPr>
          <p:nvPr/>
        </p:nvPicPr>
        <p:blipFill>
          <a:blip r:embed="rId2" cstate="print"/>
          <a:srcRect/>
          <a:stretch>
            <a:fillRect/>
          </a:stretch>
        </p:blipFill>
        <p:spPr bwMode="auto">
          <a:xfrm>
            <a:off x="1752600" y="1447800"/>
            <a:ext cx="5862476" cy="3581400"/>
          </a:xfrm>
          <a:prstGeom prst="rect">
            <a:avLst/>
          </a:prstGeom>
          <a:noFill/>
          <a:ln w="9525">
            <a:noFill/>
            <a:miter lim="800000"/>
            <a:headEnd/>
            <a:tailEnd/>
          </a:ln>
        </p:spPr>
      </p:pic>
      <p:sp>
        <p:nvSpPr>
          <p:cNvPr id="4" name="TextBox 3"/>
          <p:cNvSpPr txBox="1"/>
          <p:nvPr/>
        </p:nvSpPr>
        <p:spPr>
          <a:xfrm>
            <a:off x="2743200" y="5334000"/>
            <a:ext cx="3962400" cy="954107"/>
          </a:xfrm>
          <a:prstGeom prst="rect">
            <a:avLst/>
          </a:prstGeom>
          <a:noFill/>
        </p:spPr>
        <p:txBody>
          <a:bodyPr wrap="square" rtlCol="0">
            <a:spAutoFit/>
          </a:bodyPr>
          <a:lstStyle/>
          <a:p>
            <a:r>
              <a:rPr lang="en-US" sz="2800" i="1" dirty="0" smtClean="0"/>
              <a:t>P</a:t>
            </a:r>
            <a:r>
              <a:rPr lang="en-US" sz="2800" dirty="0" smtClean="0"/>
              <a:t>(</a:t>
            </a:r>
            <a:r>
              <a:rPr lang="en-US" sz="2800" i="1" dirty="0" smtClean="0"/>
              <a:t>X</a:t>
            </a:r>
            <a:r>
              <a:rPr lang="en-US" sz="2800" dirty="0" smtClean="0"/>
              <a:t> </a:t>
            </a:r>
            <a:r>
              <a:rPr lang="en-US" sz="2800" u="sng" dirty="0" smtClean="0"/>
              <a:t>&gt;</a:t>
            </a:r>
            <a:r>
              <a:rPr lang="en-US" sz="2800" dirty="0" smtClean="0"/>
              <a:t> 11) = 1 – 0.8949</a:t>
            </a:r>
          </a:p>
          <a:p>
            <a:r>
              <a:rPr lang="en-US" sz="2800" i="1" dirty="0" smtClean="0"/>
              <a:t>                  = </a:t>
            </a:r>
            <a:r>
              <a:rPr lang="en-US" sz="2800" dirty="0" smtClean="0"/>
              <a:t>0.1051</a:t>
            </a:r>
            <a:endParaRPr lang="en-US" sz="28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229600" cy="1569660"/>
          </a:xfrm>
          <a:prstGeom prst="rect">
            <a:avLst/>
          </a:prstGeom>
          <a:noFill/>
        </p:spPr>
        <p:txBody>
          <a:bodyPr wrap="square" rtlCol="0">
            <a:spAutoFit/>
          </a:bodyPr>
          <a:lstStyle/>
          <a:p>
            <a:r>
              <a:rPr lang="en-US" sz="2400" dirty="0" smtClean="0"/>
              <a:t>(e) Now suppose that the actual study was conducted on 48 students and 33 passed the course with an </a:t>
            </a:r>
            <a:r>
              <a:rPr lang="en-US" sz="2400" i="1" dirty="0" smtClean="0"/>
              <a:t>A</a:t>
            </a:r>
            <a:r>
              <a:rPr lang="en-US" sz="2400" dirty="0" smtClean="0"/>
              <a:t>, </a:t>
            </a:r>
            <a:r>
              <a:rPr lang="en-US" sz="2400" i="1" dirty="0" smtClean="0"/>
              <a:t>B</a:t>
            </a:r>
            <a:r>
              <a:rPr lang="en-US" sz="2400" dirty="0" smtClean="0"/>
              <a:t>, or </a:t>
            </a:r>
            <a:r>
              <a:rPr lang="en-US" sz="2400" i="1" dirty="0" smtClean="0"/>
              <a:t>C</a:t>
            </a:r>
            <a:r>
              <a:rPr lang="en-US" sz="2400" dirty="0" smtClean="0"/>
              <a:t>.  This would be a study that has ten times as many subjects.  What is the proportion of students who passed in this experiment?  How does the result compare with part (a)?</a:t>
            </a:r>
            <a:endParaRPr lang="en-US" sz="2400" dirty="0"/>
          </a:p>
        </p:txBody>
      </p:sp>
      <p:pic>
        <p:nvPicPr>
          <p:cNvPr id="3" name="Picture 2"/>
          <p:cNvPicPr>
            <a:picLocks noChangeAspect="1" noChangeArrowheads="1"/>
          </p:cNvPicPr>
          <p:nvPr/>
        </p:nvPicPr>
        <p:blipFill>
          <a:blip r:embed="rId3" cstate="print"/>
          <a:srcRect/>
          <a:stretch>
            <a:fillRect/>
          </a:stretch>
        </p:blipFill>
        <p:spPr bwMode="auto">
          <a:xfrm>
            <a:off x="1981200" y="2209800"/>
            <a:ext cx="4267200" cy="44013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594" name="Picture 2"/>
          <p:cNvPicPr>
            <a:picLocks noChangeAspect="1" noChangeArrowheads="1"/>
          </p:cNvPicPr>
          <p:nvPr/>
        </p:nvPicPr>
        <p:blipFill>
          <a:blip r:embed="rId2" cstate="print"/>
          <a:srcRect/>
          <a:stretch>
            <a:fillRect/>
          </a:stretch>
        </p:blipFill>
        <p:spPr bwMode="auto">
          <a:xfrm>
            <a:off x="2424113" y="2424113"/>
            <a:ext cx="4295775" cy="200977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87269"/>
            <a:ext cx="8001000" cy="4154984"/>
          </a:xfrm>
          <a:prstGeom prst="rect">
            <a:avLst/>
          </a:prstGeom>
          <a:noFill/>
        </p:spPr>
        <p:txBody>
          <a:bodyPr wrap="square" rtlCol="0">
            <a:spAutoFit/>
          </a:bodyPr>
          <a:lstStyle/>
          <a:p>
            <a:r>
              <a:rPr lang="en-US" sz="2200" dirty="0"/>
              <a:t>A study was conducted by researchers designed to determine if application of duct tape is more effective than </a:t>
            </a:r>
            <a:r>
              <a:rPr lang="en-US" sz="2200" dirty="0" err="1"/>
              <a:t>cryotherapy</a:t>
            </a:r>
            <a:r>
              <a:rPr lang="en-US" sz="2200" dirty="0"/>
              <a:t> (liquid nitrogen applied to the wart for 10 seconds every 2 to 3 weeks) in the treatment of common warts."  The researchers randomly divided </a:t>
            </a:r>
            <a:r>
              <a:rPr lang="en-US" sz="2200" dirty="0" smtClean="0"/>
              <a:t>40* </a:t>
            </a:r>
            <a:r>
              <a:rPr lang="en-US" sz="2200" dirty="0"/>
              <a:t>patients into two groups. The </a:t>
            </a:r>
            <a:r>
              <a:rPr lang="en-US" sz="2200" dirty="0" smtClean="0"/>
              <a:t>20 </a:t>
            </a:r>
            <a:r>
              <a:rPr lang="en-US" sz="2200" dirty="0"/>
              <a:t>patients in Group 1 had their warts treated by applying duct tape to the wart for 6.5 days and then removing the tape for 12 hours, at which point the cycle was repeated, for a maximum of 2 months.  The </a:t>
            </a:r>
            <a:r>
              <a:rPr lang="en-US" sz="2200" dirty="0" smtClean="0"/>
              <a:t>20 </a:t>
            </a:r>
            <a:r>
              <a:rPr lang="en-US" sz="2200" dirty="0"/>
              <a:t>patients in Group 2 had their warts treated by </a:t>
            </a:r>
            <a:r>
              <a:rPr lang="en-US" sz="2200" dirty="0" err="1"/>
              <a:t>cryotherapy</a:t>
            </a:r>
            <a:r>
              <a:rPr lang="en-US" sz="2200" dirty="0"/>
              <a:t> for a maximum of six treatments.  Once the treatments were complete, it was determined that </a:t>
            </a:r>
            <a:r>
              <a:rPr lang="en-US" sz="2200" dirty="0" smtClean="0"/>
              <a:t>17 </a:t>
            </a:r>
            <a:r>
              <a:rPr lang="en-US" sz="2200" dirty="0"/>
              <a:t>patients in Group 1 (duct tape) and </a:t>
            </a:r>
            <a:r>
              <a:rPr lang="en-US" sz="2200" dirty="0" smtClean="0"/>
              <a:t>12 </a:t>
            </a:r>
            <a:r>
              <a:rPr lang="en-US" sz="2200" dirty="0"/>
              <a:t>patients in Group 2 (</a:t>
            </a:r>
            <a:r>
              <a:rPr lang="en-US" sz="2200" dirty="0" err="1"/>
              <a:t>cryotherapy</a:t>
            </a:r>
            <a:r>
              <a:rPr lang="en-US" sz="2200" dirty="0"/>
              <a:t>) had complete resolution of their warts</a:t>
            </a:r>
            <a:r>
              <a:rPr lang="en-US" sz="2200" dirty="0" smtClean="0"/>
              <a:t>.  Does the evidence suggest duct tape is a more effective treatment?</a:t>
            </a:r>
            <a:endParaRPr lang="en-US" sz="2200" dirty="0"/>
          </a:p>
        </p:txBody>
      </p:sp>
      <p:sp>
        <p:nvSpPr>
          <p:cNvPr id="3" name="TextBox 2"/>
          <p:cNvSpPr txBox="1"/>
          <p:nvPr/>
        </p:nvSpPr>
        <p:spPr>
          <a:xfrm>
            <a:off x="533400" y="5525869"/>
            <a:ext cx="8001000" cy="646331"/>
          </a:xfrm>
          <a:prstGeom prst="rect">
            <a:avLst/>
          </a:prstGeom>
          <a:noFill/>
        </p:spPr>
        <p:txBody>
          <a:bodyPr wrap="square" rtlCol="0">
            <a:spAutoFit/>
          </a:bodyPr>
          <a:lstStyle/>
          <a:p>
            <a:r>
              <a:rPr lang="en-US" sz="1200" i="1" dirty="0"/>
              <a:t>Source</a:t>
            </a:r>
            <a:r>
              <a:rPr lang="en-US" sz="1200" dirty="0"/>
              <a:t>:  Dean R. </a:t>
            </a:r>
            <a:r>
              <a:rPr lang="en-US" sz="1200" dirty="0" err="1"/>
              <a:t>Focht</a:t>
            </a:r>
            <a:r>
              <a:rPr lang="en-US" sz="1200" dirty="0"/>
              <a:t> III, Carole Spicer, Mary P. </a:t>
            </a:r>
            <a:r>
              <a:rPr lang="en-US" sz="1200" dirty="0" err="1"/>
              <a:t>Fairchok</a:t>
            </a:r>
            <a:r>
              <a:rPr lang="en-US" sz="1200" dirty="0"/>
              <a:t>. "The Efficacy of Duct Tape vs. </a:t>
            </a:r>
            <a:r>
              <a:rPr lang="en-US" sz="1200" dirty="0" err="1"/>
              <a:t>Cryotherapy</a:t>
            </a:r>
            <a:r>
              <a:rPr lang="en-US" sz="1200" dirty="0"/>
              <a:t> in the Treatment of </a:t>
            </a:r>
            <a:r>
              <a:rPr lang="en-US" sz="1200" dirty="0" err="1"/>
              <a:t>Verruca</a:t>
            </a:r>
            <a:r>
              <a:rPr lang="en-US" sz="1200" dirty="0"/>
              <a:t> </a:t>
            </a:r>
            <a:r>
              <a:rPr lang="en-US" sz="1200" dirty="0" err="1"/>
              <a:t>Vulgaris</a:t>
            </a:r>
            <a:r>
              <a:rPr lang="en-US" sz="1200" dirty="0"/>
              <a:t> (the Common Wart),"  </a:t>
            </a:r>
            <a:r>
              <a:rPr lang="en-US" sz="1200" i="1" dirty="0"/>
              <a:t>Archives of Pediatrics and Adolescent Medicine, </a:t>
            </a:r>
            <a:r>
              <a:rPr lang="en-US" sz="1200" dirty="0"/>
              <a:t>156(10), 2002.</a:t>
            </a:r>
          </a:p>
        </p:txBody>
      </p:sp>
      <p:pic>
        <p:nvPicPr>
          <p:cNvPr id="4" name="Picture 3" descr="index.jpg"/>
          <p:cNvPicPr>
            <a:picLocks noChangeAspect="1"/>
          </p:cNvPicPr>
          <p:nvPr/>
        </p:nvPicPr>
        <p:blipFill>
          <a:blip r:embed="rId3" cstate="print"/>
          <a:stretch>
            <a:fillRect/>
          </a:stretch>
        </p:blipFill>
        <p:spPr>
          <a:xfrm>
            <a:off x="304800" y="228600"/>
            <a:ext cx="1633971" cy="1268730"/>
          </a:xfrm>
          <a:prstGeom prst="rect">
            <a:avLst/>
          </a:prstGeom>
        </p:spPr>
      </p:pic>
      <p:pic>
        <p:nvPicPr>
          <p:cNvPr id="5" name="Picture 4" descr="index.jpg"/>
          <p:cNvPicPr>
            <a:picLocks noChangeAspect="1"/>
          </p:cNvPicPr>
          <p:nvPr/>
        </p:nvPicPr>
        <p:blipFill>
          <a:blip r:embed="rId4" cstate="print"/>
          <a:stretch>
            <a:fillRect/>
          </a:stretch>
        </p:blipFill>
        <p:spPr>
          <a:xfrm>
            <a:off x="3505200" y="381000"/>
            <a:ext cx="906780" cy="1066800"/>
          </a:xfrm>
          <a:prstGeom prst="rect">
            <a:avLst/>
          </a:prstGeom>
        </p:spPr>
      </p:pic>
      <p:sp>
        <p:nvSpPr>
          <p:cNvPr id="6" name="TextBox 5"/>
          <p:cNvSpPr txBox="1"/>
          <p:nvPr/>
        </p:nvSpPr>
        <p:spPr>
          <a:xfrm>
            <a:off x="4648200" y="685800"/>
            <a:ext cx="685800" cy="369332"/>
          </a:xfrm>
          <a:prstGeom prst="rect">
            <a:avLst/>
          </a:prstGeom>
          <a:noFill/>
        </p:spPr>
        <p:txBody>
          <a:bodyPr wrap="square" rtlCol="0">
            <a:spAutoFit/>
          </a:bodyPr>
          <a:lstStyle/>
          <a:p>
            <a:r>
              <a:rPr lang="en-US" dirty="0" smtClean="0"/>
              <a:t>vs.</a:t>
            </a:r>
            <a:endParaRPr lang="en-US" dirty="0"/>
          </a:p>
        </p:txBody>
      </p:sp>
      <p:pic>
        <p:nvPicPr>
          <p:cNvPr id="7" name="Picture 6" descr="index.jpg"/>
          <p:cNvPicPr>
            <a:picLocks noChangeAspect="1"/>
          </p:cNvPicPr>
          <p:nvPr/>
        </p:nvPicPr>
        <p:blipFill>
          <a:blip r:embed="rId5" cstate="print"/>
          <a:stretch>
            <a:fillRect/>
          </a:stretch>
        </p:blipFill>
        <p:spPr>
          <a:xfrm>
            <a:off x="5257800" y="304800"/>
            <a:ext cx="1462087" cy="1100799"/>
          </a:xfrm>
          <a:prstGeom prst="rect">
            <a:avLst/>
          </a:prstGeom>
        </p:spPr>
      </p:pic>
      <p:sp>
        <p:nvSpPr>
          <p:cNvPr id="8" name="TextBox 7"/>
          <p:cNvSpPr txBox="1"/>
          <p:nvPr/>
        </p:nvSpPr>
        <p:spPr>
          <a:xfrm>
            <a:off x="4876800" y="6248400"/>
            <a:ext cx="3886200" cy="307777"/>
          </a:xfrm>
          <a:prstGeom prst="rect">
            <a:avLst/>
          </a:prstGeom>
          <a:noFill/>
        </p:spPr>
        <p:txBody>
          <a:bodyPr wrap="square" rtlCol="0">
            <a:spAutoFit/>
          </a:bodyPr>
          <a:lstStyle/>
          <a:p>
            <a:r>
              <a:rPr lang="en-US" sz="1400" dirty="0" smtClean="0"/>
              <a:t>*These numbers were adjusted slightly for convenience.</a:t>
            </a: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685800"/>
            <a:ext cx="7467600" cy="1200329"/>
          </a:xfrm>
          <a:prstGeom prst="rect">
            <a:avLst/>
          </a:prstGeom>
          <a:noFill/>
        </p:spPr>
        <p:txBody>
          <a:bodyPr wrap="square" rtlCol="0">
            <a:spAutoFit/>
          </a:bodyPr>
          <a:lstStyle/>
          <a:p>
            <a:r>
              <a:rPr lang="en-US" sz="2400" dirty="0"/>
              <a:t>(a) What are the researchers trying to </a:t>
            </a:r>
            <a:r>
              <a:rPr lang="en-US" sz="2400" dirty="0" smtClean="0"/>
              <a:t>learn from this </a:t>
            </a:r>
            <a:r>
              <a:rPr lang="en-US" sz="2400" dirty="0"/>
              <a:t>study</a:t>
            </a:r>
            <a:r>
              <a:rPr lang="en-US" sz="2400" dirty="0" smtClean="0"/>
              <a:t>?  What are the null and alternative hypotheses?  </a:t>
            </a:r>
            <a:endParaRPr lang="en-US" sz="2400" dirty="0"/>
          </a:p>
          <a:p>
            <a:endParaRPr lang="en-US" sz="2400" dirty="0"/>
          </a:p>
        </p:txBody>
      </p:sp>
      <p:sp>
        <p:nvSpPr>
          <p:cNvPr id="3" name="TextBox 2"/>
          <p:cNvSpPr txBox="1"/>
          <p:nvPr/>
        </p:nvSpPr>
        <p:spPr>
          <a:xfrm>
            <a:off x="762000" y="2941638"/>
            <a:ext cx="7696200" cy="3785652"/>
          </a:xfrm>
          <a:prstGeom prst="rect">
            <a:avLst/>
          </a:prstGeom>
          <a:noFill/>
        </p:spPr>
        <p:txBody>
          <a:bodyPr wrap="square" rtlCol="0">
            <a:spAutoFit/>
          </a:bodyPr>
          <a:lstStyle/>
          <a:p>
            <a:r>
              <a:rPr lang="en-US" sz="2400" dirty="0" smtClean="0"/>
              <a:t>(b) </a:t>
            </a:r>
            <a:r>
              <a:rPr lang="en-US" sz="2400" dirty="0"/>
              <a:t>What proportion of the subjects in each group experienced complete resolution of their warts?  What is the difference in sample proportions</a:t>
            </a:r>
            <a:r>
              <a:rPr lang="en-US" sz="2400" dirty="0" smtClean="0"/>
              <a:t>,                          ?</a:t>
            </a:r>
          </a:p>
          <a:p>
            <a:r>
              <a:rPr lang="en-US" sz="2400" dirty="0" smtClean="0"/>
              <a:t>                               ?  </a:t>
            </a:r>
          </a:p>
          <a:p>
            <a:endParaRPr lang="en-US" sz="2400" dirty="0"/>
          </a:p>
          <a:p>
            <a:endParaRPr lang="en-US" sz="2400" dirty="0" smtClean="0"/>
          </a:p>
          <a:p>
            <a:endParaRPr lang="en-US" sz="2400" dirty="0"/>
          </a:p>
          <a:p>
            <a:endParaRPr lang="en-US" sz="2400" dirty="0" smtClean="0"/>
          </a:p>
          <a:p>
            <a:endParaRPr lang="en-US" sz="2400" dirty="0"/>
          </a:p>
          <a:p>
            <a:endParaRPr lang="en-US" sz="2400" dirty="0"/>
          </a:p>
        </p:txBody>
      </p:sp>
      <p:graphicFrame>
        <p:nvGraphicFramePr>
          <p:cNvPr id="4" name="Object 3"/>
          <p:cNvGraphicFramePr>
            <a:graphicFrameLocks noChangeAspect="1"/>
          </p:cNvGraphicFramePr>
          <p:nvPr/>
        </p:nvGraphicFramePr>
        <p:xfrm>
          <a:off x="1447800" y="4160838"/>
          <a:ext cx="1780920" cy="665163"/>
        </p:xfrm>
        <a:graphic>
          <a:graphicData uri="http://schemas.openxmlformats.org/presentationml/2006/ole">
            <p:oleObj spid="_x0000_s3074" name="Equation" r:id="rId4" imgW="1054080" imgH="393480" progId="Equation.DSMT4">
              <p:embed/>
            </p:oleObj>
          </a:graphicData>
        </a:graphic>
      </p:graphicFrame>
      <p:graphicFrame>
        <p:nvGraphicFramePr>
          <p:cNvPr id="5" name="Object 4"/>
          <p:cNvGraphicFramePr>
            <a:graphicFrameLocks noChangeAspect="1"/>
          </p:cNvGraphicFramePr>
          <p:nvPr/>
        </p:nvGraphicFramePr>
        <p:xfrm>
          <a:off x="5486400" y="4160838"/>
          <a:ext cx="2103437" cy="665163"/>
        </p:xfrm>
        <a:graphic>
          <a:graphicData uri="http://schemas.openxmlformats.org/presentationml/2006/ole">
            <p:oleObj spid="_x0000_s3075" name="Equation" r:id="rId5" imgW="1244520" imgH="393480" progId="Equation.DSMT4">
              <p:embed/>
            </p:oleObj>
          </a:graphicData>
        </a:graphic>
      </p:graphicFrame>
      <p:graphicFrame>
        <p:nvGraphicFramePr>
          <p:cNvPr id="6" name="Object 5"/>
          <p:cNvGraphicFramePr>
            <a:graphicFrameLocks noChangeAspect="1"/>
          </p:cNvGraphicFramePr>
          <p:nvPr/>
        </p:nvGraphicFramePr>
        <p:xfrm>
          <a:off x="3124200" y="5334000"/>
          <a:ext cx="2841625" cy="715962"/>
        </p:xfrm>
        <a:graphic>
          <a:graphicData uri="http://schemas.openxmlformats.org/presentationml/2006/ole">
            <p:oleObj spid="_x0000_s3076" name="Equation" r:id="rId6" imgW="1714320" imgH="431640" progId="Equation.DSMT4">
              <p:embed/>
            </p:oleObj>
          </a:graphicData>
        </a:graphic>
      </p:graphicFrame>
      <p:graphicFrame>
        <p:nvGraphicFramePr>
          <p:cNvPr id="139268" name="Object 4"/>
          <p:cNvGraphicFramePr>
            <a:graphicFrameLocks noChangeAspect="1"/>
          </p:cNvGraphicFramePr>
          <p:nvPr/>
        </p:nvGraphicFramePr>
        <p:xfrm>
          <a:off x="2286000" y="3657600"/>
          <a:ext cx="1600200" cy="400050"/>
        </p:xfrm>
        <a:graphic>
          <a:graphicData uri="http://schemas.openxmlformats.org/presentationml/2006/ole">
            <p:oleObj spid="_x0000_s3077" name="Equation" r:id="rId7" imgW="965160" imgH="24120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mages.jpg"/>
          <p:cNvPicPr>
            <a:picLocks noChangeAspect="1"/>
          </p:cNvPicPr>
          <p:nvPr/>
        </p:nvPicPr>
        <p:blipFill>
          <a:blip r:embed="rId3" cstate="print"/>
          <a:stretch>
            <a:fillRect/>
          </a:stretch>
        </p:blipFill>
        <p:spPr>
          <a:xfrm>
            <a:off x="2590800" y="381000"/>
            <a:ext cx="4137245" cy="4118863"/>
          </a:xfrm>
          <a:prstGeom prst="rect">
            <a:avLst/>
          </a:prstGeom>
        </p:spPr>
      </p:pic>
      <p:sp>
        <p:nvSpPr>
          <p:cNvPr id="3" name="Rectangle 2"/>
          <p:cNvSpPr/>
          <p:nvPr/>
        </p:nvSpPr>
        <p:spPr>
          <a:xfrm>
            <a:off x="762000" y="4549676"/>
            <a:ext cx="7772400" cy="1938992"/>
          </a:xfrm>
          <a:prstGeom prst="rect">
            <a:avLst/>
          </a:prstGeom>
        </p:spPr>
        <p:txBody>
          <a:bodyPr wrap="square">
            <a:spAutoFit/>
          </a:bodyPr>
          <a:lstStyle/>
          <a:p>
            <a:pPr algn="ctr"/>
            <a:r>
              <a:rPr lang="en-US" sz="2400" dirty="0" smtClean="0"/>
              <a:t>“The Introductory Statistics Course: A Ptolemaic Curriculum?”  </a:t>
            </a:r>
          </a:p>
          <a:p>
            <a:pPr algn="ctr"/>
            <a:r>
              <a:rPr lang="en-US" sz="2400" dirty="0" smtClean="0"/>
              <a:t>by George W. Cobb </a:t>
            </a:r>
          </a:p>
          <a:p>
            <a:pPr algn="ctr"/>
            <a:r>
              <a:rPr lang="en-US" sz="2400" i="1" dirty="0" smtClean="0"/>
              <a:t>Technology Innovations in Statistics Education Volume 1, Issue 1 2007</a:t>
            </a:r>
            <a:r>
              <a:rPr lang="en-US" sz="2400" dirty="0" smtClean="0"/>
              <a:t>   </a:t>
            </a:r>
          </a:p>
          <a:p>
            <a:endParaRPr lang="en-US" sz="2400" dirty="0" smtClean="0"/>
          </a:p>
          <a:p>
            <a:pPr algn="ctr"/>
            <a:r>
              <a:rPr lang="en-US" sz="2400" dirty="0" smtClean="0"/>
              <a:t>http://escholarship.org/uc/item/6hb3k0nz</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7924800" cy="3785652"/>
          </a:xfrm>
          <a:prstGeom prst="rect">
            <a:avLst/>
          </a:prstGeom>
          <a:noFill/>
        </p:spPr>
        <p:txBody>
          <a:bodyPr wrap="square" rtlCol="0">
            <a:spAutoFit/>
          </a:bodyPr>
          <a:lstStyle/>
          <a:p>
            <a:r>
              <a:rPr lang="en-US" sz="2400" dirty="0" smtClean="0"/>
              <a:t>(c) </a:t>
            </a:r>
            <a:r>
              <a:rPr lang="en-US" sz="2400" dirty="0"/>
              <a:t>We need to determine whether the observed differences are due to random error (and there really is no difference in the treatments), or if the differences are significant (so that one treatment is superior to the other).  </a:t>
            </a:r>
            <a:endParaRPr lang="en-US" sz="2400" dirty="0" smtClean="0"/>
          </a:p>
          <a:p>
            <a:endParaRPr lang="en-US" sz="2400" dirty="0"/>
          </a:p>
          <a:p>
            <a:r>
              <a:rPr lang="en-US" sz="2400" dirty="0" smtClean="0"/>
              <a:t>To </a:t>
            </a:r>
            <a:r>
              <a:rPr lang="en-US" sz="2400" dirty="0"/>
              <a:t>answer this question, we will randomly assign a treatment to each of the outcomes. The idea is that under the assumption the null hypothesis is true, it should not matter whether a success is the result of duct tape or </a:t>
            </a:r>
            <a:r>
              <a:rPr lang="en-US" sz="2400" dirty="0" err="1"/>
              <a:t>cryotherapy</a:t>
            </a:r>
            <a:r>
              <a:rPr lang="en-US" sz="2400" dirty="0"/>
              <a:t>.   How can we randomly assign the treatments?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7924800" cy="5262979"/>
          </a:xfrm>
          <a:prstGeom prst="rect">
            <a:avLst/>
          </a:prstGeom>
          <a:noFill/>
        </p:spPr>
        <p:txBody>
          <a:bodyPr wrap="square" rtlCol="0">
            <a:spAutoFit/>
          </a:bodyPr>
          <a:lstStyle/>
          <a:p>
            <a:r>
              <a:rPr lang="en-US" sz="2400" dirty="0" smtClean="0"/>
              <a:t>A tactile simulation.</a:t>
            </a:r>
          </a:p>
          <a:p>
            <a:endParaRPr lang="en-US" sz="2400" dirty="0"/>
          </a:p>
          <a:p>
            <a:r>
              <a:rPr lang="en-US" sz="2400" dirty="0"/>
              <a:t>One option is to take a standard deck of cards, and let </a:t>
            </a:r>
            <a:r>
              <a:rPr lang="en-US" sz="2400" dirty="0" smtClean="0"/>
              <a:t>11 face </a:t>
            </a:r>
            <a:r>
              <a:rPr lang="en-US" sz="2400" dirty="0"/>
              <a:t>cards represent the </a:t>
            </a:r>
            <a:r>
              <a:rPr lang="en-US" sz="2400" dirty="0" smtClean="0"/>
              <a:t>individuals who are not healed, </a:t>
            </a:r>
            <a:r>
              <a:rPr lang="en-US" sz="2400" dirty="0"/>
              <a:t>and let </a:t>
            </a:r>
            <a:r>
              <a:rPr lang="en-US" sz="2400" dirty="0" smtClean="0"/>
              <a:t>29 non-face cards represent the individuals who are healed.  </a:t>
            </a:r>
            <a:r>
              <a:rPr lang="en-US" sz="2400" dirty="0"/>
              <a:t>Shuffle the cards and then deal </a:t>
            </a:r>
            <a:r>
              <a:rPr lang="en-US" sz="2400" dirty="0" smtClean="0"/>
              <a:t>20 cards to each group. </a:t>
            </a:r>
          </a:p>
          <a:p>
            <a:endParaRPr lang="en-US" sz="2400" dirty="0"/>
          </a:p>
          <a:p>
            <a:endParaRPr lang="en-US" sz="2400" dirty="0" smtClean="0"/>
          </a:p>
          <a:p>
            <a:endParaRPr lang="en-US" sz="2400" dirty="0"/>
          </a:p>
          <a:p>
            <a:r>
              <a:rPr lang="en-US" sz="2400" dirty="0" smtClean="0"/>
              <a:t>Record </a:t>
            </a:r>
            <a:r>
              <a:rPr lang="en-US" sz="2400" dirty="0"/>
              <a:t>the proportion of </a:t>
            </a:r>
            <a:r>
              <a:rPr lang="en-US" sz="2400" dirty="0" smtClean="0"/>
              <a:t>individuals </a:t>
            </a:r>
            <a:r>
              <a:rPr lang="en-US" sz="2400" dirty="0"/>
              <a:t>that had complete resolution of their </a:t>
            </a:r>
            <a:r>
              <a:rPr lang="en-US" sz="2400" dirty="0" smtClean="0"/>
              <a:t>warts in each group. Now</a:t>
            </a:r>
            <a:r>
              <a:rPr lang="en-US" sz="2400" dirty="0"/>
              <a:t>, determine the difference in the proportions, </a:t>
            </a:r>
            <a:r>
              <a:rPr lang="en-US" sz="2400" dirty="0" smtClean="0"/>
              <a:t>                       .   </a:t>
            </a:r>
            <a:r>
              <a:rPr lang="en-US" sz="2400" dirty="0"/>
              <a:t>Is this proportion as extreme (or more extreme) than the observed difference in proportions? </a:t>
            </a:r>
          </a:p>
          <a:p>
            <a:r>
              <a:rPr lang="en-US" sz="2400" dirty="0" smtClean="0"/>
              <a:t> </a:t>
            </a:r>
            <a:endParaRPr lang="en-US" sz="2400" dirty="0"/>
          </a:p>
        </p:txBody>
      </p:sp>
      <p:graphicFrame>
        <p:nvGraphicFramePr>
          <p:cNvPr id="4099" name="Object 3"/>
          <p:cNvGraphicFramePr>
            <a:graphicFrameLocks noChangeAspect="1"/>
          </p:cNvGraphicFramePr>
          <p:nvPr/>
        </p:nvGraphicFramePr>
        <p:xfrm>
          <a:off x="2133600" y="4648200"/>
          <a:ext cx="1600200" cy="400050"/>
        </p:xfrm>
        <a:graphic>
          <a:graphicData uri="http://schemas.openxmlformats.org/presentationml/2006/ole">
            <p:oleObj spid="_x0000_s4099" name="Equation" r:id="rId4" imgW="965160" imgH="24120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a:stretch>
            <a:fillRect/>
          </a:stretch>
        </p:blipFill>
        <p:spPr bwMode="auto">
          <a:xfrm>
            <a:off x="1981200" y="985838"/>
            <a:ext cx="5181600" cy="4886325"/>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Picture 1"/>
          <p:cNvPicPr>
            <a:picLocks noChangeAspect="1" noChangeArrowheads="1"/>
          </p:cNvPicPr>
          <p:nvPr/>
        </p:nvPicPr>
        <p:blipFill>
          <a:blip r:embed="rId2" cstate="print"/>
          <a:srcRect/>
          <a:stretch>
            <a:fillRect/>
          </a:stretch>
        </p:blipFill>
        <p:spPr bwMode="auto">
          <a:xfrm>
            <a:off x="1800225" y="590550"/>
            <a:ext cx="5543550" cy="56769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1"/>
          <p:cNvPicPr>
            <a:picLocks noChangeAspect="1" noChangeArrowheads="1"/>
          </p:cNvPicPr>
          <p:nvPr/>
        </p:nvPicPr>
        <p:blipFill>
          <a:blip r:embed="rId3" cstate="print"/>
          <a:srcRect/>
          <a:stretch>
            <a:fillRect/>
          </a:stretch>
        </p:blipFill>
        <p:spPr bwMode="auto">
          <a:xfrm>
            <a:off x="1295400" y="214313"/>
            <a:ext cx="6551613" cy="6427787"/>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6781800" cy="461665"/>
          </a:xfrm>
          <a:prstGeom prst="rect">
            <a:avLst/>
          </a:prstGeom>
          <a:noFill/>
        </p:spPr>
        <p:txBody>
          <a:bodyPr wrap="square" rtlCol="0">
            <a:spAutoFit/>
          </a:bodyPr>
          <a:lstStyle/>
          <a:p>
            <a:r>
              <a:rPr lang="en-US" sz="2400" b="1" i="1" dirty="0" smtClean="0"/>
              <a:t>P</a:t>
            </a:r>
            <a:r>
              <a:rPr lang="en-US" sz="2400" b="1" dirty="0" smtClean="0"/>
              <a:t>-value using Fisher’s Exact Test</a:t>
            </a:r>
            <a:endParaRPr lang="en-US" sz="2400" b="1" dirty="0"/>
          </a:p>
        </p:txBody>
      </p:sp>
      <p:graphicFrame>
        <p:nvGraphicFramePr>
          <p:cNvPr id="3" name="Object 2"/>
          <p:cNvGraphicFramePr>
            <a:graphicFrameLocks noChangeAspect="1"/>
          </p:cNvGraphicFramePr>
          <p:nvPr/>
        </p:nvGraphicFramePr>
        <p:xfrm>
          <a:off x="1676400" y="3048000"/>
          <a:ext cx="6168736" cy="1981200"/>
        </p:xfrm>
        <a:graphic>
          <a:graphicData uri="http://schemas.openxmlformats.org/presentationml/2006/ole">
            <p:oleObj spid="_x0000_s5122" name="Equation" r:id="rId4" imgW="3479760" imgH="1117440" progId="Equation.DSMT4">
              <p:embed/>
            </p:oleObj>
          </a:graphicData>
        </a:graphic>
      </p:graphicFrame>
      <p:sp>
        <p:nvSpPr>
          <p:cNvPr id="4" name="TextBox 3"/>
          <p:cNvSpPr txBox="1"/>
          <p:nvPr/>
        </p:nvSpPr>
        <p:spPr>
          <a:xfrm>
            <a:off x="685800" y="1295400"/>
            <a:ext cx="7620000" cy="1569660"/>
          </a:xfrm>
          <a:prstGeom prst="rect">
            <a:avLst/>
          </a:prstGeom>
          <a:noFill/>
        </p:spPr>
        <p:txBody>
          <a:bodyPr wrap="square" rtlCol="0">
            <a:spAutoFit/>
          </a:bodyPr>
          <a:lstStyle/>
          <a:p>
            <a:r>
              <a:rPr lang="en-US" sz="2400" dirty="0" smtClean="0"/>
              <a:t>The </a:t>
            </a:r>
            <a:r>
              <a:rPr lang="en-US" sz="2400" i="1" dirty="0" smtClean="0"/>
              <a:t>P</a:t>
            </a:r>
            <a:r>
              <a:rPr lang="en-US" sz="2400" dirty="0" smtClean="0"/>
              <a:t>-value would be the probability of obtaining 17 or more successes from the duct tape group from the 29 successes.  Put a different way, it is the probability that 3 or fewer of the 11 failures come from the duct tape group.</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85800"/>
            <a:ext cx="7239000" cy="3785652"/>
          </a:xfrm>
          <a:prstGeom prst="rect">
            <a:avLst/>
          </a:prstGeom>
          <a:noFill/>
        </p:spPr>
        <p:txBody>
          <a:bodyPr wrap="square" rtlCol="0">
            <a:spAutoFit/>
          </a:bodyPr>
          <a:lstStyle/>
          <a:p>
            <a:r>
              <a:rPr lang="en-US" sz="2400" dirty="0" smtClean="0"/>
              <a:t>Other Randomization Tests:</a:t>
            </a:r>
          </a:p>
          <a:p>
            <a:endParaRPr lang="en-US" sz="2400" dirty="0"/>
          </a:p>
          <a:p>
            <a:r>
              <a:rPr lang="en-US" sz="2400" dirty="0" smtClean="0"/>
              <a:t>Randomization test for two independent means</a:t>
            </a:r>
          </a:p>
          <a:p>
            <a:r>
              <a:rPr lang="en-US" sz="2400" dirty="0" smtClean="0"/>
              <a:t>Randomization test for correlation</a:t>
            </a:r>
          </a:p>
          <a:p>
            <a:r>
              <a:rPr lang="en-US" sz="2400" dirty="0" smtClean="0"/>
              <a:t>Randomization </a:t>
            </a:r>
            <a:r>
              <a:rPr lang="en-US" sz="2400" dirty="0" smtClean="0"/>
              <a:t>test for two dependent proportions</a:t>
            </a:r>
            <a:br>
              <a:rPr lang="en-US" sz="2400" dirty="0" smtClean="0"/>
            </a:br>
            <a:endParaRPr lang="en-US" sz="2400" dirty="0" smtClean="0"/>
          </a:p>
          <a:p>
            <a:endParaRPr lang="en-US" sz="2400" dirty="0" smtClean="0"/>
          </a:p>
          <a:p>
            <a:endParaRPr lang="en-US" sz="2400" dirty="0"/>
          </a:p>
          <a:p>
            <a:endParaRPr lang="en-US" sz="2400" dirty="0"/>
          </a:p>
          <a:p>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ndex.jpg"/>
          <p:cNvPicPr>
            <a:picLocks noChangeAspect="1"/>
          </p:cNvPicPr>
          <p:nvPr/>
        </p:nvPicPr>
        <p:blipFill>
          <a:blip r:embed="rId3" cstate="print"/>
          <a:stretch>
            <a:fillRect/>
          </a:stretch>
        </p:blipFill>
        <p:spPr>
          <a:xfrm>
            <a:off x="3657600" y="2697480"/>
            <a:ext cx="4536837" cy="3931920"/>
          </a:xfrm>
          <a:prstGeom prst="rect">
            <a:avLst/>
          </a:prstGeom>
        </p:spPr>
      </p:pic>
      <p:pic>
        <p:nvPicPr>
          <p:cNvPr id="3" name="Picture 2" descr="index.jpg"/>
          <p:cNvPicPr>
            <a:picLocks noChangeAspect="1"/>
          </p:cNvPicPr>
          <p:nvPr/>
        </p:nvPicPr>
        <p:blipFill>
          <a:blip r:embed="rId4" cstate="print"/>
          <a:stretch>
            <a:fillRect/>
          </a:stretch>
        </p:blipFill>
        <p:spPr>
          <a:xfrm>
            <a:off x="762000" y="457200"/>
            <a:ext cx="1638300" cy="2066925"/>
          </a:xfrm>
          <a:prstGeom prst="rect">
            <a:avLst/>
          </a:prstGeom>
        </p:spPr>
      </p:pic>
      <p:sp>
        <p:nvSpPr>
          <p:cNvPr id="4" name="TextBox 3"/>
          <p:cNvSpPr txBox="1"/>
          <p:nvPr/>
        </p:nvSpPr>
        <p:spPr>
          <a:xfrm>
            <a:off x="2819400" y="381000"/>
            <a:ext cx="5867400" cy="2308324"/>
          </a:xfrm>
          <a:prstGeom prst="rect">
            <a:avLst/>
          </a:prstGeom>
          <a:noFill/>
        </p:spPr>
        <p:txBody>
          <a:bodyPr wrap="square" rtlCol="0">
            <a:spAutoFit/>
          </a:bodyPr>
          <a:lstStyle/>
          <a:p>
            <a:r>
              <a:rPr lang="en-US" sz="2400" dirty="0" smtClean="0"/>
              <a:t>Those who know that the consensus of many centuries has sanctioned the conception that the earth remains at rest in the middle of the heavens as its center, would, I reflected, regard it as an insane pronouncement if I made the opposite assertion that the earth moves.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533400"/>
            <a:ext cx="7010400" cy="1815882"/>
          </a:xfrm>
          <a:prstGeom prst="rect">
            <a:avLst/>
          </a:prstGeom>
          <a:noFill/>
        </p:spPr>
        <p:txBody>
          <a:bodyPr wrap="square" rtlCol="0">
            <a:spAutoFit/>
          </a:bodyPr>
          <a:lstStyle/>
          <a:p>
            <a:r>
              <a:rPr lang="en-US" sz="2800" dirty="0" smtClean="0"/>
              <a:t>Let’s use StatCrunch to simulate the building of this normal model.   Assume we are sampling from a population with mean 100 and standard deviation 15.  Let’s take simple random samples of size </a:t>
            </a:r>
            <a:r>
              <a:rPr lang="en-US" sz="2800" i="1" dirty="0" smtClean="0"/>
              <a:t>n</a:t>
            </a:r>
            <a:r>
              <a:rPr lang="en-US" sz="2800" dirty="0" smtClean="0"/>
              <a:t> = 9.</a:t>
            </a:r>
            <a:endParaRPr lang="en-US" sz="2800" dirty="0"/>
          </a:p>
        </p:txBody>
      </p:sp>
      <p:pic>
        <p:nvPicPr>
          <p:cNvPr id="18434" name="Picture 2"/>
          <p:cNvPicPr>
            <a:picLocks noChangeAspect="1" noChangeArrowheads="1"/>
          </p:cNvPicPr>
          <p:nvPr/>
        </p:nvPicPr>
        <p:blipFill>
          <a:blip r:embed="rId3" cstate="print"/>
          <a:srcRect/>
          <a:stretch>
            <a:fillRect/>
          </a:stretch>
        </p:blipFill>
        <p:spPr bwMode="auto">
          <a:xfrm>
            <a:off x="381000" y="2971800"/>
            <a:ext cx="8370887" cy="34422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2" name="Picture 4"/>
          <p:cNvPicPr>
            <a:picLocks noChangeAspect="1" noChangeArrowheads="1"/>
          </p:cNvPicPr>
          <p:nvPr/>
        </p:nvPicPr>
        <p:blipFill>
          <a:blip r:embed="rId3" cstate="print"/>
          <a:srcRect/>
          <a:stretch>
            <a:fillRect/>
          </a:stretch>
        </p:blipFill>
        <p:spPr bwMode="auto">
          <a:xfrm>
            <a:off x="1219200" y="381000"/>
            <a:ext cx="6602767" cy="5260732"/>
          </a:xfrm>
          <a:prstGeom prst="rect">
            <a:avLst/>
          </a:prstGeom>
          <a:noFill/>
          <a:ln w="9525">
            <a:noFill/>
            <a:miter lim="800000"/>
            <a:headEnd/>
            <a:tailEnd/>
          </a:ln>
        </p:spPr>
      </p:pic>
      <p:pic>
        <p:nvPicPr>
          <p:cNvPr id="2053" name="Picture 5"/>
          <p:cNvPicPr>
            <a:picLocks noChangeAspect="1" noChangeArrowheads="1"/>
          </p:cNvPicPr>
          <p:nvPr/>
        </p:nvPicPr>
        <p:blipFill>
          <a:blip r:embed="rId4" cstate="print"/>
          <a:srcRect/>
          <a:stretch>
            <a:fillRect/>
          </a:stretch>
        </p:blipFill>
        <p:spPr bwMode="auto">
          <a:xfrm>
            <a:off x="6400800" y="533400"/>
            <a:ext cx="2295525" cy="1552575"/>
          </a:xfrm>
          <a:prstGeom prst="rect">
            <a:avLst/>
          </a:prstGeom>
          <a:noFill/>
          <a:ln w="9525">
            <a:noFill/>
            <a:miter lim="800000"/>
            <a:headEnd/>
            <a:tailEnd/>
          </a:ln>
        </p:spPr>
      </p:pic>
      <p:cxnSp>
        <p:nvCxnSpPr>
          <p:cNvPr id="8" name="Straight Connector 7"/>
          <p:cNvCxnSpPr/>
          <p:nvPr/>
        </p:nvCxnSpPr>
        <p:spPr>
          <a:xfrm>
            <a:off x="2971800" y="5791200"/>
            <a:ext cx="3352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648200" y="5334000"/>
            <a:ext cx="0" cy="457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609600"/>
            <a:ext cx="7848600" cy="954107"/>
          </a:xfrm>
          <a:prstGeom prst="rect">
            <a:avLst/>
          </a:prstGeom>
          <a:noFill/>
        </p:spPr>
        <p:txBody>
          <a:bodyPr wrap="square" rtlCol="0">
            <a:spAutoFit/>
          </a:bodyPr>
          <a:lstStyle/>
          <a:p>
            <a:r>
              <a:rPr lang="en-US" sz="2800" dirty="0" smtClean="0"/>
              <a:t>Problem:   How can we estimate the “margin of error” when we only have sample data? </a:t>
            </a:r>
            <a:endParaRPr lang="en-US" sz="2800" dirty="0"/>
          </a:p>
        </p:txBody>
      </p:sp>
      <p:sp>
        <p:nvSpPr>
          <p:cNvPr id="3" name="TextBox 2"/>
          <p:cNvSpPr txBox="1"/>
          <p:nvPr/>
        </p:nvSpPr>
        <p:spPr>
          <a:xfrm>
            <a:off x="914400" y="1752600"/>
            <a:ext cx="7543800" cy="1815882"/>
          </a:xfrm>
          <a:prstGeom prst="rect">
            <a:avLst/>
          </a:prstGeom>
          <a:noFill/>
        </p:spPr>
        <p:txBody>
          <a:bodyPr wrap="square" rtlCol="0">
            <a:spAutoFit/>
          </a:bodyPr>
          <a:lstStyle/>
          <a:p>
            <a:r>
              <a:rPr lang="en-US" sz="2800" dirty="0" smtClean="0"/>
              <a:t>Enter Bradley </a:t>
            </a:r>
            <a:r>
              <a:rPr lang="en-US" sz="2800" dirty="0" err="1" smtClean="0"/>
              <a:t>Efron</a:t>
            </a:r>
            <a:r>
              <a:rPr lang="en-US" sz="2800" dirty="0" smtClean="0"/>
              <a:t> (in 1979).  He suggests sampling with replacement from the sample data many, many times to find a proxy for the sampling distribution of the sample statistic. </a:t>
            </a:r>
            <a:endParaRPr lang="en-US" sz="2800" dirty="0"/>
          </a:p>
        </p:txBody>
      </p:sp>
      <p:pic>
        <p:nvPicPr>
          <p:cNvPr id="1026" name="Picture 2"/>
          <p:cNvPicPr>
            <a:picLocks noChangeAspect="1" noChangeArrowheads="1"/>
          </p:cNvPicPr>
          <p:nvPr/>
        </p:nvPicPr>
        <p:blipFill>
          <a:blip r:embed="rId2" cstate="print"/>
          <a:srcRect/>
          <a:stretch>
            <a:fillRect/>
          </a:stretch>
        </p:blipFill>
        <p:spPr bwMode="auto">
          <a:xfrm>
            <a:off x="3276600" y="3505200"/>
            <a:ext cx="2638425" cy="173355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011031"/>
            <a:ext cx="8686800" cy="2246769"/>
          </a:xfrm>
          <a:prstGeom prst="rect">
            <a:avLst/>
          </a:prstGeom>
          <a:noFill/>
        </p:spPr>
        <p:txBody>
          <a:bodyPr wrap="square" rtlCol="0">
            <a:spAutoFit/>
          </a:bodyPr>
          <a:lstStyle/>
          <a:p>
            <a:pPr algn="ctr"/>
            <a:r>
              <a:rPr lang="en-US" sz="2800" b="1" dirty="0" smtClean="0"/>
              <a:t>Bootstrap</a:t>
            </a:r>
          </a:p>
          <a:p>
            <a:endParaRPr lang="en-US" sz="2800" dirty="0" smtClean="0"/>
          </a:p>
          <a:p>
            <a:r>
              <a:rPr lang="en-US" sz="2800" dirty="0" smtClean="0"/>
              <a:t>Verb: "to bootstrap is to help (oneself) without the aid of others”</a:t>
            </a:r>
          </a:p>
          <a:p>
            <a:endParaRPr lang="en-US" sz="2800" dirty="0" smtClean="0"/>
          </a:p>
          <a:p>
            <a:r>
              <a:rPr lang="en-US" sz="2800" dirty="0" smtClean="0"/>
              <a:t>Adjective: "relying entirely on one's efforts and resources".</a:t>
            </a:r>
            <a:endParaRPr lang="en-US" sz="2800" dirty="0"/>
          </a:p>
        </p:txBody>
      </p:sp>
      <p:pic>
        <p:nvPicPr>
          <p:cNvPr id="19458" name="Picture 2"/>
          <p:cNvPicPr>
            <a:picLocks noChangeAspect="1" noChangeArrowheads="1"/>
          </p:cNvPicPr>
          <p:nvPr/>
        </p:nvPicPr>
        <p:blipFill>
          <a:blip r:embed="rId3" cstate="print"/>
          <a:srcRect/>
          <a:stretch>
            <a:fillRect/>
          </a:stretch>
        </p:blipFill>
        <p:spPr bwMode="auto">
          <a:xfrm>
            <a:off x="228600" y="838200"/>
            <a:ext cx="8706923" cy="1524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3" cstate="print"/>
          <a:srcRect/>
          <a:stretch>
            <a:fillRect/>
          </a:stretch>
        </p:blipFill>
        <p:spPr bwMode="auto">
          <a:xfrm>
            <a:off x="542925" y="2414588"/>
            <a:ext cx="8056563" cy="20288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457200"/>
            <a:ext cx="8001000" cy="2800767"/>
          </a:xfrm>
          <a:prstGeom prst="rect">
            <a:avLst/>
          </a:prstGeom>
          <a:noFill/>
        </p:spPr>
        <p:txBody>
          <a:bodyPr wrap="square" rtlCol="0">
            <a:spAutoFit/>
          </a:bodyPr>
          <a:lstStyle/>
          <a:p>
            <a:r>
              <a:rPr lang="en-US" sz="3200" b="1" dirty="0" smtClean="0"/>
              <a:t>Using the Bootstrap Method to Construct a Confidence Interva</a:t>
            </a:r>
            <a:r>
              <a:rPr lang="en-US" sz="2000" b="1" dirty="0" smtClean="0"/>
              <a:t>l</a:t>
            </a:r>
            <a:endParaRPr lang="en-US" sz="2000" dirty="0" smtClean="0"/>
          </a:p>
          <a:p>
            <a:endParaRPr lang="en-US" sz="2800" b="1" dirty="0" smtClean="0"/>
          </a:p>
          <a:p>
            <a:r>
              <a:rPr lang="en-US" sz="2800" dirty="0" smtClean="0"/>
              <a:t>The following data represent the price per square foot of a random sample of recently sold condominiums in Miami Beach, FL. </a:t>
            </a:r>
            <a:endParaRPr lang="en-US" sz="2800" dirty="0"/>
          </a:p>
        </p:txBody>
      </p:sp>
      <p:graphicFrame>
        <p:nvGraphicFramePr>
          <p:cNvPr id="5" name="Table 4"/>
          <p:cNvGraphicFramePr>
            <a:graphicFrameLocks noGrp="1"/>
          </p:cNvGraphicFramePr>
          <p:nvPr/>
        </p:nvGraphicFramePr>
        <p:xfrm>
          <a:off x="990600" y="3212068"/>
          <a:ext cx="6477000" cy="1075766"/>
        </p:xfrm>
        <a:graphic>
          <a:graphicData uri="http://schemas.openxmlformats.org/drawingml/2006/table">
            <a:tbl>
              <a:tblPr firstRow="1" bandRow="1">
                <a:tableStyleId>{5C22544A-7EE6-4342-B048-85BDC9FD1C3A}</a:tableStyleId>
              </a:tblPr>
              <a:tblGrid>
                <a:gridCol w="1295400"/>
                <a:gridCol w="1295400"/>
                <a:gridCol w="1295400"/>
                <a:gridCol w="1295400"/>
                <a:gridCol w="1295400"/>
              </a:tblGrid>
              <a:tr h="537883">
                <a:tc>
                  <a:txBody>
                    <a:bodyPr/>
                    <a:lstStyle/>
                    <a:p>
                      <a:r>
                        <a:rPr lang="en-US" sz="2400" b="0" dirty="0" smtClean="0"/>
                        <a:t>275.24</a:t>
                      </a:r>
                      <a:endParaRPr lang="en-US" sz="2400" b="0" dirty="0"/>
                    </a:p>
                  </a:txBody>
                  <a:tcPr/>
                </a:tc>
                <a:tc>
                  <a:txBody>
                    <a:bodyPr/>
                    <a:lstStyle/>
                    <a:p>
                      <a:r>
                        <a:rPr lang="en-US" sz="2400" b="0" dirty="0" smtClean="0"/>
                        <a:t>271.77</a:t>
                      </a:r>
                      <a:endParaRPr lang="en-US" sz="2400" b="0" dirty="0"/>
                    </a:p>
                  </a:txBody>
                  <a:tcPr/>
                </a:tc>
                <a:tc>
                  <a:txBody>
                    <a:bodyPr/>
                    <a:lstStyle/>
                    <a:p>
                      <a:r>
                        <a:rPr lang="en-US" sz="2400" b="0" dirty="0" smtClean="0"/>
                        <a:t>274.81</a:t>
                      </a:r>
                      <a:endParaRPr lang="en-US" sz="2400" b="0" dirty="0"/>
                    </a:p>
                  </a:txBody>
                  <a:tcPr/>
                </a:tc>
                <a:tc>
                  <a:txBody>
                    <a:bodyPr/>
                    <a:lstStyle/>
                    <a:p>
                      <a:r>
                        <a:rPr lang="en-US" sz="2400" b="0" dirty="0" smtClean="0"/>
                        <a:t>283.03</a:t>
                      </a:r>
                      <a:endParaRPr lang="en-US" sz="2400" b="0" dirty="0"/>
                    </a:p>
                  </a:txBody>
                  <a:tcPr/>
                </a:tc>
                <a:tc>
                  <a:txBody>
                    <a:bodyPr/>
                    <a:lstStyle/>
                    <a:p>
                      <a:r>
                        <a:rPr lang="en-US" sz="2400" b="0" dirty="0" smtClean="0"/>
                        <a:t>287.07</a:t>
                      </a:r>
                      <a:endParaRPr lang="en-US" sz="2400" b="0" dirty="0"/>
                    </a:p>
                  </a:txBody>
                  <a:tcPr/>
                </a:tc>
              </a:tr>
              <a:tr h="537883">
                <a:tc>
                  <a:txBody>
                    <a:bodyPr/>
                    <a:lstStyle/>
                    <a:p>
                      <a:r>
                        <a:rPr lang="en-US" sz="2400" b="0" dirty="0" smtClean="0"/>
                        <a:t>275.78</a:t>
                      </a:r>
                      <a:endParaRPr lang="en-US" sz="2400" b="0" dirty="0"/>
                    </a:p>
                  </a:txBody>
                  <a:tcPr/>
                </a:tc>
                <a:tc>
                  <a:txBody>
                    <a:bodyPr/>
                    <a:lstStyle/>
                    <a:p>
                      <a:r>
                        <a:rPr lang="en-US" sz="2400" b="0" dirty="0" smtClean="0"/>
                        <a:t>271.16</a:t>
                      </a:r>
                      <a:endParaRPr lang="en-US" sz="2400" b="0" dirty="0"/>
                    </a:p>
                  </a:txBody>
                  <a:tcPr/>
                </a:tc>
                <a:tc>
                  <a:txBody>
                    <a:bodyPr/>
                    <a:lstStyle/>
                    <a:p>
                      <a:r>
                        <a:rPr lang="en-US" sz="2400" b="0" dirty="0" smtClean="0"/>
                        <a:t>270.14</a:t>
                      </a:r>
                      <a:endParaRPr lang="en-US" sz="2400" b="0" dirty="0"/>
                    </a:p>
                  </a:txBody>
                  <a:tcPr/>
                </a:tc>
                <a:tc>
                  <a:txBody>
                    <a:bodyPr/>
                    <a:lstStyle/>
                    <a:p>
                      <a:r>
                        <a:rPr lang="en-US" sz="2400" b="0" dirty="0" smtClean="0"/>
                        <a:t>280.95</a:t>
                      </a:r>
                      <a:endParaRPr lang="en-US" sz="2400" b="0" dirty="0"/>
                    </a:p>
                  </a:txBody>
                  <a:tcPr/>
                </a:tc>
                <a:tc>
                  <a:txBody>
                    <a:bodyPr/>
                    <a:lstStyle/>
                    <a:p>
                      <a:r>
                        <a:rPr lang="en-US" sz="2400" b="0" dirty="0" smtClean="0"/>
                        <a:t>277.30</a:t>
                      </a:r>
                      <a:endParaRPr lang="en-US" sz="2400" b="0" dirty="0"/>
                    </a:p>
                  </a:txBody>
                  <a:tcPr/>
                </a:tc>
              </a:tr>
            </a:tbl>
          </a:graphicData>
        </a:graphic>
      </p:graphicFrame>
      <p:sp>
        <p:nvSpPr>
          <p:cNvPr id="6" name="TextBox 5"/>
          <p:cNvSpPr txBox="1"/>
          <p:nvPr/>
        </p:nvSpPr>
        <p:spPr>
          <a:xfrm>
            <a:off x="457200" y="4558605"/>
            <a:ext cx="7620000" cy="1384995"/>
          </a:xfrm>
          <a:prstGeom prst="rect">
            <a:avLst/>
          </a:prstGeom>
          <a:noFill/>
        </p:spPr>
        <p:txBody>
          <a:bodyPr wrap="square" rtlCol="0">
            <a:spAutoFit/>
          </a:bodyPr>
          <a:lstStyle/>
          <a:p>
            <a:r>
              <a:rPr lang="en-US" sz="2800" dirty="0" smtClean="0"/>
              <a:t>Construct a 95% confidence interval for the mean price per square foot of a condominium in Miami Beach, FL using a bootstrap sample. </a:t>
            </a:r>
            <a:endParaRPr lang="en-US" sz="2800" dirty="0"/>
          </a:p>
        </p:txBody>
      </p:sp>
      <p:sp>
        <p:nvSpPr>
          <p:cNvPr id="7" name="TextBox 6"/>
          <p:cNvSpPr txBox="1"/>
          <p:nvPr/>
        </p:nvSpPr>
        <p:spPr>
          <a:xfrm>
            <a:off x="914400" y="4202668"/>
            <a:ext cx="2743200" cy="369332"/>
          </a:xfrm>
          <a:prstGeom prst="rect">
            <a:avLst/>
          </a:prstGeom>
          <a:noFill/>
        </p:spPr>
        <p:txBody>
          <a:bodyPr wrap="square" rtlCol="0">
            <a:spAutoFit/>
          </a:bodyPr>
          <a:lstStyle/>
          <a:p>
            <a:r>
              <a:rPr lang="en-US" i="1" dirty="0" smtClean="0"/>
              <a:t>Source: </a:t>
            </a:r>
            <a:r>
              <a:rPr lang="en-US" dirty="0" smtClean="0"/>
              <a:t>www.zillow.com</a:t>
            </a:r>
            <a:endParaRPr lang="en-US"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3222</TotalTime>
  <Words>2577</Words>
  <Application>Microsoft Office PowerPoint</Application>
  <PresentationFormat>On-screen Show (4:3)</PresentationFormat>
  <Paragraphs>127</Paragraphs>
  <Slides>26</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Equity</vt:lpstr>
      <vt:lpstr>Equation</vt:lpstr>
      <vt:lpstr>Simulation and Resampling Methods in Introductory Statistics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the Bootstrap</dc:title>
  <dc:creator>Michael Sullivan</dc:creator>
  <cp:lastModifiedBy>Michael Sullivan</cp:lastModifiedBy>
  <cp:revision>264</cp:revision>
  <dcterms:created xsi:type="dcterms:W3CDTF">2011-10-27T15:44:22Z</dcterms:created>
  <dcterms:modified xsi:type="dcterms:W3CDTF">2013-09-10T15:05:58Z</dcterms:modified>
</cp:coreProperties>
</file>