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3.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4.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5.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6.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7.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3" r:id="rId1"/>
  </p:sldMasterIdLst>
  <p:notesMasterIdLst>
    <p:notesMasterId r:id="rId90"/>
  </p:notesMasterIdLst>
  <p:handoutMasterIdLst>
    <p:handoutMasterId r:id="rId91"/>
  </p:handoutMasterIdLst>
  <p:sldIdLst>
    <p:sldId id="257" r:id="rId2"/>
    <p:sldId id="332" r:id="rId3"/>
    <p:sldId id="379" r:id="rId4"/>
    <p:sldId id="331" r:id="rId5"/>
    <p:sldId id="333" r:id="rId6"/>
    <p:sldId id="334" r:id="rId7"/>
    <p:sldId id="380" r:id="rId8"/>
    <p:sldId id="381" r:id="rId9"/>
    <p:sldId id="382" r:id="rId10"/>
    <p:sldId id="335" r:id="rId11"/>
    <p:sldId id="336" r:id="rId12"/>
    <p:sldId id="374" r:id="rId13"/>
    <p:sldId id="337" r:id="rId14"/>
    <p:sldId id="375" r:id="rId15"/>
    <p:sldId id="376" r:id="rId16"/>
    <p:sldId id="377" r:id="rId17"/>
    <p:sldId id="383" r:id="rId18"/>
    <p:sldId id="275" r:id="rId19"/>
    <p:sldId id="276" r:id="rId20"/>
    <p:sldId id="273" r:id="rId21"/>
    <p:sldId id="259" r:id="rId22"/>
    <p:sldId id="274" r:id="rId23"/>
    <p:sldId id="260" r:id="rId24"/>
    <p:sldId id="272" r:id="rId25"/>
    <p:sldId id="338" r:id="rId26"/>
    <p:sldId id="263" r:id="rId27"/>
    <p:sldId id="277" r:id="rId28"/>
    <p:sldId id="339" r:id="rId29"/>
    <p:sldId id="294" r:id="rId30"/>
    <p:sldId id="295" r:id="rId31"/>
    <p:sldId id="316" r:id="rId32"/>
    <p:sldId id="317" r:id="rId33"/>
    <p:sldId id="318" r:id="rId34"/>
    <p:sldId id="319" r:id="rId35"/>
    <p:sldId id="320" r:id="rId36"/>
    <p:sldId id="321" r:id="rId37"/>
    <p:sldId id="322" r:id="rId38"/>
    <p:sldId id="340" r:id="rId39"/>
    <p:sldId id="341" r:id="rId40"/>
    <p:sldId id="342" r:id="rId41"/>
    <p:sldId id="343" r:id="rId42"/>
    <p:sldId id="344" r:id="rId43"/>
    <p:sldId id="345" r:id="rId44"/>
    <p:sldId id="346" r:id="rId45"/>
    <p:sldId id="348" r:id="rId46"/>
    <p:sldId id="349" r:id="rId47"/>
    <p:sldId id="350" r:id="rId48"/>
    <p:sldId id="347" r:id="rId49"/>
    <p:sldId id="351" r:id="rId50"/>
    <p:sldId id="303" r:id="rId51"/>
    <p:sldId id="304" r:id="rId52"/>
    <p:sldId id="305" r:id="rId53"/>
    <p:sldId id="306" r:id="rId54"/>
    <p:sldId id="307" r:id="rId55"/>
    <p:sldId id="308" r:id="rId56"/>
    <p:sldId id="309" r:id="rId57"/>
    <p:sldId id="311" r:id="rId58"/>
    <p:sldId id="378" r:id="rId59"/>
    <p:sldId id="312" r:id="rId60"/>
    <p:sldId id="313" r:id="rId61"/>
    <p:sldId id="314" r:id="rId62"/>
    <p:sldId id="315" r:id="rId63"/>
    <p:sldId id="285" r:id="rId64"/>
    <p:sldId id="323" r:id="rId65"/>
    <p:sldId id="324" r:id="rId66"/>
    <p:sldId id="325" r:id="rId67"/>
    <p:sldId id="352" r:id="rId68"/>
    <p:sldId id="369" r:id="rId69"/>
    <p:sldId id="370" r:id="rId70"/>
    <p:sldId id="371" r:id="rId71"/>
    <p:sldId id="372" r:id="rId72"/>
    <p:sldId id="373"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9520" autoAdjust="0"/>
  </p:normalViewPr>
  <p:slideViewPr>
    <p:cSldViewPr>
      <p:cViewPr varScale="1">
        <p:scale>
          <a:sx n="153" d="100"/>
          <a:sy n="153" d="100"/>
        </p:scale>
        <p:origin x="-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32FB76E7-9598-46B4-AA42-F338124107A6}" type="datetimeFigureOut">
              <a:rPr lang="en-US" smtClean="0"/>
              <a:pPr/>
              <a:t>3/30/17</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0B2F712-9386-454E-B899-C26287960C20}" type="slidenum">
              <a:rPr lang="en-US" smtClean="0"/>
              <a:pPr/>
              <a:t>‹#›</a:t>
            </a:fld>
            <a:endParaRPr lang="en-US"/>
          </a:p>
        </p:txBody>
      </p:sp>
    </p:spTree>
    <p:extLst>
      <p:ext uri="{BB962C8B-B14F-4D97-AF65-F5344CB8AC3E}">
        <p14:creationId xmlns:p14="http://schemas.microsoft.com/office/powerpoint/2010/main" val="1162832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33479F5F-7025-4B28-BB5F-FE272AA8834B}" type="datetimeFigureOut">
              <a:rPr lang="en-US" smtClean="0"/>
              <a:pPr/>
              <a:t>3/30/17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CE74921B-1339-448B-9B92-B57D08A984A6}" type="slidenum">
              <a:rPr lang="en-US" smtClean="0"/>
              <a:pPr/>
              <a:t>‹#›</a:t>
            </a:fld>
            <a:endParaRPr lang="en-US"/>
          </a:p>
        </p:txBody>
      </p:sp>
    </p:spTree>
    <p:extLst>
      <p:ext uri="{BB962C8B-B14F-4D97-AF65-F5344CB8AC3E}">
        <p14:creationId xmlns:p14="http://schemas.microsoft.com/office/powerpoint/2010/main" val="68545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 Id="rId3" Type="http://schemas.openxmlformats.org/officeDocument/2006/relationships/hyperlink" Target="http://en.wikipedia.org/wiki/Muriel_Bristol"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rainyquote.com/quotes/quotes/n/nicolausco184056.html" TargetMode="External"/><Relationship Id="rId4" Type="http://schemas.openxmlformats.org/officeDocument/2006/relationships/hyperlink" Target="http://www.brainyquote.com/quotes/authors/n/nicolaus_copernicus_2.html" TargetMode="External"/><Relationship Id="rId5" Type="http://schemas.openxmlformats.org/officeDocument/2006/relationships/hyperlink" Target="http://www.brainyquote.com/quotes/quotes/n/nicolausco184052.html" TargetMode="External"/><Relationship Id="rId6" Type="http://schemas.openxmlformats.org/officeDocument/2006/relationships/hyperlink" Target="http://www.brainyquote.com/quotes/authors/n/nicolaus_copernicus.html" TargetMode="External"/><Relationship Id="rId7" Type="http://schemas.openxmlformats.org/officeDocument/2006/relationships/hyperlink" Target="http://thinkexist.com/quotation/real_knowledge_is_to_know_the_extent_of_one-s/10498.html"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BB61D-1372-4573-BBEF-F1956E69919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BB61D-1372-4573-BBEF-F1956E699190}"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a:t>In 1979, Bradley </a:t>
            </a:r>
            <a:r>
              <a:rPr lang="en-US" dirty="0" err="1"/>
              <a:t>Efron</a:t>
            </a:r>
            <a:r>
              <a:rPr lang="en-US" dirty="0"/>
              <a:t> presented an alternative approach to constructing confidence intervals using a normal model, or Student's t-distribution.  The method is called Bootstrapping. The general idea behind this method is to use the power of the computer to build the distribution of the sample mean from sample data - the only resource you have to describe the distribution of the sample mean.  Remember, the normal model is used because it represents a good fit to what would happen if we were allowed (able) to obtain many, many random samples from a population and determine the sample statistic.  For example, the earlier slide shows what would happen if we took many, many samples of size n = 9 from a normal population with mean 100 and standard deviation 15.  </a:t>
            </a:r>
          </a:p>
          <a:p>
            <a:endParaRPr lang="en-US" dirty="0"/>
          </a:p>
        </p:txBody>
      </p:sp>
      <p:sp>
        <p:nvSpPr>
          <p:cNvPr id="4" name="Slide Number Placeholder 3"/>
          <p:cNvSpPr>
            <a:spLocks noGrp="1"/>
          </p:cNvSpPr>
          <p:nvPr>
            <p:ph type="sldNum" sz="quarter" idx="10"/>
          </p:nvPr>
        </p:nvSpPr>
        <p:spPr/>
        <p:txBody>
          <a:bodyPr/>
          <a:lstStyle/>
          <a:p>
            <a:fld id="{8D9BB61D-1372-4573-BBEF-F1956E699190}"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a:t>Now, suppose instead we only had n = 10 observations, but did not have the ability to obtain many, many samples from the population. Could we still build a distribution of sample means from these n = 10 observations and use this distribution as an approximation of the sampling distribution of the statistic (say, the sample mean)?  </a:t>
            </a:r>
            <a:r>
              <a:rPr lang="en-US" dirty="0" err="1"/>
              <a:t>Efron</a:t>
            </a:r>
            <a:r>
              <a:rPr lang="en-US" dirty="0"/>
              <a:t> says "yes"!  The idea is that we sample from the n = 10 observations with replacement over and over; and then compute the sample statistic that interests us.</a:t>
            </a:r>
          </a:p>
          <a:p>
            <a:pPr defTabSz="932871">
              <a:defRPr/>
            </a:pPr>
            <a:endParaRPr lang="en-US" dirty="0"/>
          </a:p>
          <a:p>
            <a:pPr defTabSz="932871">
              <a:defRPr/>
            </a:pPr>
            <a:r>
              <a:rPr lang="en-US" dirty="0"/>
              <a:t>The  thinking behind this is that the 10 observations are “lots and lots of copies” of the original population. </a:t>
            </a:r>
          </a:p>
        </p:txBody>
      </p:sp>
      <p:sp>
        <p:nvSpPr>
          <p:cNvPr id="4" name="Slide Number Placeholder 3"/>
          <p:cNvSpPr>
            <a:spLocks noGrp="1"/>
          </p:cNvSpPr>
          <p:nvPr>
            <p:ph type="sldNum" sz="quarter" idx="10"/>
          </p:nvPr>
        </p:nvSpPr>
        <p:spPr/>
        <p:txBody>
          <a:bodyPr/>
          <a:lstStyle/>
          <a:p>
            <a:fld id="{CE74921B-1339-448B-9B92-B57D08A984A6}"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“narrowness” bias (</a:t>
            </a:r>
            <a:r>
              <a:rPr lang="en-US" dirty="0" err="1"/>
              <a:t>Hesterberg</a:t>
            </a:r>
            <a:r>
              <a:rPr lang="en-US" dirty="0"/>
              <a:t>).  Bootstrap standard errors tend to be too narrow by a factor of sqrt[(n-1)/n].  For example, the sample standard deviation for the Miami Beach data is s = 5.483, so s/sqrt(n) = 5.483/sqrt(10) = 1.734</a:t>
            </a:r>
          </a:p>
          <a:p>
            <a:endParaRPr lang="en-US" dirty="0"/>
          </a:p>
          <a:p>
            <a:r>
              <a:rPr lang="en-US" dirty="0"/>
              <a:t>I get a standard error for 5000 runs of the Miami data equal to 1.61.  Computing 1.61*sqrt(10/9) = 1.697</a:t>
            </a:r>
          </a:p>
        </p:txBody>
      </p:sp>
      <p:sp>
        <p:nvSpPr>
          <p:cNvPr id="4" name="Slide Number Placeholder 3"/>
          <p:cNvSpPr>
            <a:spLocks noGrp="1"/>
          </p:cNvSpPr>
          <p:nvPr>
            <p:ph type="sldNum" sz="quarter" idx="10"/>
          </p:nvPr>
        </p:nvSpPr>
        <p:spPr/>
        <p:txBody>
          <a:bodyPr/>
          <a:lstStyle/>
          <a:p>
            <a:fld id="{8D9BB61D-1372-4573-BBEF-F1956E699190}"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a:t>If you asked your students to define a </a:t>
            </a:r>
            <a:r>
              <a:rPr lang="en-US" i="1" dirty="0"/>
              <a:t>P­</a:t>
            </a:r>
            <a:r>
              <a:rPr lang="en-US" dirty="0"/>
              <a:t>-value, what type of response would you get?  Do you believe your students have a solid grasp of what a </a:t>
            </a:r>
            <a:r>
              <a:rPr lang="en-US" i="1" dirty="0"/>
              <a:t>P­</a:t>
            </a:r>
            <a:r>
              <a:rPr lang="en-US" dirty="0"/>
              <a:t>-value represents?  Do you believe that students truly understand what the models we use to obtain a </a:t>
            </a:r>
            <a:r>
              <a:rPr lang="en-US" i="1" dirty="0"/>
              <a:t>P</a:t>
            </a:r>
            <a:r>
              <a:rPr lang="en-US" dirty="0"/>
              <a:t>-value actually represent?  Is there anything we could do to increase our students' conceptual understanding of a </a:t>
            </a:r>
            <a:r>
              <a:rPr lang="en-US" i="1" dirty="0"/>
              <a:t>P</a:t>
            </a:r>
            <a:r>
              <a:rPr lang="en-US" dirty="0"/>
              <a:t>-value?  Yes!!</a:t>
            </a:r>
          </a:p>
          <a:p>
            <a:pPr defTabSz="932871">
              <a:defRPr/>
            </a:pPr>
            <a:endParaRPr lang="en-US" dirty="0"/>
          </a:p>
          <a:p>
            <a:pPr defTabSz="932871">
              <a:defRPr/>
            </a:pPr>
            <a:r>
              <a:rPr lang="en-US" dirty="0"/>
              <a:t>Let’s go through an example where we use randomization to approximate a P-value.   From this type of simulation, students will get a real sense as to what the P-value is measuring and why it can be used to judge the statements made in the null and alternative hypothesis.  Finally, these randomization techniques will allow students to see why models such as the normal model might be useful in finding P-values.  </a:t>
            </a:r>
          </a:p>
          <a:p>
            <a:endParaRPr lang="en-US" dirty="0"/>
          </a:p>
        </p:txBody>
      </p:sp>
      <p:sp>
        <p:nvSpPr>
          <p:cNvPr id="4" name="Slide Number Placeholder 3"/>
          <p:cNvSpPr>
            <a:spLocks noGrp="1"/>
          </p:cNvSpPr>
          <p:nvPr>
            <p:ph type="sldNum" sz="quarter" idx="10"/>
          </p:nvPr>
        </p:nvSpPr>
        <p:spPr/>
        <p:txBody>
          <a:bodyPr/>
          <a:lstStyle/>
          <a:p>
            <a:fld id="{8D9BB61D-1372-4573-BBEF-F1956E699190}"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Need 120,000(0.12) = 14,400 red balls for the left-handers; need 120,000(0.88) = 105,600 blue balls for the right-handers. </a:t>
            </a:r>
          </a:p>
        </p:txBody>
      </p:sp>
      <p:sp>
        <p:nvSpPr>
          <p:cNvPr id="4" name="Slide Number Placeholder 3"/>
          <p:cNvSpPr>
            <a:spLocks noGrp="1"/>
          </p:cNvSpPr>
          <p:nvPr>
            <p:ph type="sldNum" sz="quarter" idx="10"/>
          </p:nvPr>
        </p:nvSpPr>
        <p:spPr/>
        <p:txBody>
          <a:bodyPr/>
          <a:lstStyle/>
          <a:p>
            <a:fld id="{0AD2EF4A-73B3-480D-B391-AED5C6802D6D}" type="slidenum">
              <a:rPr lang="en-US" smtClean="0"/>
              <a:t>29</a:t>
            </a:fld>
            <a:endParaRPr lang="en-US"/>
          </a:p>
        </p:txBody>
      </p:sp>
    </p:spTree>
    <p:extLst>
      <p:ext uri="{BB962C8B-B14F-4D97-AF65-F5344CB8AC3E}">
        <p14:creationId xmlns:p14="http://schemas.microsoft.com/office/powerpoint/2010/main" val="1191285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Mean = 0.12;  Standard Deviation = 0.0297</a:t>
            </a:r>
          </a:p>
        </p:txBody>
      </p:sp>
      <p:sp>
        <p:nvSpPr>
          <p:cNvPr id="4" name="Slide Number Placeholder 3"/>
          <p:cNvSpPr>
            <a:spLocks noGrp="1"/>
          </p:cNvSpPr>
          <p:nvPr>
            <p:ph type="sldNum" sz="quarter" idx="10"/>
          </p:nvPr>
        </p:nvSpPr>
        <p:spPr/>
        <p:txBody>
          <a:bodyPr/>
          <a:lstStyle/>
          <a:p>
            <a:fld id="{CE74921B-1339-448B-9B92-B57D08A984A6}" type="slidenum">
              <a:rPr lang="en-US" smtClean="0"/>
              <a:pPr/>
              <a:t>30</a:t>
            </a:fld>
            <a:endParaRPr lang="en-US"/>
          </a:p>
        </p:txBody>
      </p:sp>
    </p:spTree>
    <p:extLst>
      <p:ext uri="{BB962C8B-B14F-4D97-AF65-F5344CB8AC3E}">
        <p14:creationId xmlns:p14="http://schemas.microsoft.com/office/powerpoint/2010/main" val="144037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BB61D-1372-4573-BBEF-F1956E699190}"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testing hypotheses</a:t>
            </a:r>
            <a:r>
              <a:rPr lang="en-US" baseline="0" dirty="0"/>
              <a:t>, we assume the statement in the null hypothesis is true.  Here, we are assuming the proportion of students in the experimental section who will pass is no different from the traditional class.  So, we assume p = 0.5.  We can treat each of 16 coins as a student and let heads represent pass, tails represent fail. Flip the 16 coins and count the number of heads.  This would represent the outcome of the experiment if half the students pass the experimental course. </a:t>
            </a:r>
            <a:endParaRPr lang="en-US" dirty="0"/>
          </a:p>
        </p:txBody>
      </p:sp>
      <p:sp>
        <p:nvSpPr>
          <p:cNvPr id="4" name="Slide Number Placeholder 3"/>
          <p:cNvSpPr>
            <a:spLocks noGrp="1"/>
          </p:cNvSpPr>
          <p:nvPr>
            <p:ph type="sldNum" sz="quarter" idx="10"/>
          </p:nvPr>
        </p:nvSpPr>
        <p:spPr/>
        <p:txBody>
          <a:bodyPr/>
          <a:lstStyle/>
          <a:p>
            <a:fld id="{8D9BB61D-1372-4573-BBEF-F1956E699190}"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a:t>
            </a:r>
            <a:r>
              <a:rPr lang="en-US" baseline="0" dirty="0"/>
              <a:t> the shape of the distribution. </a:t>
            </a:r>
            <a:endParaRPr lang="en-US" dirty="0"/>
          </a:p>
        </p:txBody>
      </p:sp>
      <p:sp>
        <p:nvSpPr>
          <p:cNvPr id="4" name="Slide Number Placeholder 3"/>
          <p:cNvSpPr>
            <a:spLocks noGrp="1"/>
          </p:cNvSpPr>
          <p:nvPr>
            <p:ph type="sldNum" sz="quarter" idx="10"/>
          </p:nvPr>
        </p:nvSpPr>
        <p:spPr/>
        <p:txBody>
          <a:bodyPr/>
          <a:lstStyle/>
          <a:p>
            <a:fld id="{8D9BB61D-1372-4573-BBEF-F1956E699190}"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classroom notes at sullystats.com    Go through the regression influence activity. </a:t>
            </a:r>
          </a:p>
        </p:txBody>
      </p:sp>
      <p:sp>
        <p:nvSpPr>
          <p:cNvPr id="4" name="Slide Number Placeholder 3"/>
          <p:cNvSpPr>
            <a:spLocks noGrp="1"/>
          </p:cNvSpPr>
          <p:nvPr>
            <p:ph type="sldNum" sz="quarter" idx="10"/>
          </p:nvPr>
        </p:nvSpPr>
        <p:spPr/>
        <p:txBody>
          <a:bodyPr/>
          <a:lstStyle/>
          <a:p>
            <a:fld id="{CE74921B-1339-448B-9B92-B57D08A984A6}" type="slidenum">
              <a:rPr lang="en-US" smtClean="0"/>
              <a:pPr/>
              <a:t>6</a:t>
            </a:fld>
            <a:endParaRPr lang="en-US"/>
          </a:p>
        </p:txBody>
      </p:sp>
    </p:spTree>
    <p:extLst>
      <p:ext uri="{BB962C8B-B14F-4D97-AF65-F5344CB8AC3E}">
        <p14:creationId xmlns:p14="http://schemas.microsoft.com/office/powerpoint/2010/main" val="255320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Shape!!</a:t>
            </a:r>
          </a:p>
        </p:txBody>
      </p:sp>
      <p:sp>
        <p:nvSpPr>
          <p:cNvPr id="4" name="Slide Number Placeholder 3"/>
          <p:cNvSpPr>
            <a:spLocks noGrp="1"/>
          </p:cNvSpPr>
          <p:nvPr>
            <p:ph type="sldNum" sz="quarter" idx="10"/>
          </p:nvPr>
        </p:nvSpPr>
        <p:spPr/>
        <p:txBody>
          <a:bodyPr/>
          <a:lstStyle/>
          <a:p>
            <a:fld id="{8D9BB61D-1372-4573-BBEF-F1956E699190}"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demonstrates the impact sample size can have on the outcome of a hypothesis test.  Notice the proportion of students who pass the experimental</a:t>
            </a:r>
            <a:r>
              <a:rPr lang="en-US" baseline="0" dirty="0"/>
              <a:t> section is the same, but now the result is statistically significant. This shows that small sample sizes require an incredible amount of evidence against the statement in the null hypothesis before one can reject the null.   </a:t>
            </a:r>
            <a:endParaRPr lang="en-US" dirty="0"/>
          </a:p>
        </p:txBody>
      </p:sp>
      <p:sp>
        <p:nvSpPr>
          <p:cNvPr id="4" name="Slide Number Placeholder 3"/>
          <p:cNvSpPr>
            <a:spLocks noGrp="1"/>
          </p:cNvSpPr>
          <p:nvPr>
            <p:ph type="sldNum" sz="quarter" idx="10"/>
          </p:nvPr>
        </p:nvSpPr>
        <p:spPr/>
        <p:txBody>
          <a:bodyPr/>
          <a:lstStyle/>
          <a:p>
            <a:fld id="{8D9BB61D-1372-4573-BBEF-F1956E699190}"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a:t>Obtain a 10,000 bootstrap samples.  Click Analyze to export the results to the spreadsheet.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a:t>Compute the mean and standard deviation of the bootstrapped means.   Compare the standard deviation of the bootstrapped means to s/sqrt(n) where n = 15.  They should be close.   Remember, bootstrap standard errors tend to be smaller (narrowness bias).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50</a:t>
            </a:fld>
            <a:endParaRPr lang="en-US"/>
          </a:p>
        </p:txBody>
      </p:sp>
    </p:spTree>
    <p:extLst>
      <p:ext uri="{BB962C8B-B14F-4D97-AF65-F5344CB8AC3E}">
        <p14:creationId xmlns:p14="http://schemas.microsoft.com/office/powerpoint/2010/main" val="363558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4921B-1339-448B-9B92-B57D08A984A6}" type="slidenum">
              <a:rPr lang="en-US" smtClean="0"/>
              <a:pPr/>
              <a:t>10</a:t>
            </a:fld>
            <a:endParaRPr lang="en-US"/>
          </a:p>
        </p:txBody>
      </p:sp>
    </p:spTree>
    <p:extLst>
      <p:ext uri="{BB962C8B-B14F-4D97-AF65-F5344CB8AC3E}">
        <p14:creationId xmlns:p14="http://schemas.microsoft.com/office/powerpoint/2010/main" val="725059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52</a:t>
            </a:fld>
            <a:endParaRPr lang="en-US"/>
          </a:p>
        </p:txBody>
      </p:sp>
    </p:spTree>
    <p:extLst>
      <p:ext uri="{BB962C8B-B14F-4D97-AF65-F5344CB8AC3E}">
        <p14:creationId xmlns:p14="http://schemas.microsoft.com/office/powerpoint/2010/main" val="2101656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55</a:t>
            </a:fld>
            <a:endParaRPr lang="en-US"/>
          </a:p>
        </p:txBody>
      </p:sp>
    </p:spTree>
    <p:extLst>
      <p:ext uri="{BB962C8B-B14F-4D97-AF65-F5344CB8AC3E}">
        <p14:creationId xmlns:p14="http://schemas.microsoft.com/office/powerpoint/2010/main" val="94712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point out that the distribution of outcomes is centered at 0. Why?  We conducted</a:t>
            </a:r>
            <a:r>
              <a:rPr lang="en-US" baseline="0" dirty="0"/>
              <a:t> this test under the assumption there is no difference in the effectiveness of the courses.  In other words, when the null hypothesis is true, we would expect the MRP program to have a higher proportion of passers half the time and the traditional course to have a higher proportion of passers about half the time. </a:t>
            </a:r>
          </a:p>
          <a:p>
            <a:endParaRPr lang="en-US" baseline="0" dirty="0"/>
          </a:p>
          <a:p>
            <a:r>
              <a:rPr lang="en-US" baseline="0" dirty="0"/>
              <a:t>What would happen if we increased the sample size ten-fold, but had the same proportion of success in each treatment group? </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57</a:t>
            </a:fld>
            <a:endParaRPr lang="en-US"/>
          </a:p>
        </p:txBody>
      </p:sp>
    </p:spTree>
    <p:extLst>
      <p:ext uri="{BB962C8B-B14F-4D97-AF65-F5344CB8AC3E}">
        <p14:creationId xmlns:p14="http://schemas.microsoft.com/office/powerpoint/2010/main" val="1685711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Side note: Rumor has it that Fisher developed this test after</a:t>
            </a:r>
            <a:r>
              <a:rPr lang="en-US" baseline="0" dirty="0"/>
              <a:t> </a:t>
            </a:r>
            <a:r>
              <a:rPr lang="en-US" dirty="0"/>
              <a:t>Dr </a:t>
            </a:r>
            <a:r>
              <a:rPr lang="en-US" dirty="0">
                <a:hlinkClick r:id="rId3" tooltip="Muriel Bristol"/>
              </a:rPr>
              <a:t>Muriel Bristol</a:t>
            </a:r>
            <a:r>
              <a:rPr lang="en-US" dirty="0"/>
              <a:t> claimed</a:t>
            </a:r>
            <a:r>
              <a:rPr lang="en-US" baseline="0" dirty="0"/>
              <a:t> to be able to determine whether milk was added to tea first or second. See “The </a:t>
            </a:r>
            <a:r>
              <a:rPr lang="en-US" baseline="0"/>
              <a:t>Lady Tasting Tea”.  </a:t>
            </a:r>
            <a:endParaRPr lang="en-US" dirty="0"/>
          </a:p>
        </p:txBody>
      </p:sp>
      <p:sp>
        <p:nvSpPr>
          <p:cNvPr id="4" name="Slide Number Placeholder 3"/>
          <p:cNvSpPr>
            <a:spLocks noGrp="1"/>
          </p:cNvSpPr>
          <p:nvPr>
            <p:ph type="sldNum" sz="quarter" idx="10"/>
          </p:nvPr>
        </p:nvSpPr>
        <p:spPr/>
        <p:txBody>
          <a:bodyPr/>
          <a:lstStyle/>
          <a:p>
            <a:fld id="{8D9BB61D-1372-4573-BBEF-F1956E699190}" type="slidenum">
              <a:rPr lang="en-US" smtClean="0"/>
              <a:pPr/>
              <a:t>58</a:t>
            </a:fld>
            <a:endParaRPr lang="en-US"/>
          </a:p>
        </p:txBody>
      </p:sp>
    </p:spTree>
    <p:extLst>
      <p:ext uri="{BB962C8B-B14F-4D97-AF65-F5344CB8AC3E}">
        <p14:creationId xmlns:p14="http://schemas.microsoft.com/office/powerpoint/2010/main" val="1789970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59</a:t>
            </a:fld>
            <a:endParaRPr lang="en-US"/>
          </a:p>
        </p:txBody>
      </p:sp>
    </p:spTree>
    <p:extLst>
      <p:ext uri="{BB962C8B-B14F-4D97-AF65-F5344CB8AC3E}">
        <p14:creationId xmlns:p14="http://schemas.microsoft.com/office/powerpoint/2010/main" val="462807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61</a:t>
            </a:fld>
            <a:endParaRPr lang="en-US"/>
          </a:p>
        </p:txBody>
      </p:sp>
    </p:spTree>
    <p:extLst>
      <p:ext uri="{BB962C8B-B14F-4D97-AF65-F5344CB8AC3E}">
        <p14:creationId xmlns:p14="http://schemas.microsoft.com/office/powerpoint/2010/main" val="2324872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a:t>I recommend doing the following activity with students through both a tactile simulation as well as through the use of applets prior to the introduction of the traditional models we use.  </a:t>
            </a:r>
          </a:p>
          <a:p>
            <a:endParaRPr lang="en-US" dirty="0"/>
          </a:p>
        </p:txBody>
      </p:sp>
      <p:sp>
        <p:nvSpPr>
          <p:cNvPr id="4" name="Slide Number Placeholder 3"/>
          <p:cNvSpPr>
            <a:spLocks noGrp="1"/>
          </p:cNvSpPr>
          <p:nvPr>
            <p:ph type="sldNum" sz="quarter" idx="10"/>
          </p:nvPr>
        </p:nvSpPr>
        <p:spPr/>
        <p:txBody>
          <a:bodyPr/>
          <a:lstStyle/>
          <a:p>
            <a:fld id="{8D9BB61D-1372-4573-BBEF-F1956E699190}" type="slidenum">
              <a:rPr lang="en-US" smtClean="0"/>
              <a:pPr/>
              <a:t>63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4921B-1339-448B-9B92-B57D08A984A6}" type="slidenum">
              <a:rPr lang="en-US" smtClean="0"/>
              <a:pPr/>
              <a:t>11</a:t>
            </a:fld>
            <a:endParaRPr lang="en-US"/>
          </a:p>
        </p:txBody>
      </p:sp>
    </p:spTree>
    <p:extLst>
      <p:ext uri="{BB962C8B-B14F-4D97-AF65-F5344CB8AC3E}">
        <p14:creationId xmlns:p14="http://schemas.microsoft.com/office/powerpoint/2010/main" val="3500070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4921B-1339-448B-9B92-B57D08A984A6}" type="slidenum">
              <a:rPr lang="en-US" smtClean="0"/>
              <a:pPr/>
              <a:t>83</a:t>
            </a:fld>
            <a:endParaRPr lang="en-US"/>
          </a:p>
        </p:txBody>
      </p:sp>
    </p:spTree>
    <p:extLst>
      <p:ext uri="{BB962C8B-B14F-4D97-AF65-F5344CB8AC3E}">
        <p14:creationId xmlns:p14="http://schemas.microsoft.com/office/powerpoint/2010/main" val="213712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histogram of the population data. </a:t>
            </a:r>
          </a:p>
          <a:p>
            <a:r>
              <a:rPr lang="en-US" dirty="0"/>
              <a:t>Find the population mean and population standard deviation. </a:t>
            </a:r>
          </a:p>
          <a:p>
            <a:r>
              <a:rPr lang="en-US" dirty="0"/>
              <a:t>Obtain 1000 random samples of size n = 9 from the population.  For each sample, find the mean.  Draw</a:t>
            </a:r>
          </a:p>
        </p:txBody>
      </p:sp>
      <p:sp>
        <p:nvSpPr>
          <p:cNvPr id="4" name="Slide Number Placeholder 3"/>
          <p:cNvSpPr>
            <a:spLocks noGrp="1"/>
          </p:cNvSpPr>
          <p:nvPr>
            <p:ph type="sldNum" sz="quarter" idx="10"/>
          </p:nvPr>
        </p:nvSpPr>
        <p:spPr/>
        <p:txBody>
          <a:bodyPr/>
          <a:lstStyle/>
          <a:p>
            <a:fld id="{CE74921B-1339-448B-9B92-B57D08A984A6}" type="slidenum">
              <a:rPr lang="en-US" smtClean="0"/>
              <a:pPr/>
              <a:t>14</a:t>
            </a:fld>
            <a:endParaRPr lang="en-US"/>
          </a:p>
        </p:txBody>
      </p:sp>
    </p:spTree>
    <p:extLst>
      <p:ext uri="{BB962C8B-B14F-4D97-AF65-F5344CB8AC3E}">
        <p14:creationId xmlns:p14="http://schemas.microsoft.com/office/powerpoint/2010/main" val="150778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find the mean of each sample.  Draw a histogram of the means.  Find the mean and standard deviation of the sample means. </a:t>
            </a:r>
          </a:p>
        </p:txBody>
      </p:sp>
      <p:sp>
        <p:nvSpPr>
          <p:cNvPr id="4" name="Slide Number Placeholder 3"/>
          <p:cNvSpPr>
            <a:spLocks noGrp="1"/>
          </p:cNvSpPr>
          <p:nvPr>
            <p:ph type="sldNum" sz="quarter" idx="10"/>
          </p:nvPr>
        </p:nvSpPr>
        <p:spPr/>
        <p:txBody>
          <a:bodyPr/>
          <a:lstStyle/>
          <a:p>
            <a:fld id="{CE74921B-1339-448B-9B92-B57D08A984A6}" type="slidenum">
              <a:rPr lang="en-US" smtClean="0"/>
              <a:pPr/>
              <a:t>16</a:t>
            </a:fld>
            <a:endParaRPr lang="en-US"/>
          </a:p>
        </p:txBody>
      </p:sp>
    </p:spTree>
    <p:extLst>
      <p:ext uri="{BB962C8B-B14F-4D97-AF65-F5344CB8AC3E}">
        <p14:creationId xmlns:p14="http://schemas.microsoft.com/office/powerpoint/2010/main" val="98527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Ptolemaic model of the universe survived</a:t>
            </a:r>
            <a:r>
              <a:rPr lang="en-US" baseline="0" dirty="0"/>
              <a:t> as the model for the universe from the first century to the 1500s.  </a:t>
            </a:r>
            <a:r>
              <a:rPr lang="en-US" dirty="0"/>
              <a:t>The Earth is the center of the universe just as the normal model is the center of the inferential universe. </a:t>
            </a:r>
          </a:p>
        </p:txBody>
      </p:sp>
      <p:sp>
        <p:nvSpPr>
          <p:cNvPr id="4" name="Slide Number Placeholder 3"/>
          <p:cNvSpPr>
            <a:spLocks noGrp="1"/>
          </p:cNvSpPr>
          <p:nvPr>
            <p:ph type="sldNum" sz="quarter" idx="10"/>
          </p:nvPr>
        </p:nvSpPr>
        <p:spPr/>
        <p:txBody>
          <a:bodyPr/>
          <a:lstStyle/>
          <a:p>
            <a:fld id="{8D9BB61D-1372-4573-BBEF-F1956E699190}"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Copernicus developed a better model, but it wasn’t immediately accepted.  </a:t>
            </a:r>
          </a:p>
          <a:p>
            <a:endParaRPr lang="en-US" dirty="0"/>
          </a:p>
          <a:p>
            <a:pPr defTabSz="932871">
              <a:defRPr/>
            </a:pPr>
            <a:r>
              <a:rPr lang="en-US" dirty="0"/>
              <a:t>Those who know that the consensus of many centuries has sanctioned the conception that the earth remains at rest in the middle of the heavens as its center, would, I reflected, regard it as an insane pronouncement if I made the opposite assertion that the earth moves. </a:t>
            </a:r>
            <a:br>
              <a:rPr lang="en-US" dirty="0"/>
            </a:br>
            <a:r>
              <a:rPr lang="en-US" dirty="0" err="1">
                <a:hlinkClick r:id="rId3"/>
              </a:rPr>
              <a:t>Nicolaus</a:t>
            </a:r>
            <a:r>
              <a:rPr lang="en-US" dirty="0">
                <a:hlinkClick r:id="rId3"/>
              </a:rPr>
              <a:t> Copernicus</a:t>
            </a:r>
            <a:r>
              <a:rPr lang="en-US" dirty="0"/>
              <a:t> </a:t>
            </a:r>
            <a:br>
              <a:rPr lang="en-US" dirty="0"/>
            </a:br>
            <a:r>
              <a:rPr lang="en-US" dirty="0"/>
              <a:t>Read more: </a:t>
            </a:r>
            <a:r>
              <a:rPr lang="en-US" dirty="0">
                <a:hlinkClick r:id="rId4"/>
              </a:rPr>
              <a:t>http://www.brainyquote.com/quotes/authors/n/nicolaus_copernicus_2.html#ixzz1d7NaRt00</a:t>
            </a:r>
            <a:r>
              <a:rPr lang="en-US" dirty="0"/>
              <a:t/>
            </a:r>
            <a:br>
              <a:rPr lang="en-US" dirty="0"/>
            </a:br>
            <a:endParaRPr lang="en-US" dirty="0"/>
          </a:p>
          <a:p>
            <a:pPr defTabSz="932871">
              <a:defRPr/>
            </a:pPr>
            <a:r>
              <a:rPr lang="en-US" dirty="0"/>
              <a:t>For I am not so </a:t>
            </a:r>
            <a:r>
              <a:rPr lang="en-US" dirty="0" err="1"/>
              <a:t>enamoured</a:t>
            </a:r>
            <a:r>
              <a:rPr lang="en-US" dirty="0"/>
              <a:t> of my own opinions that I disregard what others may think of them. </a:t>
            </a:r>
            <a:br>
              <a:rPr lang="en-US" dirty="0"/>
            </a:br>
            <a:r>
              <a:rPr lang="en-US" dirty="0" err="1">
                <a:hlinkClick r:id="rId5"/>
              </a:rPr>
              <a:t>Nicolaus</a:t>
            </a:r>
            <a:r>
              <a:rPr lang="en-US" dirty="0">
                <a:hlinkClick r:id="rId5"/>
              </a:rPr>
              <a:t> Copernicus</a:t>
            </a:r>
            <a:r>
              <a:rPr lang="en-US" dirty="0"/>
              <a:t> </a:t>
            </a:r>
            <a:br>
              <a:rPr lang="en-US" dirty="0"/>
            </a:br>
            <a:r>
              <a:rPr lang="en-US" dirty="0"/>
              <a:t>Read more: </a:t>
            </a:r>
            <a:r>
              <a:rPr lang="en-US" dirty="0">
                <a:hlinkClick r:id="rId6"/>
              </a:rPr>
              <a:t>http://www.brainyquote.com/quotes/authors/n/nicolaus_copernicus.html#ixzz1d7NiSjhL</a:t>
            </a:r>
            <a:r>
              <a:rPr lang="en-US" dirty="0"/>
              <a:t/>
            </a:r>
            <a:br>
              <a:rPr lang="en-US" dirty="0"/>
            </a:br>
            <a:endParaRPr lang="en-US" dirty="0"/>
          </a:p>
          <a:p>
            <a:r>
              <a:rPr lang="en-US" dirty="0"/>
              <a:t>“</a:t>
            </a:r>
            <a:r>
              <a:rPr lang="en-US" dirty="0">
                <a:hlinkClick r:id="rId7"/>
              </a:rPr>
              <a:t>Real knowledge is to know the extent of one's ignorance.</a:t>
            </a:r>
            <a:r>
              <a:rPr lang="en-US" dirty="0"/>
              <a:t>”</a:t>
            </a:r>
          </a:p>
        </p:txBody>
      </p:sp>
      <p:sp>
        <p:nvSpPr>
          <p:cNvPr id="4" name="Slide Number Placeholder 3"/>
          <p:cNvSpPr>
            <a:spLocks noGrp="1"/>
          </p:cNvSpPr>
          <p:nvPr>
            <p:ph type="sldNum" sz="quarter" idx="10"/>
          </p:nvPr>
        </p:nvSpPr>
        <p:spPr/>
        <p:txBody>
          <a:bodyPr/>
          <a:lstStyle/>
          <a:p>
            <a:fld id="{8D9BB61D-1372-4573-BBEF-F1956E699190}"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a:t>In a typical introductory statistics course, students are exposed to the sampling distribution of the sample mean.  The student is taught that the distribution of the sample mean (under certain conditions) is at least normally distributed with mean mu and standard deviation sigma over the square root of the sample size.  This model is meant to describe the distribution of the sample mean if we were able to obtain many, many samples of size n and compute the sample mean.   Of course, the conditions mentioned above are that either the distribution from which the sample is drawn is normal, or the sample size is sufficiently large. </a:t>
            </a:r>
          </a:p>
          <a:p>
            <a:endParaRPr lang="en-US" dirty="0"/>
          </a:p>
          <a:p>
            <a:endParaRPr lang="en-US" dirty="0"/>
          </a:p>
          <a:p>
            <a:r>
              <a:rPr lang="en-US" dirty="0"/>
              <a:t>Do the simulation.  Find</a:t>
            </a:r>
            <a:r>
              <a:rPr lang="en-US" baseline="0" dirty="0"/>
              <a:t> the sample mean for each sample.  Draw a normal curve with mean = 100, standard deviation = 15/</a:t>
            </a:r>
            <a:r>
              <a:rPr lang="en-US" baseline="0" dirty="0" err="1"/>
              <a:t>sqrt</a:t>
            </a:r>
            <a:r>
              <a:rPr lang="en-US" baseline="0" dirty="0"/>
              <a:t>(9) = 5.  Center the histogram at 100 (try start bin at 82, bin width = 4) </a:t>
            </a:r>
            <a:r>
              <a:rPr lang="en-US" dirty="0"/>
              <a:t>Notice that the sample mean rarely deviates</a:t>
            </a:r>
            <a:r>
              <a:rPr lang="en-US" baseline="0" dirty="0"/>
              <a:t> from the population mean by more than 10.  So, perhaps we can use this “margin of error” with a sample mean.  Sounds awesome, but there is one problem…we don’t know the “margin of error” without knowing the sampling distribution, and we don’t know the sampling distribution without knowing the distribution of the parent population.  Of course, if we knew the parent population, we wouldn’t need to estimate a parameter in the first place!!!</a:t>
            </a:r>
            <a:endParaRPr lang="en-US" dirty="0"/>
          </a:p>
        </p:txBody>
      </p:sp>
      <p:sp>
        <p:nvSpPr>
          <p:cNvPr id="4" name="Slide Number Placeholder 3"/>
          <p:cNvSpPr>
            <a:spLocks noGrp="1"/>
          </p:cNvSpPr>
          <p:nvPr>
            <p:ph type="sldNum" sz="quarter" idx="10"/>
          </p:nvPr>
        </p:nvSpPr>
        <p:spPr/>
        <p:txBody>
          <a:bodyPr/>
          <a:lstStyle/>
          <a:p>
            <a:fld id="{CE74921B-1339-448B-9B92-B57D08A984A6}"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DB3A04A5-8F43-4855-ADF3-71FDF0A3EC19}" type="datetimeFigureOut">
              <a:rPr lang="en-US" smtClean="0"/>
              <a:pPr/>
              <a:t>3/30/17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B3A04A5-8F43-4855-ADF3-71FDF0A3EC19}" type="datetimeFigureOut">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CC2-97A8-449B-95F5-3EF5CC8B67D3}"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B3A04A5-8F43-4855-ADF3-71FDF0A3EC19}" type="datetimeFigureOut">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CC2-97A8-449B-95F5-3EF5CC8B67D3}"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B3A04A5-8F43-4855-ADF3-71FDF0A3EC19}" type="datetimeFigureOut">
              <a:rPr lang="en-US" smtClean="0"/>
              <a:pPr/>
              <a:t>3/30/17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7CC2-97A8-449B-95F5-3EF5CC8B67D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A04A5-8F43-4855-ADF3-71FDF0A3EC19}" type="datetimeFigureOut">
              <a:rPr lang="en-US" smtClean="0"/>
              <a:pPr/>
              <a:t>3/30/17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7CC2-97A8-449B-95F5-3EF5CC8B67D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A04A5-8F43-4855-ADF3-71FDF0A3EC19}" type="datetimeFigureOut">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A04A5-8F43-4855-ADF3-71FDF0A3EC19}" type="datetimeFigureOut">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CC2-97A8-449B-95F5-3EF5CC8B67D3}"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A04A5-8F43-4855-ADF3-71FDF0A3EC19}" type="datetimeFigureOut">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CC2-97A8-449B-95F5-3EF5CC8B67D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A04A5-8F43-4855-ADF3-71FDF0A3EC19}" type="datetimeFigureOut">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CC2-97A8-449B-95F5-3EF5CC8B67D3}"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A04A5-8F43-4855-ADF3-71FDF0A3EC19}" type="datetimeFigureOut">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CC2-97A8-449B-95F5-3EF5CC8B67D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B3A04A5-8F43-4855-ADF3-71FDF0A3EC19}" type="datetimeFigureOut">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CC2-97A8-449B-95F5-3EF5CC8B67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B3A04A5-8F43-4855-ADF3-71FDF0A3EC19}" type="datetimeFigureOut">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CC2-97A8-449B-95F5-3EF5CC8B67D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B3A04A5-8F43-4855-ADF3-71FDF0A3EC19}" type="datetimeFigureOut">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CC2-97A8-449B-95F5-3EF5CC8B67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DB3A04A5-8F43-4855-ADF3-71FDF0A3EC19}" type="datetimeFigureOut">
              <a:rPr lang="en-US" smtClean="0"/>
              <a:pPr/>
              <a:t>3/30/17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BC57CC2-97A8-449B-95F5-3EF5CC8B67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DB3A04A5-8F43-4855-ADF3-71FDF0A3EC19}" type="datetimeFigureOut">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CC2-97A8-449B-95F5-3EF5CC8B67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A04A5-8F43-4855-ADF3-71FDF0A3EC19}" type="datetimeFigureOut">
              <a:rPr lang="en-US" smtClean="0"/>
              <a:pPr/>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CC2-97A8-449B-95F5-3EF5CC8B67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A04A5-8F43-4855-ADF3-71FDF0A3EC19}" type="datetimeFigureOut">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CC2-97A8-449B-95F5-3EF5CC8B67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B3A04A5-8F43-4855-ADF3-71FDF0A3EC19}" type="datetimeFigureOut">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CC2-97A8-449B-95F5-3EF5CC8B67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B3A04A5-8F43-4855-ADF3-71FDF0A3EC19}" type="datetimeFigureOut">
              <a:rPr lang="en-US" smtClean="0"/>
              <a:pPr/>
              <a:t>3/30/17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7CC2-97A8-449B-95F5-3EF5CC8B67D3}"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B3A04A5-8F43-4855-ADF3-71FDF0A3EC19}" type="datetimeFigureOut">
              <a:rPr lang="en-US" smtClean="0"/>
              <a:pPr/>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CC2-97A8-449B-95F5-3EF5CC8B67D3}"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DB3A04A5-8F43-4855-ADF3-71FDF0A3EC19}" type="datetimeFigureOut">
              <a:rPr lang="en-US" smtClean="0"/>
              <a:pPr/>
              <a:t>3/30/17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BC57CC2-97A8-449B-95F5-3EF5CC8B67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ma.utexas.edu/users/mks/CommonMistakes2016/commonmistakeshome2016.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2.png"/><Relationship Id="rId5" Type="http://schemas.openxmlformats.org/officeDocument/2006/relationships/oleObject" Target="../embeddings/oleObject1.bin"/><Relationship Id="rId6" Type="http://schemas.openxmlformats.org/officeDocument/2006/relationships/image" Target="../media/image21.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docs.google.com/spreadsheets/d/1MNOCwOo7oPKrDB1FMwDzsYzvLoK-IBqoxhKrOsN1M2A/edit%23gid=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tandfonline.com/doi/full/10.1080/00031305.2016.1154108" TargetMode="External"/><Relationship Id="rId3" Type="http://schemas.openxmlformats.org/officeDocument/2006/relationships/hyperlink" Target="http://www.nature.com/news/scientific-method-statistical-errors-1.1470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35.w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1.w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dhs.gov/tsa-claims-dat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45.png"/><Relationship Id="rId5" Type="http://schemas.openxmlformats.org/officeDocument/2006/relationships/oleObject" Target="../embeddings/oleObject4.bin"/><Relationship Id="rId6" Type="http://schemas.openxmlformats.org/officeDocument/2006/relationships/image" Target="../media/image44.w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5.bin"/><Relationship Id="rId5" Type="http://schemas.openxmlformats.org/officeDocument/2006/relationships/image" Target="../media/image47.wmf"/><Relationship Id="rId6" Type="http://schemas.openxmlformats.org/officeDocument/2006/relationships/image" Target="../media/image48.png"/><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12.xml"/><Relationship Id="rId2"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6.bin"/><Relationship Id="rId5" Type="http://schemas.openxmlformats.org/officeDocument/2006/relationships/image" Target="../media/image63.w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media.pearsoncmg.com/ph/esm/esm_sullivan_sst5e_17/applets/sst5e_studentactivity_applets.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66.PNG"/></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image" Target="../media/image69.jpe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PNG"/><Relationship Id="rId3" Type="http://schemas.openxmlformats.org/officeDocument/2006/relationships/image" Target="../media/image7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PNG"/><Relationship Id="rId3" Type="http://schemas.openxmlformats.org/officeDocument/2006/relationships/image" Target="../media/image7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3.png"/><Relationship Id="rId3" Type="http://schemas.openxmlformats.org/officeDocument/2006/relationships/image" Target="../media/image7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5.png"/><Relationship Id="rId3" Type="http://schemas.openxmlformats.org/officeDocument/2006/relationships/image" Target="../media/image7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7.png"/><Relationship Id="rId3" Type="http://schemas.openxmlformats.org/officeDocument/2006/relationships/image" Target="../media/image7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0.png"/><Relationship Id="rId3" Type="http://schemas.openxmlformats.org/officeDocument/2006/relationships/image" Target="../media/image8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7.bin"/><Relationship Id="rId5" Type="http://schemas.openxmlformats.org/officeDocument/2006/relationships/image" Target="../media/image84.wmf"/><Relationship Id="rId6" Type="http://schemas.openxmlformats.org/officeDocument/2006/relationships/image" Target="../media/image85.png"/><Relationship Id="rId7" Type="http://schemas.openxmlformats.org/officeDocument/2006/relationships/image" Target="../media/image86.png"/><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hyperlink" Target="http://www.clarinex.com/"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52600"/>
            <a:ext cx="8183880" cy="1051560"/>
          </a:xfrm>
        </p:spPr>
        <p:txBody>
          <a:bodyPr>
            <a:noAutofit/>
          </a:bodyPr>
          <a:lstStyle/>
          <a:p>
            <a:pPr algn="ctr"/>
            <a:r>
              <a:rPr lang="en-US" sz="4800" dirty="0"/>
              <a:t>Activities in Introductory Statistics </a:t>
            </a:r>
          </a:p>
        </p:txBody>
      </p:sp>
      <p:sp>
        <p:nvSpPr>
          <p:cNvPr id="3" name="Subtitle 2"/>
          <p:cNvSpPr txBox="1">
            <a:spLocks/>
          </p:cNvSpPr>
          <p:nvPr/>
        </p:nvSpPr>
        <p:spPr>
          <a:xfrm>
            <a:off x="1371600" y="3657600"/>
            <a:ext cx="6400800" cy="2209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a:ln>
                  <a:noFill/>
                </a:ln>
                <a:effectLst/>
                <a:uLnTx/>
                <a:uFillTx/>
                <a:latin typeface="+mn-lt"/>
                <a:ea typeface="+mn-ea"/>
                <a:cs typeface="+mn-cs"/>
              </a:rPr>
              <a:t>Michael Sullivan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a:ln>
                  <a:noFill/>
                </a:ln>
                <a:effectLst/>
                <a:uLnTx/>
                <a:uFillTx/>
                <a:latin typeface="+mn-lt"/>
                <a:ea typeface="+mn-ea"/>
                <a:cs typeface="+mn-cs"/>
              </a:rPr>
              <a:t>Joliet Junior College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dirty="0"/>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err="1">
                <a:ln>
                  <a:noFill/>
                </a:ln>
                <a:effectLst/>
                <a:uLnTx/>
                <a:uFillTx/>
                <a:latin typeface="+mn-lt"/>
                <a:ea typeface="+mn-ea"/>
                <a:cs typeface="+mn-cs"/>
              </a:rPr>
              <a:t>msulliva@jjc.edu</a:t>
            </a:r>
            <a:r>
              <a:rPr kumimoji="0" lang="en-US" sz="2800" b="0" i="0" u="none" strike="noStrike" kern="1200" cap="none" spc="0" normalizeH="0" noProof="0" dirty="0">
                <a:ln>
                  <a:noFill/>
                </a:ln>
                <a:effectLst/>
                <a:uLnTx/>
                <a:uFillTx/>
                <a:latin typeface="+mn-lt"/>
                <a:ea typeface="+mn-ea"/>
                <a:cs typeface="+mn-cs"/>
              </a:rPr>
              <a:t>          </a:t>
            </a:r>
            <a:r>
              <a:rPr lang="en-US" sz="2800" dirty="0"/>
              <a:t>sullystats@gmail.com</a:t>
            </a:r>
          </a:p>
          <a:p>
            <a:pPr marL="342900" marR="0" lvl="0" indent="-342900" algn="l" defTabSz="914400" rtl="0" eaLnBrk="1" fontAlgn="auto" latinLnBrk="0" hangingPunct="1">
              <a:lnSpc>
                <a:spcPct val="100000"/>
              </a:lnSpc>
              <a:spcBef>
                <a:spcPct val="20000"/>
              </a:spcBef>
              <a:spcAft>
                <a:spcPts val="0"/>
              </a:spcAft>
              <a:buClrTx/>
              <a:buSzTx/>
              <a:tabLst/>
              <a:defRPr/>
            </a:pPr>
            <a:r>
              <a:rPr lang="en-US" sz="2800" dirty="0" err="1"/>
              <a:t>www.sullystats.com</a:t>
            </a:r>
            <a:endParaRPr kumimoji="0" lang="en-US" sz="28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Simpson’s Paradox</a:t>
            </a:r>
          </a:p>
        </p:txBody>
      </p:sp>
      <p:sp>
        <p:nvSpPr>
          <p:cNvPr id="3" name="Rectangle 2"/>
          <p:cNvSpPr/>
          <p:nvPr/>
        </p:nvSpPr>
        <p:spPr>
          <a:xfrm>
            <a:off x="228600" y="1900697"/>
            <a:ext cx="8534400" cy="4439229"/>
          </a:xfrm>
          <a:prstGeom prst="rect">
            <a:avLst/>
          </a:prstGeom>
        </p:spPr>
        <p:txBody>
          <a:bodyPr wrap="square">
            <a:spAutoFit/>
          </a:bodyPr>
          <a:lstStyle/>
          <a:p>
            <a:pPr marL="742950" marR="0" lvl="1" indent="-285750">
              <a:lnSpc>
                <a:spcPct val="107000"/>
              </a:lnSpc>
              <a:spcBef>
                <a:spcPts val="0"/>
              </a:spcBef>
              <a:spcAft>
                <a:spcPts val="0"/>
              </a:spcAft>
              <a:buFont typeface="+mj-lt"/>
              <a:buAutoNum type="alphaLcPeriod"/>
            </a:pPr>
            <a:r>
              <a:rPr lang="en-US" sz="2400" b="1" dirty="0">
                <a:latin typeface="Calibri" panose="020F0502020204030204" pitchFamily="34" charset="0"/>
                <a:ea typeface="Calibri" panose="020F0502020204030204" pitchFamily="34" charset="0"/>
                <a:cs typeface="Times New Roman" panose="02020603050405020304" pitchFamily="18" charset="0"/>
              </a:rPr>
              <a:t>Quantitative Data -- SAT Teacher data in GAISE</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Go to StatCrunch.com and open the data file “SAT versus Teacher Salaries”.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Draw a scatter diagram of Salary versus SAT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Find least-squares regression between Salary and SAT.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Create a new variable entitled “low”, “med”, “high” using the following command:  </a:t>
            </a:r>
          </a:p>
          <a:p>
            <a:pPr marR="0" lvl="2">
              <a:lnSpc>
                <a:spcPct val="107000"/>
              </a:lnSpc>
              <a:spcBef>
                <a:spcPts val="0"/>
              </a:spcBef>
              <a:spcAft>
                <a:spcPts val="0"/>
              </a:spcAft>
            </a:pPr>
            <a:r>
              <a:rPr lang="en-US" sz="2400" dirty="0" err="1">
                <a:latin typeface="Calibri" panose="020F0502020204030204" pitchFamily="34" charset="0"/>
                <a:ea typeface="Calibri" panose="020F0502020204030204" pitchFamily="34" charset="0"/>
                <a:cs typeface="Times New Roman" panose="02020603050405020304" pitchFamily="18" charset="0"/>
              </a:rPr>
              <a:t>ifelse</a:t>
            </a:r>
            <a:r>
              <a:rPr lang="en-US" sz="2400" dirty="0">
                <a:latin typeface="Calibri" panose="020F0502020204030204" pitchFamily="34" charset="0"/>
                <a:ea typeface="Calibri" panose="020F0502020204030204" pitchFamily="34" charset="0"/>
                <a:cs typeface="Times New Roman" panose="02020603050405020304" pitchFamily="18" charset="0"/>
              </a:rPr>
              <a:t>(Percent Students Taking SAT &lt;= 22,low,ifelse(Percent Students Taking SAT &lt;= 49,med,high))       </a:t>
            </a:r>
          </a:p>
          <a:p>
            <a:pPr marR="0" lvl="2">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Low Percent &lt;= 22%; Med: 23 &lt;= Percent &lt;= 49; High &gt;= 50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2">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v. Draw a scatter diagram by Percent of Students Taking SAT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46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75" y="107157"/>
            <a:ext cx="8915400" cy="868362"/>
          </a:xfrm>
        </p:spPr>
        <p:txBody>
          <a:bodyPr/>
          <a:lstStyle/>
          <a:p>
            <a:r>
              <a:rPr lang="en-US" dirty="0"/>
              <a:t>Simpson’s Paradox – Qualitative Data</a:t>
            </a:r>
          </a:p>
        </p:txBody>
      </p:sp>
      <p:pic>
        <p:nvPicPr>
          <p:cNvPr id="4" name="Picture 3"/>
          <p:cNvPicPr>
            <a:picLocks noChangeAspect="1"/>
          </p:cNvPicPr>
          <p:nvPr/>
        </p:nvPicPr>
        <p:blipFill>
          <a:blip r:embed="rId3"/>
          <a:stretch>
            <a:fillRect/>
          </a:stretch>
        </p:blipFill>
        <p:spPr>
          <a:xfrm>
            <a:off x="1295400" y="975519"/>
            <a:ext cx="6019800" cy="5752886"/>
          </a:xfrm>
          <a:prstGeom prst="rect">
            <a:avLst/>
          </a:prstGeom>
        </p:spPr>
      </p:pic>
    </p:spTree>
    <p:extLst>
      <p:ext uri="{BB962C8B-B14F-4D97-AF65-F5344CB8AC3E}">
        <p14:creationId xmlns:p14="http://schemas.microsoft.com/office/powerpoint/2010/main" val="183730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3238"/>
            <a:ext cx="7389813" cy="868362"/>
          </a:xfrm>
        </p:spPr>
        <p:txBody>
          <a:bodyPr/>
          <a:lstStyle/>
          <a:p>
            <a:r>
              <a:rPr lang="en-US" dirty="0"/>
              <a:t>Common Mistakes in Statistics</a:t>
            </a:r>
          </a:p>
        </p:txBody>
      </p:sp>
      <p:sp>
        <p:nvSpPr>
          <p:cNvPr id="3" name="Rectangle 2"/>
          <p:cNvSpPr/>
          <p:nvPr/>
        </p:nvSpPr>
        <p:spPr>
          <a:xfrm>
            <a:off x="1219200" y="2209800"/>
            <a:ext cx="6248400" cy="461665"/>
          </a:xfrm>
          <a:prstGeom prst="rect">
            <a:avLst/>
          </a:prstGeom>
        </p:spPr>
        <p:txBody>
          <a:bodyPr wrap="square">
            <a:spAutoFit/>
          </a:bodyPr>
          <a:lstStyle/>
          <a:p>
            <a:r>
              <a:rPr lang="en-US" sz="2400" dirty="0">
                <a:hlinkClick r:id="rId2"/>
              </a:rPr>
              <a:t>Common Mistakes Webpage (</a:t>
            </a:r>
            <a:r>
              <a:rPr lang="en-US" sz="2400" dirty="0" err="1">
                <a:hlinkClick r:id="rId2"/>
              </a:rPr>
              <a:t>Univ</a:t>
            </a:r>
            <a:r>
              <a:rPr lang="en-US" sz="2400" dirty="0">
                <a:hlinkClick r:id="rId2"/>
              </a:rPr>
              <a:t> of Texas)</a:t>
            </a:r>
            <a:endParaRPr lang="en-US" sz="2400" dirty="0"/>
          </a:p>
        </p:txBody>
      </p:sp>
    </p:spTree>
    <p:extLst>
      <p:ext uri="{BB962C8B-B14F-4D97-AF65-F5344CB8AC3E}">
        <p14:creationId xmlns:p14="http://schemas.microsoft.com/office/powerpoint/2010/main" val="221584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Distributions</a:t>
            </a:r>
          </a:p>
        </p:txBody>
      </p:sp>
      <p:sp>
        <p:nvSpPr>
          <p:cNvPr id="3" name="TextBox 2"/>
          <p:cNvSpPr txBox="1"/>
          <p:nvPr/>
        </p:nvSpPr>
        <p:spPr>
          <a:xfrm>
            <a:off x="914400" y="1524000"/>
            <a:ext cx="7239000" cy="3539430"/>
          </a:xfrm>
          <a:prstGeom prst="rect">
            <a:avLst/>
          </a:prstGeom>
          <a:noFill/>
        </p:spPr>
        <p:txBody>
          <a:bodyPr wrap="square" rtlCol="0">
            <a:spAutoFit/>
          </a:bodyPr>
          <a:lstStyle/>
          <a:p>
            <a:r>
              <a:rPr lang="en-US" sz="2800" dirty="0"/>
              <a:t>I. Sampling Distribution for the Mean</a:t>
            </a:r>
          </a:p>
          <a:p>
            <a:pPr marL="800100" lvl="1" indent="-342900">
              <a:buAutoNum type="alphaLcPeriod"/>
            </a:pPr>
            <a:r>
              <a:rPr lang="en-US" sz="2800" dirty="0"/>
              <a:t>Using Simulation</a:t>
            </a:r>
          </a:p>
          <a:p>
            <a:pPr lvl="2"/>
            <a:r>
              <a:rPr lang="en-US" sz="2800" dirty="0" err="1"/>
              <a:t>i</a:t>
            </a:r>
            <a:r>
              <a:rPr lang="en-US" sz="2800" dirty="0"/>
              <a:t>. StatCrunch “Home Run 2016” data</a:t>
            </a:r>
          </a:p>
          <a:p>
            <a:pPr marL="800100" lvl="1" indent="-342900">
              <a:buAutoNum type="alphaLcPeriod"/>
            </a:pPr>
            <a:r>
              <a:rPr lang="en-US" sz="2800" dirty="0"/>
              <a:t>Using Applet</a:t>
            </a:r>
          </a:p>
          <a:p>
            <a:pPr lvl="2"/>
            <a:r>
              <a:rPr lang="en-US" sz="2800" dirty="0" err="1"/>
              <a:t>i</a:t>
            </a:r>
            <a:r>
              <a:rPr lang="en-US" sz="2800" dirty="0"/>
              <a:t>. Applets &gt; Sampling Distributions</a:t>
            </a:r>
          </a:p>
          <a:p>
            <a:pPr marL="400050" indent="-400050">
              <a:buAutoNum type="romanUcPeriod" startAt="2"/>
            </a:pPr>
            <a:r>
              <a:rPr lang="en-US" sz="2800" dirty="0"/>
              <a:t>Sampling Distribution for the Proportion</a:t>
            </a:r>
          </a:p>
          <a:p>
            <a:pPr marL="971550" lvl="1" indent="-514350">
              <a:buAutoNum type="alphaLcPeriod"/>
            </a:pPr>
            <a:r>
              <a:rPr lang="en-US" sz="2800" dirty="0"/>
              <a:t>Using Applet</a:t>
            </a:r>
          </a:p>
          <a:p>
            <a:pPr lvl="2"/>
            <a:r>
              <a:rPr lang="en-US" sz="2800" dirty="0" err="1"/>
              <a:t>i</a:t>
            </a:r>
            <a:r>
              <a:rPr lang="en-US" sz="2800" dirty="0"/>
              <a:t>. Applets &gt; Sampling Distributions</a:t>
            </a:r>
          </a:p>
        </p:txBody>
      </p:sp>
    </p:spTree>
    <p:extLst>
      <p:ext uri="{BB962C8B-B14F-4D97-AF65-F5344CB8AC3E}">
        <p14:creationId xmlns:p14="http://schemas.microsoft.com/office/powerpoint/2010/main" val="166117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Home Runs</a:t>
            </a:r>
          </a:p>
        </p:txBody>
      </p:sp>
      <p:pic>
        <p:nvPicPr>
          <p:cNvPr id="3" name="Picture 2"/>
          <p:cNvPicPr>
            <a:picLocks noChangeAspect="1"/>
          </p:cNvPicPr>
          <p:nvPr/>
        </p:nvPicPr>
        <p:blipFill>
          <a:blip r:embed="rId3"/>
          <a:stretch>
            <a:fillRect/>
          </a:stretch>
        </p:blipFill>
        <p:spPr>
          <a:xfrm>
            <a:off x="5562600" y="1524000"/>
            <a:ext cx="3119460" cy="1195396"/>
          </a:xfrm>
          <a:prstGeom prst="rect">
            <a:avLst/>
          </a:prstGeom>
        </p:spPr>
      </p:pic>
      <p:pic>
        <p:nvPicPr>
          <p:cNvPr id="4" name="Picture 3"/>
          <p:cNvPicPr>
            <a:picLocks noChangeAspect="1"/>
          </p:cNvPicPr>
          <p:nvPr/>
        </p:nvPicPr>
        <p:blipFill>
          <a:blip r:embed="rId4"/>
          <a:stretch>
            <a:fillRect/>
          </a:stretch>
        </p:blipFill>
        <p:spPr>
          <a:xfrm>
            <a:off x="381000" y="1524000"/>
            <a:ext cx="4867275" cy="4867275"/>
          </a:xfrm>
          <a:prstGeom prst="rect">
            <a:avLst/>
          </a:prstGeom>
        </p:spPr>
      </p:pic>
    </p:spTree>
    <p:extLst>
      <p:ext uri="{BB962C8B-B14F-4D97-AF65-F5344CB8AC3E}">
        <p14:creationId xmlns:p14="http://schemas.microsoft.com/office/powerpoint/2010/main" val="2968582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Home Runs</a:t>
            </a:r>
          </a:p>
        </p:txBody>
      </p:sp>
      <p:sp>
        <p:nvSpPr>
          <p:cNvPr id="3" name="TextBox 2"/>
          <p:cNvSpPr txBox="1"/>
          <p:nvPr/>
        </p:nvSpPr>
        <p:spPr>
          <a:xfrm>
            <a:off x="762000" y="1600200"/>
            <a:ext cx="7239000" cy="1569660"/>
          </a:xfrm>
          <a:prstGeom prst="rect">
            <a:avLst/>
          </a:prstGeom>
          <a:noFill/>
        </p:spPr>
        <p:txBody>
          <a:bodyPr wrap="square" rtlCol="0">
            <a:spAutoFit/>
          </a:bodyPr>
          <a:lstStyle/>
          <a:p>
            <a:r>
              <a:rPr lang="en-US" sz="2400" dirty="0"/>
              <a:t>Select</a:t>
            </a:r>
          </a:p>
          <a:p>
            <a:endParaRPr lang="en-US" sz="2400" dirty="0"/>
          </a:p>
          <a:p>
            <a:r>
              <a:rPr lang="en-US" sz="2400" dirty="0"/>
              <a:t>Data &gt; Sample</a:t>
            </a:r>
          </a:p>
          <a:p>
            <a:endParaRPr lang="en-US" sz="2400" dirty="0"/>
          </a:p>
        </p:txBody>
      </p:sp>
      <p:pic>
        <p:nvPicPr>
          <p:cNvPr id="4" name="Picture 3"/>
          <p:cNvPicPr>
            <a:picLocks noChangeAspect="1"/>
          </p:cNvPicPr>
          <p:nvPr/>
        </p:nvPicPr>
        <p:blipFill>
          <a:blip r:embed="rId2"/>
          <a:stretch>
            <a:fillRect/>
          </a:stretch>
        </p:blipFill>
        <p:spPr>
          <a:xfrm>
            <a:off x="3200400" y="1371600"/>
            <a:ext cx="4267913" cy="5334000"/>
          </a:xfrm>
          <a:prstGeom prst="rect">
            <a:avLst/>
          </a:prstGeom>
        </p:spPr>
      </p:pic>
    </p:spTree>
    <p:extLst>
      <p:ext uri="{BB962C8B-B14F-4D97-AF65-F5344CB8AC3E}">
        <p14:creationId xmlns:p14="http://schemas.microsoft.com/office/powerpoint/2010/main" val="2417483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Home Runs</a:t>
            </a:r>
          </a:p>
        </p:txBody>
      </p:sp>
      <p:pic>
        <p:nvPicPr>
          <p:cNvPr id="3" name="Picture 2"/>
          <p:cNvPicPr>
            <a:picLocks noChangeAspect="1"/>
          </p:cNvPicPr>
          <p:nvPr/>
        </p:nvPicPr>
        <p:blipFill>
          <a:blip r:embed="rId4"/>
          <a:stretch>
            <a:fillRect/>
          </a:stretch>
        </p:blipFill>
        <p:spPr>
          <a:xfrm>
            <a:off x="228600" y="1371600"/>
            <a:ext cx="7239000" cy="5315088"/>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883669406"/>
              </p:ext>
            </p:extLst>
          </p:nvPr>
        </p:nvGraphicFramePr>
        <p:xfrm>
          <a:off x="7620000" y="2743200"/>
          <a:ext cx="1430144" cy="1447800"/>
        </p:xfrm>
        <a:graphic>
          <a:graphicData uri="http://schemas.openxmlformats.org/presentationml/2006/ole">
            <mc:AlternateContent xmlns:mc="http://schemas.openxmlformats.org/markup-compatibility/2006">
              <mc:Choice xmlns:v="urn:schemas-microsoft-com:vml" Requires="v">
                <p:oleObj spid="_x0000_s12315" name="Equation" r:id="rId5" imgW="1028520" imgH="1041120" progId="Equation.DSMT4">
                  <p:embed/>
                </p:oleObj>
              </mc:Choice>
              <mc:Fallback>
                <p:oleObj name="Equation" r:id="rId5" imgW="1028520" imgH="1041120" progId="Equation.DSMT4">
                  <p:embed/>
                  <p:pic>
                    <p:nvPicPr>
                      <p:cNvPr id="0" name=""/>
                      <p:cNvPicPr/>
                      <p:nvPr/>
                    </p:nvPicPr>
                    <p:blipFill>
                      <a:blip r:embed="rId6"/>
                      <a:stretch>
                        <a:fillRect/>
                      </a:stretch>
                    </p:blipFill>
                    <p:spPr>
                      <a:xfrm>
                        <a:off x="7620000" y="2743200"/>
                        <a:ext cx="1430144" cy="1447800"/>
                      </a:xfrm>
                      <a:prstGeom prst="rect">
                        <a:avLst/>
                      </a:prstGeom>
                    </p:spPr>
                  </p:pic>
                </p:oleObj>
              </mc:Fallback>
            </mc:AlternateContent>
          </a:graphicData>
        </a:graphic>
      </p:graphicFrame>
    </p:spTree>
    <p:extLst>
      <p:ext uri="{BB962C8B-B14F-4D97-AF65-F5344CB8AC3E}">
        <p14:creationId xmlns:p14="http://schemas.microsoft.com/office/powerpoint/2010/main" val="202447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t-Distribution</a:t>
            </a:r>
          </a:p>
        </p:txBody>
      </p:sp>
      <p:pic>
        <p:nvPicPr>
          <p:cNvPr id="3" name="Picture 2"/>
          <p:cNvPicPr>
            <a:picLocks noChangeAspect="1"/>
          </p:cNvPicPr>
          <p:nvPr/>
        </p:nvPicPr>
        <p:blipFill>
          <a:blip r:embed="rId2"/>
          <a:stretch>
            <a:fillRect/>
          </a:stretch>
        </p:blipFill>
        <p:spPr>
          <a:xfrm>
            <a:off x="311118" y="1343748"/>
            <a:ext cx="8520175" cy="3295674"/>
          </a:xfrm>
          <a:prstGeom prst="rect">
            <a:avLst/>
          </a:prstGeom>
        </p:spPr>
      </p:pic>
      <p:pic>
        <p:nvPicPr>
          <p:cNvPr id="4" name="Picture 3"/>
          <p:cNvPicPr>
            <a:picLocks noChangeAspect="1"/>
          </p:cNvPicPr>
          <p:nvPr/>
        </p:nvPicPr>
        <p:blipFill>
          <a:blip r:embed="rId3"/>
          <a:stretch>
            <a:fillRect/>
          </a:stretch>
        </p:blipFill>
        <p:spPr>
          <a:xfrm>
            <a:off x="323730" y="4625233"/>
            <a:ext cx="6329409" cy="385765"/>
          </a:xfrm>
          <a:prstGeom prst="rect">
            <a:avLst/>
          </a:prstGeom>
        </p:spPr>
      </p:pic>
    </p:spTree>
    <p:extLst>
      <p:ext uri="{BB962C8B-B14F-4D97-AF65-F5344CB8AC3E}">
        <p14:creationId xmlns:p14="http://schemas.microsoft.com/office/powerpoint/2010/main" val="2948383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jpg"/>
          <p:cNvPicPr>
            <a:picLocks noChangeAspect="1"/>
          </p:cNvPicPr>
          <p:nvPr/>
        </p:nvPicPr>
        <p:blipFill>
          <a:blip r:embed="rId3" cstate="print"/>
          <a:stretch>
            <a:fillRect/>
          </a:stretch>
        </p:blipFill>
        <p:spPr>
          <a:xfrm>
            <a:off x="2590799" y="72137"/>
            <a:ext cx="4137245" cy="4118863"/>
          </a:xfrm>
          <a:prstGeom prst="rect">
            <a:avLst/>
          </a:prstGeom>
        </p:spPr>
      </p:pic>
      <p:sp>
        <p:nvSpPr>
          <p:cNvPr id="3" name="Rectangle 2"/>
          <p:cNvSpPr/>
          <p:nvPr/>
        </p:nvSpPr>
        <p:spPr>
          <a:xfrm>
            <a:off x="773222" y="4191000"/>
            <a:ext cx="7772400" cy="1938992"/>
          </a:xfrm>
          <a:prstGeom prst="rect">
            <a:avLst/>
          </a:prstGeom>
        </p:spPr>
        <p:txBody>
          <a:bodyPr wrap="square">
            <a:spAutoFit/>
          </a:bodyPr>
          <a:lstStyle/>
          <a:p>
            <a:pPr algn="ctr"/>
            <a:r>
              <a:rPr lang="en-US" sz="2400" dirty="0"/>
              <a:t>“The Introductory Statistics Course: A Ptolemaic Curriculum?”  </a:t>
            </a:r>
          </a:p>
          <a:p>
            <a:pPr algn="ctr"/>
            <a:r>
              <a:rPr lang="en-US" sz="2400" dirty="0"/>
              <a:t>by George W. Cobb </a:t>
            </a:r>
          </a:p>
          <a:p>
            <a:pPr algn="ctr"/>
            <a:r>
              <a:rPr lang="en-US" sz="2400" i="1" dirty="0"/>
              <a:t>Technology Innovations in Statistics Education Volume 1, Issue 1 2007</a:t>
            </a:r>
            <a:r>
              <a:rPr lang="en-US" sz="2400" dirty="0"/>
              <a:t>   </a:t>
            </a:r>
          </a:p>
          <a:p>
            <a:endParaRPr lang="en-US" sz="2400" dirty="0"/>
          </a:p>
          <a:p>
            <a:pPr algn="ctr"/>
            <a:r>
              <a:rPr lang="en-US" sz="2400" dirty="0"/>
              <a:t>http://escholarship.org/uc/item/6hb3k0nz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3" cstate="print"/>
          <a:stretch>
            <a:fillRect/>
          </a:stretch>
        </p:blipFill>
        <p:spPr>
          <a:xfrm>
            <a:off x="3657600" y="2697480"/>
            <a:ext cx="4536837" cy="3931920"/>
          </a:xfrm>
          <a:prstGeom prst="rect">
            <a:avLst/>
          </a:prstGeom>
        </p:spPr>
      </p:pic>
      <p:pic>
        <p:nvPicPr>
          <p:cNvPr id="3" name="Picture 2" descr="index.jpg"/>
          <p:cNvPicPr>
            <a:picLocks noChangeAspect="1"/>
          </p:cNvPicPr>
          <p:nvPr/>
        </p:nvPicPr>
        <p:blipFill>
          <a:blip r:embed="rId4" cstate="print"/>
          <a:stretch>
            <a:fillRect/>
          </a:stretch>
        </p:blipFill>
        <p:spPr>
          <a:xfrm>
            <a:off x="762000" y="457200"/>
            <a:ext cx="1638300" cy="2066925"/>
          </a:xfrm>
          <a:prstGeom prst="rect">
            <a:avLst/>
          </a:prstGeom>
        </p:spPr>
      </p:pic>
      <p:sp>
        <p:nvSpPr>
          <p:cNvPr id="4" name="TextBox 3"/>
          <p:cNvSpPr txBox="1"/>
          <p:nvPr/>
        </p:nvSpPr>
        <p:spPr>
          <a:xfrm>
            <a:off x="2819400" y="381000"/>
            <a:ext cx="6019800" cy="2308324"/>
          </a:xfrm>
          <a:prstGeom prst="rect">
            <a:avLst/>
          </a:prstGeom>
          <a:noFill/>
        </p:spPr>
        <p:txBody>
          <a:bodyPr wrap="square" rtlCol="0">
            <a:spAutoFit/>
          </a:bodyPr>
          <a:lstStyle/>
          <a:p>
            <a:r>
              <a:rPr lang="en-US" sz="2400" dirty="0"/>
              <a:t>Those who know that the consensus of many centuries has sanctioned the conception that the earth remains at rest in the middle of the heavens as its center, would, I reflected, regard it as an insane pronouncement if I made the opposite assertion that the earth moves.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StatCrunch</a:t>
            </a:r>
          </a:p>
        </p:txBody>
      </p:sp>
      <p:sp>
        <p:nvSpPr>
          <p:cNvPr id="3" name="Rectangle 2"/>
          <p:cNvSpPr/>
          <p:nvPr/>
        </p:nvSpPr>
        <p:spPr>
          <a:xfrm>
            <a:off x="1371600" y="3105835"/>
            <a:ext cx="6324600" cy="461665"/>
          </a:xfrm>
          <a:prstGeom prst="rect">
            <a:avLst/>
          </a:prstGeom>
        </p:spPr>
        <p:txBody>
          <a:bodyPr wrap="square">
            <a:spAutoFit/>
          </a:bodyPr>
          <a:lstStyle/>
          <a:p>
            <a:r>
              <a:rPr lang="en-US" sz="2400" dirty="0"/>
              <a:t>HSSSCL-QUIPU-STEYR-DAYAN-MAINT-JOKES</a:t>
            </a:r>
          </a:p>
        </p:txBody>
      </p:sp>
    </p:spTree>
    <p:extLst>
      <p:ext uri="{BB962C8B-B14F-4D97-AF65-F5344CB8AC3E}">
        <p14:creationId xmlns:p14="http://schemas.microsoft.com/office/powerpoint/2010/main" val="395219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7010400" cy="1815882"/>
          </a:xfrm>
          <a:prstGeom prst="rect">
            <a:avLst/>
          </a:prstGeom>
          <a:noFill/>
        </p:spPr>
        <p:txBody>
          <a:bodyPr wrap="square" rtlCol="0">
            <a:spAutoFit/>
          </a:bodyPr>
          <a:lstStyle/>
          <a:p>
            <a:r>
              <a:rPr lang="en-US" sz="2800" dirty="0"/>
              <a:t>Let’s use StatCrunch to simulate the building of this normal model.   Assume we are sampling from a population with mean 100 and standard deviation 15.  Let’s take simple random samples of size </a:t>
            </a:r>
            <a:r>
              <a:rPr lang="en-US" sz="2800" i="1" dirty="0"/>
              <a:t>n</a:t>
            </a:r>
            <a:r>
              <a:rPr lang="en-US" sz="2800" dirty="0"/>
              <a:t> = 9.</a:t>
            </a:r>
          </a:p>
        </p:txBody>
      </p:sp>
      <p:pic>
        <p:nvPicPr>
          <p:cNvPr id="18434" name="Picture 2"/>
          <p:cNvPicPr>
            <a:picLocks noChangeAspect="1" noChangeArrowheads="1"/>
          </p:cNvPicPr>
          <p:nvPr/>
        </p:nvPicPr>
        <p:blipFill>
          <a:blip r:embed="rId3" cstate="print"/>
          <a:srcRect/>
          <a:stretch>
            <a:fillRect/>
          </a:stretch>
        </p:blipFill>
        <p:spPr bwMode="auto">
          <a:xfrm>
            <a:off x="381000" y="2971800"/>
            <a:ext cx="8370887" cy="34422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3" cstate="print"/>
          <a:srcRect/>
          <a:stretch>
            <a:fillRect/>
          </a:stretch>
        </p:blipFill>
        <p:spPr bwMode="auto">
          <a:xfrm>
            <a:off x="1219200" y="381000"/>
            <a:ext cx="6602767" cy="5260732"/>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6400800" y="533400"/>
            <a:ext cx="2295525" cy="1552575"/>
          </a:xfrm>
          <a:prstGeom prst="rect">
            <a:avLst/>
          </a:prstGeom>
          <a:noFill/>
          <a:ln w="9525">
            <a:noFill/>
            <a:miter lim="800000"/>
            <a:headEnd/>
            <a:tailEnd/>
          </a:ln>
        </p:spPr>
      </p:pic>
      <p:cxnSp>
        <p:nvCxnSpPr>
          <p:cNvPr id="8" name="Straight Connector 7"/>
          <p:cNvCxnSpPr/>
          <p:nvPr/>
        </p:nvCxnSpPr>
        <p:spPr>
          <a:xfrm>
            <a:off x="2971800" y="5791200"/>
            <a:ext cx="335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48200" y="5334000"/>
            <a:ext cx="0" cy="457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848600" cy="954107"/>
          </a:xfrm>
          <a:prstGeom prst="rect">
            <a:avLst/>
          </a:prstGeom>
          <a:noFill/>
        </p:spPr>
        <p:txBody>
          <a:bodyPr wrap="square" rtlCol="0">
            <a:spAutoFit/>
          </a:bodyPr>
          <a:lstStyle/>
          <a:p>
            <a:r>
              <a:rPr lang="en-US" sz="2800" dirty="0"/>
              <a:t>Problem:   How can we estimate the “margin of error” when we only have sample data? </a:t>
            </a:r>
          </a:p>
        </p:txBody>
      </p:sp>
      <p:sp>
        <p:nvSpPr>
          <p:cNvPr id="3" name="TextBox 2"/>
          <p:cNvSpPr txBox="1"/>
          <p:nvPr/>
        </p:nvSpPr>
        <p:spPr>
          <a:xfrm>
            <a:off x="914400" y="1752600"/>
            <a:ext cx="7543800" cy="1815882"/>
          </a:xfrm>
          <a:prstGeom prst="rect">
            <a:avLst/>
          </a:prstGeom>
          <a:noFill/>
        </p:spPr>
        <p:txBody>
          <a:bodyPr wrap="square" rtlCol="0">
            <a:spAutoFit/>
          </a:bodyPr>
          <a:lstStyle/>
          <a:p>
            <a:r>
              <a:rPr lang="en-US" sz="2800" dirty="0"/>
              <a:t>Enter Bradley </a:t>
            </a:r>
            <a:r>
              <a:rPr lang="en-US" sz="2800" dirty="0" err="1"/>
              <a:t>Efron</a:t>
            </a:r>
            <a:r>
              <a:rPr lang="en-US" sz="2800" dirty="0"/>
              <a:t> (in 1979).  He suggests sampling with replacement from the sample data many, many times to find a proxy for the sampling distribution of the sample statistic. </a:t>
            </a:r>
          </a:p>
        </p:txBody>
      </p:sp>
      <p:pic>
        <p:nvPicPr>
          <p:cNvPr id="1026" name="Picture 2"/>
          <p:cNvPicPr>
            <a:picLocks noChangeAspect="1" noChangeArrowheads="1"/>
          </p:cNvPicPr>
          <p:nvPr/>
        </p:nvPicPr>
        <p:blipFill>
          <a:blip r:embed="rId2" cstate="print"/>
          <a:srcRect/>
          <a:stretch>
            <a:fillRect/>
          </a:stretch>
        </p:blipFill>
        <p:spPr bwMode="auto">
          <a:xfrm>
            <a:off x="3276600" y="3505200"/>
            <a:ext cx="2638425" cy="17335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11031"/>
            <a:ext cx="8686800" cy="2246769"/>
          </a:xfrm>
          <a:prstGeom prst="rect">
            <a:avLst/>
          </a:prstGeom>
          <a:noFill/>
        </p:spPr>
        <p:txBody>
          <a:bodyPr wrap="square" rtlCol="0">
            <a:spAutoFit/>
          </a:bodyPr>
          <a:lstStyle/>
          <a:p>
            <a:pPr algn="ctr"/>
            <a:r>
              <a:rPr lang="en-US" sz="2800" b="1" dirty="0"/>
              <a:t>Bootstrap</a:t>
            </a:r>
          </a:p>
          <a:p>
            <a:endParaRPr lang="en-US" sz="2800" dirty="0"/>
          </a:p>
          <a:p>
            <a:r>
              <a:rPr lang="en-US" sz="2800" dirty="0"/>
              <a:t>Verb: "to bootstrap is to help (oneself) without the aid of others”</a:t>
            </a:r>
          </a:p>
          <a:p>
            <a:endParaRPr lang="en-US" sz="2800" dirty="0"/>
          </a:p>
          <a:p>
            <a:r>
              <a:rPr lang="en-US" sz="2800" dirty="0"/>
              <a:t>Adjective: "relying entirely on one's efforts and resources".</a:t>
            </a:r>
          </a:p>
        </p:txBody>
      </p:sp>
      <p:pic>
        <p:nvPicPr>
          <p:cNvPr id="19458" name="Picture 2"/>
          <p:cNvPicPr>
            <a:picLocks noChangeAspect="1" noChangeArrowheads="1"/>
          </p:cNvPicPr>
          <p:nvPr/>
        </p:nvPicPr>
        <p:blipFill>
          <a:blip r:embed="rId3" cstate="print"/>
          <a:srcRect/>
          <a:stretch>
            <a:fillRect/>
          </a:stretch>
        </p:blipFill>
        <p:spPr bwMode="auto">
          <a:xfrm>
            <a:off x="228600" y="838200"/>
            <a:ext cx="8706923" cy="1524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542925" y="2414588"/>
            <a:ext cx="8056563" cy="20288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001000" cy="4278415"/>
          </a:xfrm>
          <a:prstGeom prst="rect">
            <a:avLst/>
          </a:prstGeom>
        </p:spPr>
        <p:txBody>
          <a:bodyPr wrap="square">
            <a:spAutoFit/>
          </a:bodyPr>
          <a:lstStyle/>
          <a:p>
            <a:pPr marR="0" lvl="1">
              <a:lnSpc>
                <a:spcPct val="107000"/>
              </a:lnSpc>
              <a:spcBef>
                <a:spcPts val="0"/>
              </a:spcBef>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Two Worthwhile Sources on Bootstraps</a:t>
            </a:r>
          </a:p>
          <a:p>
            <a:pPr marR="0" lvl="2">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hlinkClick r:id="rId2"/>
            </a:endParaRPr>
          </a:p>
          <a:p>
            <a:pPr marR="0" lvl="2">
              <a:lnSpc>
                <a:spcPct val="107000"/>
              </a:lnSpc>
              <a:spcBef>
                <a:spcPts val="0"/>
              </a:spcBef>
              <a:spcAft>
                <a:spcPts val="0"/>
              </a:spcAft>
            </a:pPr>
            <a:r>
              <a:rPr lang="en-US" sz="2000" dirty="0">
                <a:latin typeface="Cambria" panose="02040503050406030204" pitchFamily="18" charset="0"/>
                <a:ea typeface="Calibri" panose="020F0502020204030204" pitchFamily="34" charset="0"/>
                <a:cs typeface="Times New Roman" panose="02020603050405020304" pitchFamily="18" charset="0"/>
              </a:rPr>
              <a:t>This document shows the capture rate of confidence intervals when sampling from different populations for different methods in constructing the interval. </a:t>
            </a:r>
            <a:endParaRPr lang="en-US" sz="2000" dirty="0">
              <a:latin typeface="Cambria" panose="02040503050406030204" pitchFamily="18" charset="0"/>
              <a:ea typeface="Calibri" panose="020F0502020204030204" pitchFamily="34" charset="0"/>
              <a:cs typeface="Times New Roman" panose="02020603050405020304" pitchFamily="18" charset="0"/>
              <a:hlinkClick r:id="rId2"/>
            </a:endParaRPr>
          </a:p>
          <a:p>
            <a:pPr marR="0" lvl="2">
              <a:lnSpc>
                <a:spcPct val="107000"/>
              </a:lnSpc>
              <a:spcBef>
                <a:spcPts val="0"/>
              </a:spcBef>
              <a:spcAft>
                <a:spcPts val="0"/>
              </a:spcAft>
            </a:pP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https://docs.google.com/spreadsheets/d/1MNOCwOo7oPKrDB1FMwDzsYzvLoK-IBqoxhKrOsN1M2A/edit#gid=0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2">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2">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Tim </a:t>
            </a:r>
            <a:r>
              <a:rPr lang="en-US" sz="2400" dirty="0" err="1">
                <a:latin typeface="Calibri" panose="020F0502020204030204" pitchFamily="34" charset="0"/>
                <a:ea typeface="Calibri" panose="020F0502020204030204" pitchFamily="34" charset="0"/>
                <a:cs typeface="Times New Roman" panose="02020603050405020304" pitchFamily="18" charset="0"/>
              </a:rPr>
              <a:t>Hesterberg</a:t>
            </a:r>
            <a:r>
              <a:rPr lang="en-US" sz="2400" dirty="0">
                <a:latin typeface="Calibri" panose="020F0502020204030204" pitchFamily="34" charset="0"/>
                <a:ea typeface="Calibri" panose="020F0502020204030204" pitchFamily="34" charset="0"/>
                <a:cs typeface="Times New Roman" panose="02020603050405020304" pitchFamily="18" charset="0"/>
              </a:rPr>
              <a:t>: http://amstat.tandfonline.com/doi/full/10.1080/00031305.2015.1089789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877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001000" cy="2800767"/>
          </a:xfrm>
          <a:prstGeom prst="rect">
            <a:avLst/>
          </a:prstGeom>
          <a:noFill/>
        </p:spPr>
        <p:txBody>
          <a:bodyPr wrap="square" rtlCol="0">
            <a:spAutoFit/>
          </a:bodyPr>
          <a:lstStyle/>
          <a:p>
            <a:r>
              <a:rPr lang="en-US" sz="3200" b="1" dirty="0"/>
              <a:t>Using the Bootstrap Method to Construct a Confidence Interva</a:t>
            </a:r>
            <a:r>
              <a:rPr lang="en-US" sz="2000" b="1" dirty="0"/>
              <a:t>l</a:t>
            </a:r>
            <a:endParaRPr lang="en-US" sz="2000" dirty="0"/>
          </a:p>
          <a:p>
            <a:endParaRPr lang="en-US" sz="2800" b="1" dirty="0"/>
          </a:p>
          <a:p>
            <a:r>
              <a:rPr lang="en-US" sz="2800" dirty="0"/>
              <a:t>The following data represent the price per square foot of a random sample of recently sold condominiums in Miami Beach, FL. </a:t>
            </a:r>
          </a:p>
        </p:txBody>
      </p:sp>
      <p:graphicFrame>
        <p:nvGraphicFramePr>
          <p:cNvPr id="5" name="Table 4"/>
          <p:cNvGraphicFramePr>
            <a:graphicFrameLocks noGrp="1"/>
          </p:cNvGraphicFramePr>
          <p:nvPr/>
        </p:nvGraphicFramePr>
        <p:xfrm>
          <a:off x="990600" y="3212068"/>
          <a:ext cx="6477000" cy="107576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295400">
                  <a:extLst>
                    <a:ext uri="{9D8B030D-6E8A-4147-A177-3AD203B41FA5}">
                      <a16:colId xmlns:a16="http://schemas.microsoft.com/office/drawing/2014/main" xmlns="" val="20004"/>
                    </a:ext>
                  </a:extLst>
                </a:gridCol>
              </a:tblGrid>
              <a:tr h="537883">
                <a:tc>
                  <a:txBody>
                    <a:bodyPr/>
                    <a:lstStyle/>
                    <a:p>
                      <a:r>
                        <a:rPr lang="en-US" sz="2400" b="0" dirty="0"/>
                        <a:t>275.24</a:t>
                      </a:r>
                    </a:p>
                  </a:txBody>
                  <a:tcPr/>
                </a:tc>
                <a:tc>
                  <a:txBody>
                    <a:bodyPr/>
                    <a:lstStyle/>
                    <a:p>
                      <a:r>
                        <a:rPr lang="en-US" sz="2400" b="0" dirty="0"/>
                        <a:t>271.77</a:t>
                      </a:r>
                    </a:p>
                  </a:txBody>
                  <a:tcPr/>
                </a:tc>
                <a:tc>
                  <a:txBody>
                    <a:bodyPr/>
                    <a:lstStyle/>
                    <a:p>
                      <a:r>
                        <a:rPr lang="en-US" sz="2400" b="0" dirty="0"/>
                        <a:t>274.81</a:t>
                      </a:r>
                    </a:p>
                  </a:txBody>
                  <a:tcPr/>
                </a:tc>
                <a:tc>
                  <a:txBody>
                    <a:bodyPr/>
                    <a:lstStyle/>
                    <a:p>
                      <a:r>
                        <a:rPr lang="en-US" sz="2400" b="0" dirty="0"/>
                        <a:t>283.03</a:t>
                      </a:r>
                    </a:p>
                  </a:txBody>
                  <a:tcPr/>
                </a:tc>
                <a:tc>
                  <a:txBody>
                    <a:bodyPr/>
                    <a:lstStyle/>
                    <a:p>
                      <a:r>
                        <a:rPr lang="en-US" sz="2400" b="0" dirty="0"/>
                        <a:t>287.07</a:t>
                      </a:r>
                    </a:p>
                  </a:txBody>
                  <a:tcPr/>
                </a:tc>
                <a:extLst>
                  <a:ext uri="{0D108BD9-81ED-4DB2-BD59-A6C34878D82A}">
                    <a16:rowId xmlns:a16="http://schemas.microsoft.com/office/drawing/2014/main" xmlns="" val="10000"/>
                  </a:ext>
                </a:extLst>
              </a:tr>
              <a:tr h="537883">
                <a:tc>
                  <a:txBody>
                    <a:bodyPr/>
                    <a:lstStyle/>
                    <a:p>
                      <a:r>
                        <a:rPr lang="en-US" sz="2400" b="0" dirty="0"/>
                        <a:t>275.78</a:t>
                      </a:r>
                    </a:p>
                  </a:txBody>
                  <a:tcPr/>
                </a:tc>
                <a:tc>
                  <a:txBody>
                    <a:bodyPr/>
                    <a:lstStyle/>
                    <a:p>
                      <a:r>
                        <a:rPr lang="en-US" sz="2400" b="0" dirty="0"/>
                        <a:t>271.16</a:t>
                      </a:r>
                    </a:p>
                  </a:txBody>
                  <a:tcPr/>
                </a:tc>
                <a:tc>
                  <a:txBody>
                    <a:bodyPr/>
                    <a:lstStyle/>
                    <a:p>
                      <a:r>
                        <a:rPr lang="en-US" sz="2400" b="0" dirty="0"/>
                        <a:t>270.14</a:t>
                      </a:r>
                    </a:p>
                  </a:txBody>
                  <a:tcPr/>
                </a:tc>
                <a:tc>
                  <a:txBody>
                    <a:bodyPr/>
                    <a:lstStyle/>
                    <a:p>
                      <a:r>
                        <a:rPr lang="en-US" sz="2400" b="0" dirty="0"/>
                        <a:t>280.95</a:t>
                      </a:r>
                    </a:p>
                  </a:txBody>
                  <a:tcPr/>
                </a:tc>
                <a:tc>
                  <a:txBody>
                    <a:bodyPr/>
                    <a:lstStyle/>
                    <a:p>
                      <a:r>
                        <a:rPr lang="en-US" sz="2400" b="0" dirty="0"/>
                        <a:t>277.30</a:t>
                      </a:r>
                    </a:p>
                  </a:txBody>
                  <a:tcPr/>
                </a:tc>
                <a:extLst>
                  <a:ext uri="{0D108BD9-81ED-4DB2-BD59-A6C34878D82A}">
                    <a16:rowId xmlns:a16="http://schemas.microsoft.com/office/drawing/2014/main" xmlns="" val="10001"/>
                  </a:ext>
                </a:extLst>
              </a:tr>
            </a:tbl>
          </a:graphicData>
        </a:graphic>
      </p:graphicFrame>
      <p:sp>
        <p:nvSpPr>
          <p:cNvPr id="6" name="TextBox 5"/>
          <p:cNvSpPr txBox="1"/>
          <p:nvPr/>
        </p:nvSpPr>
        <p:spPr>
          <a:xfrm>
            <a:off x="457200" y="4558605"/>
            <a:ext cx="7620000" cy="1384995"/>
          </a:xfrm>
          <a:prstGeom prst="rect">
            <a:avLst/>
          </a:prstGeom>
          <a:noFill/>
        </p:spPr>
        <p:txBody>
          <a:bodyPr wrap="square" rtlCol="0">
            <a:spAutoFit/>
          </a:bodyPr>
          <a:lstStyle/>
          <a:p>
            <a:r>
              <a:rPr lang="en-US" sz="2800" dirty="0"/>
              <a:t>Construct a 95% confidence interval for the mean price per square foot of a condominium in Miami Beach, FL using a bootstrap sample. </a:t>
            </a:r>
          </a:p>
        </p:txBody>
      </p:sp>
      <p:sp>
        <p:nvSpPr>
          <p:cNvPr id="7" name="TextBox 6"/>
          <p:cNvSpPr txBox="1"/>
          <p:nvPr/>
        </p:nvSpPr>
        <p:spPr>
          <a:xfrm>
            <a:off x="914400" y="4202668"/>
            <a:ext cx="2743200" cy="369332"/>
          </a:xfrm>
          <a:prstGeom prst="rect">
            <a:avLst/>
          </a:prstGeom>
          <a:noFill/>
        </p:spPr>
        <p:txBody>
          <a:bodyPr wrap="square" rtlCol="0">
            <a:spAutoFit/>
          </a:bodyPr>
          <a:lstStyle/>
          <a:p>
            <a:r>
              <a:rPr lang="en-US" i="1" dirty="0"/>
              <a:t>Source: </a:t>
            </a:r>
            <a:r>
              <a:rPr lang="en-US" dirty="0"/>
              <a:t>www.zillow.com</a:t>
            </a:r>
            <a:endParaRPr lang="en-US"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066800"/>
            <a:ext cx="7620000" cy="1077218"/>
          </a:xfrm>
          <a:prstGeom prst="rect">
            <a:avLst/>
          </a:prstGeom>
          <a:noFill/>
        </p:spPr>
        <p:txBody>
          <a:bodyPr wrap="square" rtlCol="0">
            <a:spAutoFit/>
          </a:bodyPr>
          <a:lstStyle/>
          <a:p>
            <a:r>
              <a:rPr lang="en-US" sz="3200" dirty="0"/>
              <a:t>Do your students understand what a </a:t>
            </a:r>
            <a:r>
              <a:rPr lang="en-US" sz="3200" i="1" dirty="0"/>
              <a:t>P</a:t>
            </a:r>
            <a:r>
              <a:rPr lang="en-US" sz="3200" dirty="0"/>
              <a:t>-value measures? </a:t>
            </a:r>
          </a:p>
        </p:txBody>
      </p:sp>
      <p:pic>
        <p:nvPicPr>
          <p:cNvPr id="5" name="Picture 4" descr="index.jpg"/>
          <p:cNvPicPr>
            <a:picLocks noChangeAspect="1"/>
          </p:cNvPicPr>
          <p:nvPr/>
        </p:nvPicPr>
        <p:blipFill>
          <a:blip r:embed="rId3" cstate="print"/>
          <a:stretch>
            <a:fillRect/>
          </a:stretch>
        </p:blipFill>
        <p:spPr>
          <a:xfrm>
            <a:off x="3200400" y="2438400"/>
            <a:ext cx="1920240" cy="192024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85800"/>
            <a:ext cx="7848600" cy="3970318"/>
          </a:xfrm>
          <a:prstGeom prst="rect">
            <a:avLst/>
          </a:prstGeom>
        </p:spPr>
        <p:txBody>
          <a:bodyPr wrap="square">
            <a:spAutoFit/>
          </a:bodyPr>
          <a:lstStyle/>
          <a:p>
            <a:r>
              <a:rPr lang="en-US" b="1" dirty="0"/>
              <a:t>Articles on P-values</a:t>
            </a:r>
          </a:p>
          <a:p>
            <a:endParaRPr lang="en-US" dirty="0"/>
          </a:p>
          <a:p>
            <a:r>
              <a:rPr lang="en-US" dirty="0"/>
              <a:t>ASA’s Statement on P-values</a:t>
            </a:r>
          </a:p>
          <a:p>
            <a:r>
              <a:rPr lang="en-US" dirty="0">
                <a:hlinkClick r:id="rId2"/>
              </a:rPr>
              <a:t>http://www.tandfonline.com/doi/full/10.1080/00031305.2016.1154108</a:t>
            </a:r>
            <a:endParaRPr lang="en-US" dirty="0"/>
          </a:p>
          <a:p>
            <a:endParaRPr lang="en-US" dirty="0"/>
          </a:p>
          <a:p>
            <a:r>
              <a:rPr lang="en-US" dirty="0"/>
              <a:t>Scientific Method: Statistical Errors</a:t>
            </a:r>
            <a:endParaRPr lang="en-US" dirty="0">
              <a:hlinkClick r:id="rId3"/>
            </a:endParaRPr>
          </a:p>
          <a:p>
            <a:r>
              <a:rPr lang="en-US" dirty="0">
                <a:hlinkClick r:id="rId3"/>
              </a:rPr>
              <a:t>http://www.nature.com/news/scientific-method-statistical-errors-1.14700</a:t>
            </a:r>
            <a:endParaRPr lang="en-US" dirty="0"/>
          </a:p>
          <a:p>
            <a:endParaRPr lang="en-US" dirty="0"/>
          </a:p>
          <a:p>
            <a:r>
              <a:rPr lang="en-US" dirty="0"/>
              <a:t>P-value Precision and Reproducibility</a:t>
            </a:r>
          </a:p>
          <a:p>
            <a:r>
              <a:rPr lang="en-US" dirty="0"/>
              <a:t>http://www.tandfonline.com/doi/abs/10.1198/tas.2011.10129</a:t>
            </a:r>
          </a:p>
          <a:p>
            <a:endParaRPr lang="en-US" dirty="0"/>
          </a:p>
          <a:p>
            <a:r>
              <a:rPr lang="en-US" dirty="0"/>
              <a:t>Statistical Significance and P-values</a:t>
            </a:r>
          </a:p>
          <a:p>
            <a:r>
              <a:rPr lang="en-US" dirty="0"/>
              <a:t>https://www.sciencedaily.com/releases/2016/03/160307092305.htm</a:t>
            </a:r>
          </a:p>
          <a:p>
            <a:endParaRPr lang="en-US" dirty="0"/>
          </a:p>
        </p:txBody>
      </p:sp>
      <p:sp>
        <p:nvSpPr>
          <p:cNvPr id="4" name="TextBox 3"/>
          <p:cNvSpPr txBox="1"/>
          <p:nvPr/>
        </p:nvSpPr>
        <p:spPr>
          <a:xfrm>
            <a:off x="457200" y="4572000"/>
            <a:ext cx="7772400" cy="923330"/>
          </a:xfrm>
          <a:prstGeom prst="rect">
            <a:avLst/>
          </a:prstGeom>
          <a:noFill/>
        </p:spPr>
        <p:txBody>
          <a:bodyPr wrap="square" rtlCol="0">
            <a:spAutoFit/>
          </a:bodyPr>
          <a:lstStyle/>
          <a:p>
            <a:r>
              <a:rPr lang="en-US" dirty="0"/>
              <a:t>An interesting article on the media and reproducibility</a:t>
            </a:r>
          </a:p>
          <a:p>
            <a:r>
              <a:rPr lang="en-US" dirty="0"/>
              <a:t>http://journals.plos.org/plosone/article?id=10.1371/journal.pone.0172650#pone.0172650.s002</a:t>
            </a:r>
          </a:p>
        </p:txBody>
      </p:sp>
    </p:spTree>
    <p:extLst>
      <p:ext uri="{BB962C8B-B14F-4D97-AF65-F5344CB8AC3E}">
        <p14:creationId xmlns:p14="http://schemas.microsoft.com/office/powerpoint/2010/main" val="496884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94891"/>
            <a:ext cx="7598569" cy="971909"/>
          </a:xfrm>
        </p:spPr>
        <p:txBody>
          <a:bodyPr/>
          <a:lstStyle/>
          <a:p>
            <a:r>
              <a:rPr lang="en-US" dirty="0"/>
              <a:t>Introduction to P-values</a:t>
            </a:r>
          </a:p>
        </p:txBody>
      </p:sp>
      <p:sp>
        <p:nvSpPr>
          <p:cNvPr id="3" name="TextBox 2"/>
          <p:cNvSpPr txBox="1"/>
          <p:nvPr/>
        </p:nvSpPr>
        <p:spPr>
          <a:xfrm>
            <a:off x="228600" y="914400"/>
            <a:ext cx="8686799" cy="5940088"/>
          </a:xfrm>
          <a:prstGeom prst="rect">
            <a:avLst/>
          </a:prstGeom>
          <a:noFill/>
        </p:spPr>
        <p:txBody>
          <a:bodyPr wrap="square" rtlCol="0">
            <a:spAutoFit/>
          </a:bodyPr>
          <a:lstStyle/>
          <a:p>
            <a:r>
              <a:rPr lang="en-US" sz="2000" dirty="0"/>
              <a:t>The proportion of the human population that is left-handed is 0.12.  Mensa is an organization of high-IQ individuals (to qualify to be a member of Mensa one’s IQ must be at the 98</a:t>
            </a:r>
            <a:r>
              <a:rPr lang="en-US" sz="2000" baseline="30000" dirty="0"/>
              <a:t>th</a:t>
            </a:r>
            <a:r>
              <a:rPr lang="en-US" sz="2000" dirty="0"/>
              <a:t> percentile).   In a random sample of 20 members of Mensa, it was found that 4 were left-handed.   Does this result suggest that a higher proportion of Mensa members are left-handed that the general population? </a:t>
            </a:r>
          </a:p>
          <a:p>
            <a:pPr marL="457200" indent="-457200">
              <a:buAutoNum type="alphaLcParenBoth"/>
            </a:pPr>
            <a:r>
              <a:rPr lang="en-US" sz="2000" dirty="0"/>
              <a:t>What is the variable of interest in this study?  Is it qualitative or quantitative? </a:t>
            </a:r>
          </a:p>
          <a:p>
            <a:pPr marL="457200" indent="-457200">
              <a:buAutoNum type="alphaLcParenBoth"/>
            </a:pPr>
            <a:r>
              <a:rPr lang="en-US" sz="2000" dirty="0"/>
              <a:t>What are the null and alternative hypotheses? </a:t>
            </a:r>
          </a:p>
          <a:p>
            <a:pPr marL="457200" indent="-457200">
              <a:buAutoNum type="alphaLcParenBoth"/>
            </a:pPr>
            <a:r>
              <a:rPr lang="en-US" sz="2000" dirty="0"/>
              <a:t>What can’t a fair coin be used to simulate the outcomes of this study?</a:t>
            </a:r>
          </a:p>
          <a:p>
            <a:pPr marL="457200" indent="-457200">
              <a:buAutoNum type="alphaLcParenBoth"/>
            </a:pPr>
            <a:r>
              <a:rPr lang="en-US" sz="2000" dirty="0"/>
              <a:t>Use the Urn applet in StatCrunch to build a null model that could be used to simulate the outcomes of the study. Hint:  There are approximately 120,000 members of Mensa worldwide.  Under the assumption the null hypothesis from part (b) is true, how many of the 120,000 Mensa members would be left-handed?  How many would not be left-handed? </a:t>
            </a:r>
          </a:p>
          <a:p>
            <a:pPr marL="457200" indent="-457200">
              <a:buAutoNum type="alphaLcParenBoth"/>
            </a:pPr>
            <a:r>
              <a:rPr lang="en-US" sz="2000" dirty="0"/>
              <a:t>Use the Urn applet built in part (d) to simulate 1 repetition of this study.  Explain what the results represent. </a:t>
            </a:r>
          </a:p>
          <a:p>
            <a:pPr marL="457200" indent="-457200">
              <a:buAutoNum type="alphaLcParenBoth"/>
            </a:pPr>
            <a:r>
              <a:rPr lang="en-US" sz="2000" dirty="0"/>
              <a:t>Use the Urn applet built in part (d) to simulate 5000 more repetitions of this study.  What does the result suggest?  </a:t>
            </a:r>
          </a:p>
          <a:p>
            <a:pPr marL="457200" indent="-457200">
              <a:buAutoNum type="alphaLcParenBoth"/>
            </a:pPr>
            <a:r>
              <a:rPr lang="en-US" sz="2000" dirty="0"/>
              <a:t>Use the binomial probability distribution function to find </a:t>
            </a:r>
            <a:r>
              <a:rPr lang="en-US" sz="2000" i="1" dirty="0"/>
              <a:t>P</a:t>
            </a:r>
            <a:r>
              <a:rPr lang="en-US" sz="2000" dirty="0"/>
              <a:t>(</a:t>
            </a:r>
            <a:r>
              <a:rPr lang="en-US" sz="2000" i="1" dirty="0"/>
              <a:t>X </a:t>
            </a:r>
            <a:r>
              <a:rPr lang="en-US" sz="2000" u="sng" dirty="0"/>
              <a:t>&lt;</a:t>
            </a:r>
            <a:r>
              <a:rPr lang="en-US" sz="2000" dirty="0"/>
              <a:t> 4) where </a:t>
            </a:r>
            <a:r>
              <a:rPr lang="en-US" sz="2000" i="1" dirty="0"/>
              <a:t>n</a:t>
            </a:r>
            <a:r>
              <a:rPr lang="en-US" sz="2000" dirty="0"/>
              <a:t> = 20 and </a:t>
            </a:r>
            <a:r>
              <a:rPr lang="en-US" sz="2000" i="1" dirty="0"/>
              <a:t>p</a:t>
            </a:r>
            <a:r>
              <a:rPr lang="en-US" sz="2000" dirty="0"/>
              <a:t> = 0.12. </a:t>
            </a:r>
          </a:p>
        </p:txBody>
      </p:sp>
    </p:spTree>
    <p:extLst>
      <p:ext uri="{BB962C8B-B14F-4D97-AF65-F5344CB8AC3E}">
        <p14:creationId xmlns:p14="http://schemas.microsoft.com/office/powerpoint/2010/main" val="428686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StatCrunch</a:t>
            </a:r>
          </a:p>
        </p:txBody>
      </p:sp>
      <p:sp>
        <p:nvSpPr>
          <p:cNvPr id="3" name="TextBox 2"/>
          <p:cNvSpPr txBox="1"/>
          <p:nvPr/>
        </p:nvSpPr>
        <p:spPr>
          <a:xfrm>
            <a:off x="1066800" y="1676400"/>
            <a:ext cx="7391400" cy="523220"/>
          </a:xfrm>
          <a:prstGeom prst="rect">
            <a:avLst/>
          </a:prstGeom>
          <a:noFill/>
        </p:spPr>
        <p:txBody>
          <a:bodyPr wrap="square" rtlCol="0">
            <a:spAutoFit/>
          </a:bodyPr>
          <a:lstStyle/>
          <a:p>
            <a:r>
              <a:rPr lang="en-US" sz="2800" dirty="0"/>
              <a:t>Join the group “MAA Workshop at COD"</a:t>
            </a:r>
          </a:p>
        </p:txBody>
      </p:sp>
    </p:spTree>
    <p:extLst>
      <p:ext uri="{BB962C8B-B14F-4D97-AF65-F5344CB8AC3E}">
        <p14:creationId xmlns:p14="http://schemas.microsoft.com/office/powerpoint/2010/main" val="412303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Role of Sample Size</a:t>
            </a:r>
          </a:p>
        </p:txBody>
      </p:sp>
      <p:sp>
        <p:nvSpPr>
          <p:cNvPr id="6" name="Rectangle 5"/>
          <p:cNvSpPr/>
          <p:nvPr/>
        </p:nvSpPr>
        <p:spPr>
          <a:xfrm>
            <a:off x="514350" y="1705973"/>
            <a:ext cx="7867650" cy="3970318"/>
          </a:xfrm>
          <a:prstGeom prst="rect">
            <a:avLst/>
          </a:prstGeom>
        </p:spPr>
        <p:txBody>
          <a:bodyPr wrap="square">
            <a:spAutoFit/>
          </a:bodyPr>
          <a:lstStyle/>
          <a:p>
            <a:r>
              <a:rPr lang="en-US" dirty="0"/>
              <a:t>The proportion of the human population that is left-handed is 0.12.  Mensa is an organization of high-IQ individuals (to qualify to be a member of Mensa one’s IQ must be at the 98</a:t>
            </a:r>
            <a:r>
              <a:rPr lang="en-US" baseline="30000" dirty="0"/>
              <a:t>th</a:t>
            </a:r>
            <a:r>
              <a:rPr lang="en-US" dirty="0"/>
              <a:t> percentile).   In a random sample of 120 members of Mensa, it was found that 24 were left-handed.   Does this result suggest that a higher proportion of Mensa members are left-handed that the general population? </a:t>
            </a:r>
          </a:p>
          <a:p>
            <a:endParaRPr lang="en-US" dirty="0"/>
          </a:p>
          <a:p>
            <a:pPr marL="342900" indent="-342900">
              <a:buAutoNum type="alphaLcParenBoth"/>
            </a:pPr>
            <a:r>
              <a:rPr lang="en-US" dirty="0"/>
              <a:t>Build the Urn applet again and run 5000 simulations.  Be sure to select proportions. </a:t>
            </a:r>
          </a:p>
          <a:p>
            <a:pPr marL="342900" indent="-342900">
              <a:buAutoNum type="alphaLcParenBoth"/>
            </a:pPr>
            <a:r>
              <a:rPr lang="en-US" dirty="0"/>
              <a:t>Click Analyze.  Find the mean and standard deviation of the 2000 sample proportions.  </a:t>
            </a:r>
          </a:p>
          <a:p>
            <a:pPr marL="342900" indent="-342900">
              <a:buAutoNum type="alphaLcParenBoth"/>
            </a:pPr>
            <a:r>
              <a:rPr lang="en-US" dirty="0"/>
              <a:t>Determine the mean and standard deviation of the sample proportion assuming </a:t>
            </a:r>
            <a:r>
              <a:rPr lang="en-US" i="1" dirty="0"/>
              <a:t>p</a:t>
            </a:r>
            <a:r>
              <a:rPr lang="en-US" dirty="0"/>
              <a:t> = 0.12.  Compare to part (b). </a:t>
            </a:r>
          </a:p>
          <a:p>
            <a:pPr marL="342900" indent="-342900">
              <a:buAutoNum type="alphaLcParenBoth"/>
            </a:pPr>
            <a:r>
              <a:rPr lang="en-US" dirty="0"/>
              <a:t>Use the normal model to find the probability of observing 24 or more left-handers from a population whose proportion is 0.12.  </a:t>
            </a:r>
          </a:p>
        </p:txBody>
      </p:sp>
    </p:spTree>
    <p:extLst>
      <p:ext uri="{BB962C8B-B14F-4D97-AF65-F5344CB8AC3E}">
        <p14:creationId xmlns:p14="http://schemas.microsoft.com/office/powerpoint/2010/main" val="317225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8001000" cy="4185761"/>
          </a:xfrm>
          <a:prstGeom prst="rect">
            <a:avLst/>
          </a:prstGeom>
          <a:noFill/>
        </p:spPr>
        <p:txBody>
          <a:bodyPr wrap="square" rtlCol="0">
            <a:spAutoFit/>
          </a:bodyPr>
          <a:lstStyle/>
          <a:p>
            <a:pPr lvl="0"/>
            <a:r>
              <a:rPr lang="en-US" sz="2400" dirty="0"/>
              <a:t>Professors Honey Kirk and Diane </a:t>
            </a:r>
            <a:r>
              <a:rPr lang="en-US" sz="2400" dirty="0" err="1"/>
              <a:t>Lerma</a:t>
            </a:r>
            <a:r>
              <a:rPr lang="en-US" sz="2400" dirty="0"/>
              <a:t> of Palo Alto College developed a “learning community curriculum that blended the developmental mathematics and the reading curriculum with a structured emphasis on study skills.”   In a typical developmental mathematics course at Palo Alto College, 50% of the students complete the course with a letter grade of </a:t>
            </a:r>
            <a:r>
              <a:rPr lang="en-US" sz="2400" i="1" dirty="0"/>
              <a:t>A</a:t>
            </a:r>
            <a:r>
              <a:rPr lang="en-US" sz="2400" dirty="0"/>
              <a:t>, </a:t>
            </a:r>
            <a:r>
              <a:rPr lang="en-US" sz="2400" i="1" dirty="0"/>
              <a:t>B</a:t>
            </a:r>
            <a:r>
              <a:rPr lang="en-US" sz="2400" dirty="0"/>
              <a:t>, or</a:t>
            </a:r>
            <a:r>
              <a:rPr lang="en-US" sz="2400" i="1" dirty="0"/>
              <a:t> C</a:t>
            </a:r>
            <a:r>
              <a:rPr lang="en-US" sz="2400" dirty="0"/>
              <a:t>.  In the experimental course, of the 16 students enrolled, 11 completed the course with a letter grade of </a:t>
            </a:r>
            <a:r>
              <a:rPr lang="en-US" sz="2400" i="1" dirty="0"/>
              <a:t>A</a:t>
            </a:r>
            <a:r>
              <a:rPr lang="en-US" sz="2400" dirty="0"/>
              <a:t>, </a:t>
            </a:r>
            <a:r>
              <a:rPr lang="en-US" sz="2400" i="1" dirty="0"/>
              <a:t>B</a:t>
            </a:r>
            <a:r>
              <a:rPr lang="en-US" sz="2400" dirty="0"/>
              <a:t>, or </a:t>
            </a:r>
            <a:r>
              <a:rPr lang="en-US" sz="2400" i="1" dirty="0"/>
              <a:t>C</a:t>
            </a:r>
            <a:r>
              <a:rPr lang="en-US" sz="2400" dirty="0"/>
              <a:t>.  </a:t>
            </a:r>
          </a:p>
          <a:p>
            <a:pPr lvl="0"/>
            <a:endParaRPr lang="en-US" i="1" dirty="0"/>
          </a:p>
          <a:p>
            <a:pPr lvl="0"/>
            <a:r>
              <a:rPr lang="en-US" sz="1600" i="1" dirty="0"/>
              <a:t>Source: </a:t>
            </a:r>
            <a:r>
              <a:rPr lang="en-US" sz="1600" dirty="0"/>
              <a:t>Kirk, Honey &amp; </a:t>
            </a:r>
            <a:r>
              <a:rPr lang="en-US" sz="1600" dirty="0" err="1"/>
              <a:t>Lerma</a:t>
            </a:r>
            <a:r>
              <a:rPr lang="en-US" sz="1600" dirty="0"/>
              <a:t>, Diane, “Reading Your Way to Success in Mathematics: A Paired Course of Developmental Mathematics and Reading”   </a:t>
            </a:r>
            <a:r>
              <a:rPr lang="en-US" sz="1600" i="1" dirty="0" err="1"/>
              <a:t>MathAMATYC</a:t>
            </a:r>
            <a:r>
              <a:rPr lang="en-US" sz="1600" i="1" dirty="0"/>
              <a:t> Educator</a:t>
            </a:r>
            <a:r>
              <a:rPr lang="en-US" sz="1600" dirty="0"/>
              <a:t>; Vol. 1. No. 2 Feb, 2010.</a:t>
            </a:r>
          </a:p>
          <a:p>
            <a:endParaRPr lang="en-US" sz="2400" dirty="0"/>
          </a:p>
        </p:txBody>
      </p:sp>
      <p:sp>
        <p:nvSpPr>
          <p:cNvPr id="5" name="TextBox 4"/>
          <p:cNvSpPr txBox="1"/>
          <p:nvPr/>
        </p:nvSpPr>
        <p:spPr>
          <a:xfrm>
            <a:off x="609600" y="4724400"/>
            <a:ext cx="8001000" cy="1200329"/>
          </a:xfrm>
          <a:prstGeom prst="rect">
            <a:avLst/>
          </a:prstGeom>
          <a:noFill/>
        </p:spPr>
        <p:txBody>
          <a:bodyPr wrap="square" rtlCol="0">
            <a:spAutoFit/>
          </a:bodyPr>
          <a:lstStyle/>
          <a:p>
            <a:pPr lvl="0"/>
            <a:r>
              <a:rPr lang="en-US" sz="2400" dirty="0"/>
              <a:t>(a) What proportion of the students enrolled in the experimental course passed with an </a:t>
            </a:r>
            <a:r>
              <a:rPr lang="en-US" sz="2400" i="1" dirty="0"/>
              <a:t>A</a:t>
            </a:r>
            <a:r>
              <a:rPr lang="en-US" sz="2400" dirty="0"/>
              <a:t>, </a:t>
            </a:r>
            <a:r>
              <a:rPr lang="en-US" sz="2400" i="1" dirty="0"/>
              <a:t>B</a:t>
            </a:r>
            <a:r>
              <a:rPr lang="en-US" sz="2400" dirty="0"/>
              <a:t>, or </a:t>
            </a:r>
            <a:r>
              <a:rPr lang="en-US" sz="2400" i="1" dirty="0"/>
              <a:t>C</a:t>
            </a:r>
            <a:r>
              <a:rPr lang="en-US" sz="2400" dirty="0"/>
              <a:t>?</a:t>
            </a:r>
          </a:p>
          <a:p>
            <a:endParaRPr lang="en-US" sz="2400" dirty="0"/>
          </a:p>
        </p:txBody>
      </p:sp>
    </p:spTree>
    <p:extLst>
      <p:ext uri="{BB962C8B-B14F-4D97-AF65-F5344CB8AC3E}">
        <p14:creationId xmlns:p14="http://schemas.microsoft.com/office/powerpoint/2010/main" val="3774765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001000" cy="1384995"/>
          </a:xfrm>
          <a:prstGeom prst="rect">
            <a:avLst/>
          </a:prstGeom>
          <a:noFill/>
        </p:spPr>
        <p:txBody>
          <a:bodyPr wrap="square" rtlCol="0">
            <a:spAutoFit/>
          </a:bodyPr>
          <a:lstStyle/>
          <a:p>
            <a:pPr lvl="0"/>
            <a:r>
              <a:rPr lang="en-US" sz="2800" dirty="0"/>
              <a:t>(b) Describe how a coin might be used to simulate the outcome of this experiment to gauge whether the results are unusual. </a:t>
            </a:r>
          </a:p>
        </p:txBody>
      </p:sp>
    </p:spTree>
    <p:extLst>
      <p:ext uri="{BB962C8B-B14F-4D97-AF65-F5344CB8AC3E}">
        <p14:creationId xmlns:p14="http://schemas.microsoft.com/office/powerpoint/2010/main" val="2917376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077200" cy="3416320"/>
          </a:xfrm>
          <a:prstGeom prst="rect">
            <a:avLst/>
          </a:prstGeom>
          <a:noFill/>
        </p:spPr>
        <p:txBody>
          <a:bodyPr wrap="square" rtlCol="0">
            <a:spAutoFit/>
          </a:bodyPr>
          <a:lstStyle/>
          <a:p>
            <a:pPr lvl="0"/>
            <a:r>
              <a:rPr lang="en-US" sz="2400" dirty="0"/>
              <a:t>(c) Use MINITAB, StatCrunch, or some other statistical spreadsheet to simulate 1000 repetitions of this experiment assuming the probability a randomly selected student passes the course is 0.5. The histogram below, which represents the results of 1000 repetitions of the experiment.  Use your results or the results below to gauge the likelihood of 11 or more students passing the course if the true pass rate is 0.5.  That is, determine the approximate </a:t>
            </a:r>
            <a:r>
              <a:rPr lang="en-US" sz="2400" i="1" dirty="0"/>
              <a:t>P-</a:t>
            </a:r>
            <a:r>
              <a:rPr lang="en-US" sz="2400" dirty="0"/>
              <a:t>value.   What does this tell you? </a:t>
            </a:r>
          </a:p>
          <a:p>
            <a:endParaRPr lang="en-US" sz="2400" dirty="0"/>
          </a:p>
        </p:txBody>
      </p:sp>
      <p:sp>
        <p:nvSpPr>
          <p:cNvPr id="106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1" name="Object 3"/>
          <p:cNvGraphicFramePr>
            <a:graphicFrameLocks noChangeAspect="1"/>
          </p:cNvGraphicFramePr>
          <p:nvPr>
            <p:extLst>
              <p:ext uri="{D42A27DB-BD31-4B8C-83A1-F6EECF244321}">
                <p14:modId xmlns:p14="http://schemas.microsoft.com/office/powerpoint/2010/main" val="1421628817"/>
              </p:ext>
            </p:extLst>
          </p:nvPr>
        </p:nvGraphicFramePr>
        <p:xfrm>
          <a:off x="2552364" y="3352800"/>
          <a:ext cx="5024283" cy="3352800"/>
        </p:xfrm>
        <a:graphic>
          <a:graphicData uri="http://schemas.openxmlformats.org/presentationml/2006/ole">
            <mc:AlternateContent xmlns:mc="http://schemas.openxmlformats.org/markup-compatibility/2006">
              <mc:Choice xmlns:v="urn:schemas-microsoft-com:vml" Requires="v">
                <p:oleObj spid="_x0000_s1058" r:id="rId4" imgW="5486400" imgH="3657600" progId="">
                  <p:embed/>
                </p:oleObj>
              </mc:Choice>
              <mc:Fallback>
                <p:oleObj r:id="rId4" imgW="5486400" imgH="3657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364" y="3352800"/>
                        <a:ext cx="5024283" cy="3352800"/>
                      </a:xfrm>
                      <a:prstGeom prst="rect">
                        <a:avLst/>
                      </a:prstGeom>
                      <a:noFill/>
                    </p:spPr>
                  </p:pic>
                </p:oleObj>
              </mc:Fallback>
            </mc:AlternateContent>
          </a:graphicData>
        </a:graphic>
      </p:graphicFrame>
    </p:spTree>
    <p:extLst>
      <p:ext uri="{BB962C8B-B14F-4D97-AF65-F5344CB8AC3E}">
        <p14:creationId xmlns:p14="http://schemas.microsoft.com/office/powerpoint/2010/main" val="3434397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1524000" y="609600"/>
            <a:ext cx="5638800" cy="5816052"/>
          </a:xfrm>
          <a:prstGeom prst="rect">
            <a:avLst/>
          </a:prstGeom>
          <a:noFill/>
          <a:ln w="9525">
            <a:noFill/>
            <a:miter lim="800000"/>
            <a:headEnd/>
            <a:tailEnd/>
          </a:ln>
          <a:effectLst/>
        </p:spPr>
      </p:pic>
    </p:spTree>
    <p:extLst>
      <p:ext uri="{BB962C8B-B14F-4D97-AF65-F5344CB8AC3E}">
        <p14:creationId xmlns:p14="http://schemas.microsoft.com/office/powerpoint/2010/main" val="1819289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830997"/>
          </a:xfrm>
          <a:prstGeom prst="rect">
            <a:avLst/>
          </a:prstGeom>
          <a:noFill/>
        </p:spPr>
        <p:txBody>
          <a:bodyPr wrap="square" rtlCol="0">
            <a:spAutoFit/>
          </a:bodyPr>
          <a:lstStyle/>
          <a:p>
            <a:pPr lvl="0"/>
            <a:r>
              <a:rPr lang="en-US" sz="2400" dirty="0"/>
              <a:t>(d) Use the binomial probability distribution to determine an exact </a:t>
            </a:r>
            <a:r>
              <a:rPr lang="en-US" sz="2400" i="1" dirty="0"/>
              <a:t>P</a:t>
            </a:r>
            <a:r>
              <a:rPr lang="en-US" sz="2400" dirty="0"/>
              <a:t>-value. </a:t>
            </a:r>
          </a:p>
          <a:p>
            <a:endParaRPr lang="en-US" sz="2400" dirty="0"/>
          </a:p>
        </p:txBody>
      </p:sp>
      <p:pic>
        <p:nvPicPr>
          <p:cNvPr id="108546" name="Picture 2"/>
          <p:cNvPicPr>
            <a:picLocks noChangeAspect="1" noChangeArrowheads="1"/>
          </p:cNvPicPr>
          <p:nvPr/>
        </p:nvPicPr>
        <p:blipFill>
          <a:blip r:embed="rId2" cstate="print"/>
          <a:srcRect/>
          <a:stretch>
            <a:fillRect/>
          </a:stretch>
        </p:blipFill>
        <p:spPr bwMode="auto">
          <a:xfrm>
            <a:off x="1752600" y="1447800"/>
            <a:ext cx="5862476" cy="3581400"/>
          </a:xfrm>
          <a:prstGeom prst="rect">
            <a:avLst/>
          </a:prstGeom>
          <a:noFill/>
          <a:ln w="9525">
            <a:noFill/>
            <a:miter lim="800000"/>
            <a:headEnd/>
            <a:tailEnd/>
          </a:ln>
        </p:spPr>
      </p:pic>
      <p:sp>
        <p:nvSpPr>
          <p:cNvPr id="4" name="TextBox 3"/>
          <p:cNvSpPr txBox="1"/>
          <p:nvPr/>
        </p:nvSpPr>
        <p:spPr>
          <a:xfrm>
            <a:off x="2743200" y="5334000"/>
            <a:ext cx="3962400" cy="954107"/>
          </a:xfrm>
          <a:prstGeom prst="rect">
            <a:avLst/>
          </a:prstGeom>
          <a:noFill/>
        </p:spPr>
        <p:txBody>
          <a:bodyPr wrap="square" rtlCol="0">
            <a:spAutoFit/>
          </a:bodyPr>
          <a:lstStyle/>
          <a:p>
            <a:r>
              <a:rPr lang="en-US" sz="2800" i="1" dirty="0"/>
              <a:t>P</a:t>
            </a:r>
            <a:r>
              <a:rPr lang="en-US" sz="2800" dirty="0"/>
              <a:t>(</a:t>
            </a:r>
            <a:r>
              <a:rPr lang="en-US" sz="2800" i="1" dirty="0"/>
              <a:t>X</a:t>
            </a:r>
            <a:r>
              <a:rPr lang="en-US" sz="2800" dirty="0"/>
              <a:t> </a:t>
            </a:r>
            <a:r>
              <a:rPr lang="en-US" sz="2800" u="sng" dirty="0"/>
              <a:t>&gt;</a:t>
            </a:r>
            <a:r>
              <a:rPr lang="en-US" sz="2800" dirty="0"/>
              <a:t> 11) = 1 – 0.8949</a:t>
            </a:r>
          </a:p>
          <a:p>
            <a:r>
              <a:rPr lang="en-US" sz="2800" i="1" dirty="0"/>
              <a:t>                  = </a:t>
            </a:r>
            <a:r>
              <a:rPr lang="en-US" sz="2800" dirty="0"/>
              <a:t>0.1051</a:t>
            </a:r>
            <a:endParaRPr lang="en-US" sz="2800" i="1" dirty="0"/>
          </a:p>
        </p:txBody>
      </p:sp>
    </p:spTree>
    <p:extLst>
      <p:ext uri="{BB962C8B-B14F-4D97-AF65-F5344CB8AC3E}">
        <p14:creationId xmlns:p14="http://schemas.microsoft.com/office/powerpoint/2010/main" val="3013490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1569660"/>
          </a:xfrm>
          <a:prstGeom prst="rect">
            <a:avLst/>
          </a:prstGeom>
          <a:noFill/>
        </p:spPr>
        <p:txBody>
          <a:bodyPr wrap="square" rtlCol="0">
            <a:spAutoFit/>
          </a:bodyPr>
          <a:lstStyle/>
          <a:p>
            <a:r>
              <a:rPr lang="en-US" sz="2400" dirty="0"/>
              <a:t>(e) Now suppose that the actual study was conducted on 48 students and 33 passed the course with an </a:t>
            </a:r>
            <a:r>
              <a:rPr lang="en-US" sz="2400" i="1" dirty="0"/>
              <a:t>A</a:t>
            </a:r>
            <a:r>
              <a:rPr lang="en-US" sz="2400" dirty="0"/>
              <a:t>, </a:t>
            </a:r>
            <a:r>
              <a:rPr lang="en-US" sz="2400" i="1" dirty="0"/>
              <a:t>B</a:t>
            </a:r>
            <a:r>
              <a:rPr lang="en-US" sz="2400" dirty="0"/>
              <a:t>, or </a:t>
            </a:r>
            <a:r>
              <a:rPr lang="en-US" sz="2400" i="1" dirty="0"/>
              <a:t>C</a:t>
            </a:r>
            <a:r>
              <a:rPr lang="en-US" sz="2400" dirty="0"/>
              <a:t>.  This would be a study that has ten times as many subjects.  What is the proportion of students who passed in this experiment?  How does the result compare with part (a)?</a:t>
            </a:r>
          </a:p>
        </p:txBody>
      </p:sp>
      <p:pic>
        <p:nvPicPr>
          <p:cNvPr id="3" name="Picture 2"/>
          <p:cNvPicPr>
            <a:picLocks noChangeAspect="1" noChangeArrowheads="1"/>
          </p:cNvPicPr>
          <p:nvPr/>
        </p:nvPicPr>
        <p:blipFill>
          <a:blip r:embed="rId3" cstate="print"/>
          <a:srcRect/>
          <a:stretch>
            <a:fillRect/>
          </a:stretch>
        </p:blipFill>
        <p:spPr bwMode="auto">
          <a:xfrm>
            <a:off x="1981200" y="2209800"/>
            <a:ext cx="4267200" cy="4401336"/>
          </a:xfrm>
          <a:prstGeom prst="rect">
            <a:avLst/>
          </a:prstGeom>
          <a:noFill/>
          <a:ln w="9525">
            <a:noFill/>
            <a:miter lim="800000"/>
            <a:headEnd/>
            <a:tailEnd/>
          </a:ln>
          <a:effectLst/>
        </p:spPr>
      </p:pic>
    </p:spTree>
    <p:extLst>
      <p:ext uri="{BB962C8B-B14F-4D97-AF65-F5344CB8AC3E}">
        <p14:creationId xmlns:p14="http://schemas.microsoft.com/office/powerpoint/2010/main" val="2056280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2424113" y="2424113"/>
            <a:ext cx="4295775" cy="2009775"/>
          </a:xfrm>
          <a:prstGeom prst="rect">
            <a:avLst/>
          </a:prstGeom>
          <a:noFill/>
          <a:ln w="9525">
            <a:noFill/>
            <a:miter lim="800000"/>
            <a:headEnd/>
            <a:tailEnd/>
          </a:ln>
        </p:spPr>
      </p:pic>
    </p:spTree>
    <p:extLst>
      <p:ext uri="{BB962C8B-B14F-4D97-AF65-F5344CB8AC3E}">
        <p14:creationId xmlns:p14="http://schemas.microsoft.com/office/powerpoint/2010/main" val="3688637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Testing a Hypothesis about a Population Mean: Simulation</a:t>
            </a:r>
            <a:r>
              <a:rPr lang="en-US" dirty="0"/>
              <a:t/>
            </a:r>
            <a:br>
              <a:rPr lang="en-US" dirty="0"/>
            </a:br>
            <a:endParaRPr lang="en-US" dirty="0"/>
          </a:p>
        </p:txBody>
      </p:sp>
      <p:sp>
        <p:nvSpPr>
          <p:cNvPr id="3" name="TextBox 2"/>
          <p:cNvSpPr txBox="1"/>
          <p:nvPr/>
        </p:nvSpPr>
        <p:spPr>
          <a:xfrm>
            <a:off x="367589" y="2280463"/>
            <a:ext cx="5110185" cy="3416320"/>
          </a:xfrm>
          <a:prstGeom prst="rect">
            <a:avLst/>
          </a:prstGeom>
          <a:noFill/>
        </p:spPr>
        <p:txBody>
          <a:bodyPr wrap="square" rtlCol="0">
            <a:spAutoFit/>
          </a:bodyPr>
          <a:lstStyle/>
          <a:p>
            <a:r>
              <a:rPr lang="en-US" dirty="0"/>
              <a:t> </a:t>
            </a:r>
          </a:p>
          <a:p>
            <a:r>
              <a:rPr lang="en-US" dirty="0"/>
              <a:t>Coors Field is home to the Colorado Rockies baseball team and is located in Denver, Colorado.  Denver is approximately one mile above sea level where the air is thinner.  Therefore, baseballs are thought to travel farther in this stadium.  Does the evidence support this belief?  In a random sample of 15 homeruns hit in Coors Field, the mean distance the ball traveled was 417.6 feet.  Does this represent evidence to suggest that the ball travels farther in Coors Field than it does in the other Major League ballparks?  </a:t>
            </a:r>
          </a:p>
          <a:p>
            <a:endParaRPr lang="en-US" dirty="0"/>
          </a:p>
        </p:txBody>
      </p:sp>
      <p:pic>
        <p:nvPicPr>
          <p:cNvPr id="4" name="Picture 3"/>
          <p:cNvPicPr>
            <a:picLocks noChangeAspect="1"/>
          </p:cNvPicPr>
          <p:nvPr/>
        </p:nvPicPr>
        <p:blipFill>
          <a:blip r:embed="rId2"/>
          <a:stretch>
            <a:fillRect/>
          </a:stretch>
        </p:blipFill>
        <p:spPr>
          <a:xfrm>
            <a:off x="5579694" y="2696319"/>
            <a:ext cx="3496892" cy="2353883"/>
          </a:xfrm>
          <a:prstGeom prst="rect">
            <a:avLst/>
          </a:prstGeom>
        </p:spPr>
      </p:pic>
    </p:spTree>
    <p:extLst>
      <p:ext uri="{BB962C8B-B14F-4D97-AF65-F5344CB8AC3E}">
        <p14:creationId xmlns:p14="http://schemas.microsoft.com/office/powerpoint/2010/main" val="625074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366" y="1287019"/>
            <a:ext cx="8554833" cy="1092200"/>
          </a:xfrm>
        </p:spPr>
        <p:txBody>
          <a:bodyPr/>
          <a:lstStyle/>
          <a:p>
            <a:r>
              <a:rPr lang="en-US" b="1" dirty="0"/>
              <a:t>Testing a Hypothesis about a Population Mean: Simulation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996166649"/>
              </p:ext>
            </p:extLst>
          </p:nvPr>
        </p:nvGraphicFramePr>
        <p:xfrm>
          <a:off x="3181350" y="2865835"/>
          <a:ext cx="2132145" cy="816566"/>
        </p:xfrm>
        <a:graphic>
          <a:graphicData uri="http://schemas.openxmlformats.org/presentationml/2006/ole">
            <mc:AlternateContent xmlns:mc="http://schemas.openxmlformats.org/markup-compatibility/2006">
              <mc:Choice xmlns:v="urn:schemas-microsoft-com:vml" Requires="v">
                <p:oleObj spid="_x0000_s8228" name="Equation" r:id="rId3" imgW="1193760" imgH="457200" progId="Equation.DSMT4">
                  <p:embed/>
                </p:oleObj>
              </mc:Choice>
              <mc:Fallback>
                <p:oleObj name="Equation" r:id="rId3" imgW="1193760" imgH="457200" progId="Equation.DSMT4">
                  <p:embed/>
                  <p:pic>
                    <p:nvPicPr>
                      <p:cNvPr id="2" name="Object 1"/>
                      <p:cNvPicPr/>
                      <p:nvPr/>
                    </p:nvPicPr>
                    <p:blipFill>
                      <a:blip r:embed="rId4"/>
                      <a:stretch>
                        <a:fillRect/>
                      </a:stretch>
                    </p:blipFill>
                    <p:spPr>
                      <a:xfrm>
                        <a:off x="3181350" y="2865835"/>
                        <a:ext cx="2132145" cy="816566"/>
                      </a:xfrm>
                      <a:prstGeom prst="rect">
                        <a:avLst/>
                      </a:prstGeom>
                    </p:spPr>
                  </p:pic>
                </p:oleObj>
              </mc:Fallback>
            </mc:AlternateContent>
          </a:graphicData>
        </a:graphic>
      </p:graphicFrame>
    </p:spTree>
    <p:extLst>
      <p:ext uri="{BB962C8B-B14F-4D97-AF65-F5344CB8AC3E}">
        <p14:creationId xmlns:p14="http://schemas.microsoft.com/office/powerpoint/2010/main" val="316741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Retrieving Existing Data</a:t>
            </a:r>
          </a:p>
        </p:txBody>
      </p:sp>
      <p:sp>
        <p:nvSpPr>
          <p:cNvPr id="3" name="Rectangle 2"/>
          <p:cNvSpPr/>
          <p:nvPr/>
        </p:nvSpPr>
        <p:spPr>
          <a:xfrm>
            <a:off x="762000" y="1905000"/>
            <a:ext cx="7848600" cy="3253711"/>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742950" marR="0" lvl="1" indent="-285750">
              <a:lnSpc>
                <a:spcPct val="107000"/>
              </a:lnSpc>
              <a:spcBef>
                <a:spcPts val="0"/>
              </a:spcBef>
              <a:spcAft>
                <a:spcPts val="0"/>
              </a:spcAft>
              <a:buFont typeface="+mj-lt"/>
              <a:buAutoNum type="alphaLcPeriod"/>
            </a:pPr>
            <a:r>
              <a:rPr lang="en-US" sz="2400" dirty="0">
                <a:latin typeface="Cambria" panose="02040503050406030204" pitchFamily="18" charset="0"/>
                <a:ea typeface="Calibri" panose="020F0502020204030204" pitchFamily="34" charset="0"/>
                <a:cs typeface="Times New Roman" panose="02020603050405020304" pitchFamily="18" charset="0"/>
              </a:rPr>
              <a:t>StatCrunch Data Sets </a:t>
            </a:r>
          </a:p>
          <a:p>
            <a:pPr marR="0" lvl="1">
              <a:lnSpc>
                <a:spcPct val="107000"/>
              </a:lnSpc>
              <a:spcBef>
                <a:spcPts val="0"/>
              </a:spcBef>
              <a:spcAft>
                <a:spcPts val="0"/>
              </a:spcAft>
            </a:pPr>
            <a:r>
              <a:rPr lang="en-US" sz="2400" dirty="0">
                <a:latin typeface="Cambria" panose="02040503050406030204" pitchFamily="18" charset="0"/>
                <a:ea typeface="Calibri" panose="020F0502020204030204" pitchFamily="34" charset="0"/>
                <a:cs typeface="Times New Roman" panose="02020603050405020304" pitchFamily="18" charset="0"/>
              </a:rPr>
              <a:t>b. StatCrunch This!</a:t>
            </a:r>
            <a:endParaRPr lang="en-US" sz="2000" dirty="0">
              <a:latin typeface="Cambria" panose="020405030504060302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2400" dirty="0">
                <a:latin typeface="Cambria" panose="02040503050406030204" pitchFamily="18" charset="0"/>
                <a:ea typeface="Calibri" panose="020F0502020204030204" pitchFamily="34" charset="0"/>
                <a:cs typeface="Times New Roman" panose="02020603050405020304" pitchFamily="18" charset="0"/>
              </a:rPr>
              <a:t>Brooksbaseball.net or Payscale.com </a:t>
            </a:r>
            <a:endParaRPr lang="en-US" sz="2000" dirty="0">
              <a:latin typeface="Cambria" panose="02040503050406030204" pitchFamily="18"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r>
              <a:rPr lang="en-US" sz="2400" dirty="0">
                <a:latin typeface="Cambria" panose="02040503050406030204" pitchFamily="18" charset="0"/>
                <a:ea typeface="Calibri" panose="020F0502020204030204" pitchFamily="34" charset="0"/>
                <a:cs typeface="Times New Roman" panose="02020603050405020304" pitchFamily="18" charset="0"/>
              </a:rPr>
              <a:t>c.  </a:t>
            </a:r>
            <a:r>
              <a:rPr lang="en-US" sz="2400" dirty="0" err="1">
                <a:latin typeface="Cambria" panose="02040503050406030204" pitchFamily="18" charset="0"/>
                <a:ea typeface="Calibri" panose="020F0502020204030204" pitchFamily="34" charset="0"/>
                <a:cs typeface="Times New Roman" panose="02020603050405020304" pitchFamily="18" charset="0"/>
              </a:rPr>
              <a:t>Data.world</a:t>
            </a:r>
            <a:r>
              <a:rPr lang="en-US" sz="2400" dirty="0">
                <a:latin typeface="Cambria" panose="02040503050406030204" pitchFamily="18" charset="0"/>
                <a:ea typeface="Calibri" panose="020F0502020204030204" pitchFamily="34" charset="0"/>
                <a:cs typeface="Times New Roman" panose="02020603050405020304" pitchFamily="18" charset="0"/>
              </a:rPr>
              <a:t>, </a:t>
            </a:r>
            <a:r>
              <a:rPr lang="en-US" sz="2400" dirty="0" err="1">
                <a:latin typeface="Cambria" panose="02040503050406030204" pitchFamily="18" charset="0"/>
                <a:ea typeface="Calibri" panose="020F0502020204030204" pitchFamily="34" charset="0"/>
                <a:cs typeface="Times New Roman" panose="02020603050405020304" pitchFamily="18" charset="0"/>
              </a:rPr>
              <a:t>Kaggle</a:t>
            </a:r>
            <a:r>
              <a:rPr lang="en-US" sz="2400" dirty="0">
                <a:latin typeface="Cambria" panose="02040503050406030204" pitchFamily="18" charset="0"/>
                <a:ea typeface="Calibri" panose="020F0502020204030204" pitchFamily="34" charset="0"/>
                <a:cs typeface="Times New Roman" panose="02020603050405020304" pitchFamily="18" charset="0"/>
              </a:rPr>
              <a:t>, and Quora</a:t>
            </a:r>
          </a:p>
          <a:p>
            <a:pPr marR="0" lvl="1">
              <a:lnSpc>
                <a:spcPct val="107000"/>
              </a:lnSpc>
              <a:spcBef>
                <a:spcPts val="0"/>
              </a:spcBef>
              <a:spcAft>
                <a:spcPts val="0"/>
              </a:spcAft>
            </a:pPr>
            <a:r>
              <a:rPr lang="en-US" sz="2400" dirty="0">
                <a:latin typeface="Cambria" panose="02040503050406030204" pitchFamily="18" charset="0"/>
                <a:ea typeface="Calibri" panose="020F0502020204030204" pitchFamily="34" charset="0"/>
                <a:cs typeface="Times New Roman" panose="02020603050405020304" pitchFamily="18" charset="0"/>
              </a:rPr>
              <a:t>d. </a:t>
            </a:r>
            <a:r>
              <a:rPr lang="en-US" sz="2000" dirty="0">
                <a:latin typeface="Cambria" panose="02040503050406030204" pitchFamily="18" charset="0"/>
                <a:ea typeface="Calibri" panose="020F0502020204030204" pitchFamily="34" charset="0"/>
                <a:cs typeface="Times New Roman" panose="02020603050405020304" pitchFamily="18" charset="0"/>
              </a:rPr>
              <a:t> </a:t>
            </a:r>
            <a:r>
              <a:rPr lang="en-US" sz="2400" u="sng" dirty="0">
                <a:solidFill>
                  <a:srgbClr val="0563C1"/>
                </a:solidFill>
                <a:latin typeface="Cambria" panose="02040503050406030204" pitchFamily="18" charset="0"/>
                <a:ea typeface="Calibri" panose="020F0502020204030204" pitchFamily="34" charset="0"/>
                <a:cs typeface="Times New Roman" panose="02020603050405020304" pitchFamily="18" charset="0"/>
                <a:hlinkClick r:id="rId2"/>
              </a:rPr>
              <a:t>https://www.dhs.gov/tsa-claims-data</a:t>
            </a:r>
            <a:endParaRPr lang="en-US" sz="2000" dirty="0">
              <a:latin typeface="Cambria" panose="02040503050406030204" pitchFamily="18" charset="0"/>
              <a:ea typeface="Calibri" panose="020F0502020204030204" pitchFamily="34" charset="0"/>
              <a:cs typeface="Times New Roman" panose="02020603050405020304" pitchFamily="18" charset="0"/>
            </a:endParaRPr>
          </a:p>
          <a:p>
            <a:pPr marR="0" lvl="1">
              <a:lnSpc>
                <a:spcPct val="107000"/>
              </a:lnSpc>
              <a:spcBef>
                <a:spcPts val="0"/>
              </a:spcBef>
              <a:spcAft>
                <a:spcPts val="800"/>
              </a:spcAft>
            </a:pPr>
            <a:r>
              <a:rPr lang="en-US" sz="2400" dirty="0">
                <a:latin typeface="Cambria" panose="02040503050406030204" pitchFamily="18" charset="0"/>
                <a:ea typeface="Calibri" panose="020F0502020204030204" pitchFamily="34" charset="0"/>
                <a:cs typeface="Times New Roman" panose="02020603050405020304" pitchFamily="18" charset="0"/>
              </a:rPr>
              <a:t>e. How to manipulate data.  Go to </a:t>
            </a:r>
            <a:r>
              <a:rPr lang="en-US" sz="2400" dirty="0" err="1">
                <a:latin typeface="Cambria" panose="02040503050406030204" pitchFamily="18" charset="0"/>
                <a:ea typeface="Calibri" panose="020F0502020204030204" pitchFamily="34" charset="0"/>
                <a:cs typeface="Times New Roman" panose="02020603050405020304" pitchFamily="18" charset="0"/>
              </a:rPr>
              <a:t>Yahoo!Finance</a:t>
            </a:r>
            <a:r>
              <a:rPr lang="en-US" sz="2400" dirty="0">
                <a:latin typeface="Cambria" panose="02040503050406030204" pitchFamily="18" charset="0"/>
                <a:ea typeface="Calibri" panose="020F0502020204030204" pitchFamily="34" charset="0"/>
                <a:cs typeface="Times New Roman" panose="02020603050405020304" pitchFamily="18" charset="0"/>
              </a:rPr>
              <a:t> and download stock price change data.   Create a rate of return column; create an up/down/no change column</a:t>
            </a:r>
            <a:endParaRPr lang="en-US" sz="20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3220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265073"/>
            <a:ext cx="8324849" cy="1092200"/>
          </a:xfrm>
        </p:spPr>
        <p:txBody>
          <a:bodyPr/>
          <a:lstStyle/>
          <a:p>
            <a:r>
              <a:rPr lang="en-US" b="1" dirty="0"/>
              <a:t>Testing a Hypothesis about a Population Mean: Simulation</a:t>
            </a:r>
            <a:endParaRPr lang="en-US" dirty="0"/>
          </a:p>
        </p:txBody>
      </p:sp>
      <p:sp>
        <p:nvSpPr>
          <p:cNvPr id="3" name="Rectangle 2"/>
          <p:cNvSpPr/>
          <p:nvPr/>
        </p:nvSpPr>
        <p:spPr>
          <a:xfrm>
            <a:off x="514350" y="2786119"/>
            <a:ext cx="7969730" cy="2862322"/>
          </a:xfrm>
          <a:prstGeom prst="rect">
            <a:avLst/>
          </a:prstGeom>
        </p:spPr>
        <p:txBody>
          <a:bodyPr wrap="square">
            <a:spAutoFit/>
          </a:bodyPr>
          <a:lstStyle/>
          <a:p>
            <a:r>
              <a:rPr lang="en-US" dirty="0">
                <a:latin typeface="Cambria" panose="02040503050406030204" pitchFamily="18" charset="0"/>
                <a:ea typeface="MS Mincho"/>
                <a:cs typeface="Times New Roman" panose="02020603050405020304" pitchFamily="18" charset="0"/>
              </a:rPr>
              <a:t>To do this, we will obtain 1000 simple random samples of size </a:t>
            </a:r>
            <a:r>
              <a:rPr lang="en-US" i="1" dirty="0">
                <a:latin typeface="Cambria" panose="02040503050406030204" pitchFamily="18" charset="0"/>
                <a:ea typeface="MS Mincho"/>
                <a:cs typeface="Times New Roman" panose="02020603050405020304" pitchFamily="18" charset="0"/>
              </a:rPr>
              <a:t>n </a:t>
            </a:r>
            <a:r>
              <a:rPr lang="en-US" dirty="0">
                <a:latin typeface="Cambria" panose="02040503050406030204" pitchFamily="18" charset="0"/>
                <a:ea typeface="MS Mincho"/>
                <a:cs typeface="Times New Roman" panose="02020603050405020304" pitchFamily="18" charset="0"/>
              </a:rPr>
              <a:t>= 15 from the population.</a:t>
            </a:r>
          </a:p>
          <a:p>
            <a:endParaRPr 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cs typeface="Times New Roman" panose="02020603050405020304" pitchFamily="18" charset="0"/>
              </a:rPr>
              <a:t>Data &gt; Sample</a:t>
            </a:r>
          </a:p>
          <a:p>
            <a:endParaRPr lang="en-US" dirty="0">
              <a:latin typeface="Cambria" panose="02040503050406030204" pitchFamily="18" charset="0"/>
              <a:cs typeface="Times New Roman" panose="02020603050405020304" pitchFamily="18" charset="0"/>
            </a:endParaRPr>
          </a:p>
          <a:p>
            <a:r>
              <a:rPr lang="en-US" dirty="0"/>
              <a:t>Select the variable “Distance”.  Enter 15 for the sample size.  Check the radio button “Stacked with sample ID”.  Open in new data table. </a:t>
            </a:r>
          </a:p>
          <a:p>
            <a:endParaRPr lang="en-US" dirty="0"/>
          </a:p>
          <a:p>
            <a:r>
              <a:rPr lang="en-US" dirty="0"/>
              <a:t>Compute the mean of each sample by selecting Stat &gt; Summary Stats &gt; Columns   Select Distance(Sample) for the variable; group by Sample. Only compute the mean. </a:t>
            </a:r>
          </a:p>
        </p:txBody>
      </p:sp>
    </p:spTree>
    <p:extLst>
      <p:ext uri="{BB962C8B-B14F-4D97-AF65-F5344CB8AC3E}">
        <p14:creationId xmlns:p14="http://schemas.microsoft.com/office/powerpoint/2010/main" val="2716387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64420" y="1084047"/>
            <a:ext cx="6615161" cy="4689906"/>
          </a:xfrm>
          <a:prstGeom prst="rect">
            <a:avLst/>
          </a:prstGeom>
        </p:spPr>
      </p:pic>
    </p:spTree>
    <p:extLst>
      <p:ext uri="{BB962C8B-B14F-4D97-AF65-F5344CB8AC3E}">
        <p14:creationId xmlns:p14="http://schemas.microsoft.com/office/powerpoint/2010/main" val="3927487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5038" y="1004637"/>
            <a:ext cx="4855139" cy="4830038"/>
          </a:xfrm>
          <a:prstGeom prst="rect">
            <a:avLst/>
          </a:prstGeom>
        </p:spPr>
      </p:pic>
    </p:spTree>
    <p:extLst>
      <p:ext uri="{BB962C8B-B14F-4D97-AF65-F5344CB8AC3E}">
        <p14:creationId xmlns:p14="http://schemas.microsoft.com/office/powerpoint/2010/main" val="3507235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901318" y="1907401"/>
            <a:ext cx="5825771" cy="385408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272719949"/>
              </p:ext>
            </p:extLst>
          </p:nvPr>
        </p:nvGraphicFramePr>
        <p:xfrm>
          <a:off x="401218" y="2282473"/>
          <a:ext cx="1844396" cy="1451327"/>
        </p:xfrm>
        <a:graphic>
          <a:graphicData uri="http://schemas.openxmlformats.org/presentationml/2006/ole">
            <mc:AlternateContent xmlns:mc="http://schemas.openxmlformats.org/markup-compatibility/2006">
              <mc:Choice xmlns:v="urn:schemas-microsoft-com:vml" Requires="v">
                <p:oleObj spid="_x0000_s9251" name="Equation" r:id="rId5" imgW="774360" imgH="609480" progId="Equation.DSMT4">
                  <p:embed/>
                </p:oleObj>
              </mc:Choice>
              <mc:Fallback>
                <p:oleObj name="Equation" r:id="rId5" imgW="774360" imgH="609480" progId="Equation.DSMT4">
                  <p:embed/>
                  <p:pic>
                    <p:nvPicPr>
                      <p:cNvPr id="7" name="Object 6"/>
                      <p:cNvPicPr/>
                      <p:nvPr/>
                    </p:nvPicPr>
                    <p:blipFill>
                      <a:blip r:embed="rId6"/>
                      <a:stretch>
                        <a:fillRect/>
                      </a:stretch>
                    </p:blipFill>
                    <p:spPr>
                      <a:xfrm>
                        <a:off x="401218" y="2282473"/>
                        <a:ext cx="1844396" cy="1451327"/>
                      </a:xfrm>
                      <a:prstGeom prst="rect">
                        <a:avLst/>
                      </a:prstGeom>
                    </p:spPr>
                  </p:pic>
                </p:oleObj>
              </mc:Fallback>
            </mc:AlternateContent>
          </a:graphicData>
        </a:graphic>
      </p:graphicFrame>
    </p:spTree>
    <p:extLst>
      <p:ext uri="{BB962C8B-B14F-4D97-AF65-F5344CB8AC3E}">
        <p14:creationId xmlns:p14="http://schemas.microsoft.com/office/powerpoint/2010/main" val="3364503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18247" y="1719683"/>
            <a:ext cx="3996957" cy="1650218"/>
          </a:xfrm>
          <a:prstGeom prst="rect">
            <a:avLst/>
          </a:prstGeom>
        </p:spPr>
      </p:pic>
      <p:sp>
        <p:nvSpPr>
          <p:cNvPr id="4" name="TextBox 3"/>
          <p:cNvSpPr txBox="1"/>
          <p:nvPr/>
        </p:nvSpPr>
        <p:spPr>
          <a:xfrm>
            <a:off x="1876246" y="3712594"/>
            <a:ext cx="6200954" cy="369332"/>
          </a:xfrm>
          <a:prstGeom prst="rect">
            <a:avLst/>
          </a:prstGeom>
          <a:noFill/>
        </p:spPr>
        <p:txBody>
          <a:bodyPr wrap="square" rtlCol="0">
            <a:spAutoFit/>
          </a:bodyPr>
          <a:lstStyle/>
          <a:p>
            <a:r>
              <a:rPr lang="en-US" dirty="0"/>
              <a:t>Why is the P-value so much larger using Student’s t-distribution?  </a:t>
            </a:r>
          </a:p>
        </p:txBody>
      </p:sp>
    </p:spTree>
    <p:extLst>
      <p:ext uri="{BB962C8B-B14F-4D97-AF65-F5344CB8AC3E}">
        <p14:creationId xmlns:p14="http://schemas.microsoft.com/office/powerpoint/2010/main" val="126380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Bootstrap</a:t>
            </a:r>
          </a:p>
        </p:txBody>
      </p:sp>
      <p:graphicFrame>
        <p:nvGraphicFramePr>
          <p:cNvPr id="3" name="Object 2"/>
          <p:cNvGraphicFramePr>
            <a:graphicFrameLocks noChangeAspect="1"/>
          </p:cNvGraphicFramePr>
          <p:nvPr>
            <p:extLst>
              <p:ext uri="{D42A27DB-BD31-4B8C-83A1-F6EECF244321}">
                <p14:modId xmlns:p14="http://schemas.microsoft.com/office/powerpoint/2010/main" val="1849142916"/>
              </p:ext>
            </p:extLst>
          </p:nvPr>
        </p:nvGraphicFramePr>
        <p:xfrm>
          <a:off x="675377" y="2274925"/>
          <a:ext cx="2132145" cy="816566"/>
        </p:xfrm>
        <a:graphic>
          <a:graphicData uri="http://schemas.openxmlformats.org/presentationml/2006/ole">
            <mc:AlternateContent xmlns:mc="http://schemas.openxmlformats.org/markup-compatibility/2006">
              <mc:Choice xmlns:v="urn:schemas-microsoft-com:vml" Requires="v">
                <p:oleObj spid="_x0000_s10277" name="Equation" r:id="rId4" imgW="1193760" imgH="457200" progId="Equation.DSMT4">
                  <p:embed/>
                </p:oleObj>
              </mc:Choice>
              <mc:Fallback>
                <p:oleObj name="Equation" r:id="rId4" imgW="1193760" imgH="457200" progId="Equation.DSMT4">
                  <p:embed/>
                  <p:pic>
                    <p:nvPicPr>
                      <p:cNvPr id="3" name="Object 2"/>
                      <p:cNvPicPr/>
                      <p:nvPr/>
                    </p:nvPicPr>
                    <p:blipFill>
                      <a:blip r:embed="rId5"/>
                      <a:stretch>
                        <a:fillRect/>
                      </a:stretch>
                    </p:blipFill>
                    <p:spPr>
                      <a:xfrm>
                        <a:off x="675377" y="2274925"/>
                        <a:ext cx="2132145" cy="816566"/>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3259728" y="2193086"/>
            <a:ext cx="3668342" cy="3032544"/>
          </a:xfrm>
          <a:prstGeom prst="rect">
            <a:avLst/>
          </a:prstGeom>
        </p:spPr>
      </p:pic>
      <p:sp>
        <p:nvSpPr>
          <p:cNvPr id="5" name="TextBox 4"/>
          <p:cNvSpPr txBox="1"/>
          <p:nvPr/>
        </p:nvSpPr>
        <p:spPr>
          <a:xfrm>
            <a:off x="675377" y="3315779"/>
            <a:ext cx="2374061" cy="1477328"/>
          </a:xfrm>
          <a:prstGeom prst="rect">
            <a:avLst/>
          </a:prstGeom>
          <a:noFill/>
        </p:spPr>
        <p:txBody>
          <a:bodyPr wrap="square" rtlCol="0">
            <a:spAutoFit/>
          </a:bodyPr>
          <a:lstStyle/>
          <a:p>
            <a:r>
              <a:rPr lang="en-US" dirty="0"/>
              <a:t>Adjust the data so that the mean of the sample data equals the mean stated in the null hypothesis. </a:t>
            </a:r>
          </a:p>
        </p:txBody>
      </p:sp>
    </p:spTree>
    <p:extLst>
      <p:ext uri="{BB962C8B-B14F-4D97-AF65-F5344CB8AC3E}">
        <p14:creationId xmlns:p14="http://schemas.microsoft.com/office/powerpoint/2010/main" val="2529635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0040" y="1253713"/>
            <a:ext cx="8043921" cy="4350575"/>
          </a:xfrm>
          <a:prstGeom prst="rect">
            <a:avLst/>
          </a:prstGeom>
        </p:spPr>
      </p:pic>
    </p:spTree>
    <p:extLst>
      <p:ext uri="{BB962C8B-B14F-4D97-AF65-F5344CB8AC3E}">
        <p14:creationId xmlns:p14="http://schemas.microsoft.com/office/powerpoint/2010/main" val="1207500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6862" y="1196562"/>
            <a:ext cx="7490277" cy="4464877"/>
          </a:xfrm>
          <a:prstGeom prst="rect">
            <a:avLst/>
          </a:prstGeom>
        </p:spPr>
      </p:pic>
    </p:spTree>
    <p:extLst>
      <p:ext uri="{BB962C8B-B14F-4D97-AF65-F5344CB8AC3E}">
        <p14:creationId xmlns:p14="http://schemas.microsoft.com/office/powerpoint/2010/main" val="2243106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55041" cy="1092200"/>
          </a:xfrm>
        </p:spPr>
        <p:txBody>
          <a:bodyPr/>
          <a:lstStyle/>
          <a:p>
            <a:r>
              <a:rPr lang="en-US" dirty="0"/>
              <a:t>Repeat the Simulation with New Sample Data</a:t>
            </a:r>
          </a:p>
        </p:txBody>
      </p:sp>
      <p:pic>
        <p:nvPicPr>
          <p:cNvPr id="3" name="Picture 2"/>
          <p:cNvPicPr>
            <a:picLocks noChangeAspect="1"/>
          </p:cNvPicPr>
          <p:nvPr/>
        </p:nvPicPr>
        <p:blipFill>
          <a:blip r:embed="rId2"/>
          <a:stretch>
            <a:fillRect/>
          </a:stretch>
        </p:blipFill>
        <p:spPr>
          <a:xfrm>
            <a:off x="1448783" y="1748148"/>
            <a:ext cx="4547030" cy="4189840"/>
          </a:xfrm>
          <a:prstGeom prst="rect">
            <a:avLst/>
          </a:prstGeom>
        </p:spPr>
      </p:pic>
      <p:pic>
        <p:nvPicPr>
          <p:cNvPr id="4" name="Picture 3"/>
          <p:cNvPicPr>
            <a:picLocks noChangeAspect="1"/>
          </p:cNvPicPr>
          <p:nvPr/>
        </p:nvPicPr>
        <p:blipFill>
          <a:blip r:embed="rId3"/>
          <a:stretch>
            <a:fillRect/>
          </a:stretch>
        </p:blipFill>
        <p:spPr>
          <a:xfrm>
            <a:off x="194630" y="1782964"/>
            <a:ext cx="1085858" cy="2343167"/>
          </a:xfrm>
          <a:prstGeom prst="rect">
            <a:avLst/>
          </a:prstGeom>
        </p:spPr>
      </p:pic>
      <p:pic>
        <p:nvPicPr>
          <p:cNvPr id="5" name="Picture 4"/>
          <p:cNvPicPr>
            <a:picLocks noChangeAspect="1"/>
          </p:cNvPicPr>
          <p:nvPr/>
        </p:nvPicPr>
        <p:blipFill>
          <a:blip r:embed="rId4"/>
          <a:stretch>
            <a:fillRect/>
          </a:stretch>
        </p:blipFill>
        <p:spPr>
          <a:xfrm>
            <a:off x="5095265" y="3237797"/>
            <a:ext cx="3982670" cy="1607356"/>
          </a:xfrm>
          <a:prstGeom prst="rect">
            <a:avLst/>
          </a:prstGeom>
        </p:spPr>
      </p:pic>
    </p:spTree>
    <p:extLst>
      <p:ext uri="{BB962C8B-B14F-4D97-AF65-F5344CB8AC3E}">
        <p14:creationId xmlns:p14="http://schemas.microsoft.com/office/powerpoint/2010/main" val="888341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2233" y="1365610"/>
            <a:ext cx="7279535" cy="5111390"/>
          </a:xfrm>
          <a:prstGeom prst="rect">
            <a:avLst/>
          </a:prstGeom>
        </p:spPr>
      </p:pic>
      <p:sp>
        <p:nvSpPr>
          <p:cNvPr id="2" name="TextBox 1"/>
          <p:cNvSpPr txBox="1"/>
          <p:nvPr/>
        </p:nvSpPr>
        <p:spPr>
          <a:xfrm>
            <a:off x="2438400" y="381000"/>
            <a:ext cx="4191000" cy="523220"/>
          </a:xfrm>
          <a:prstGeom prst="rect">
            <a:avLst/>
          </a:prstGeom>
          <a:noFill/>
        </p:spPr>
        <p:txBody>
          <a:bodyPr wrap="square" rtlCol="0">
            <a:spAutoFit/>
          </a:bodyPr>
          <a:lstStyle/>
          <a:p>
            <a:r>
              <a:rPr lang="en-US" sz="2800" dirty="0"/>
              <a:t>Bootstrap of New Data</a:t>
            </a:r>
          </a:p>
        </p:txBody>
      </p:sp>
    </p:spTree>
    <p:extLst>
      <p:ext uri="{BB962C8B-B14F-4D97-AF65-F5344CB8AC3E}">
        <p14:creationId xmlns:p14="http://schemas.microsoft.com/office/powerpoint/2010/main" val="423205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 Your Own Data</a:t>
            </a:r>
          </a:p>
        </p:txBody>
      </p:sp>
      <p:sp>
        <p:nvSpPr>
          <p:cNvPr id="3" name="TextBox 2"/>
          <p:cNvSpPr txBox="1"/>
          <p:nvPr/>
        </p:nvSpPr>
        <p:spPr>
          <a:xfrm>
            <a:off x="685800" y="1524000"/>
            <a:ext cx="7924800" cy="1200329"/>
          </a:xfrm>
          <a:prstGeom prst="rect">
            <a:avLst/>
          </a:prstGeom>
          <a:noFill/>
        </p:spPr>
        <p:txBody>
          <a:bodyPr wrap="square" rtlCol="0">
            <a:spAutoFit/>
          </a:bodyPr>
          <a:lstStyle/>
          <a:p>
            <a:r>
              <a:rPr lang="en-US" sz="2400" dirty="0"/>
              <a:t>In StatCrunch, select </a:t>
            </a:r>
            <a:r>
              <a:rPr lang="en-US" sz="2400" dirty="0" err="1"/>
              <a:t>MyStatCrunch</a:t>
            </a:r>
            <a:r>
              <a:rPr lang="en-US" sz="2400" dirty="0"/>
              <a:t> &gt; My Surveys</a:t>
            </a:r>
          </a:p>
          <a:p>
            <a:endParaRPr lang="en-US" sz="2400" dirty="0"/>
          </a:p>
          <a:p>
            <a:r>
              <a:rPr lang="en-US" sz="2400" dirty="0"/>
              <a:t>Click Create a survey</a:t>
            </a:r>
          </a:p>
        </p:txBody>
      </p:sp>
    </p:spTree>
    <p:extLst>
      <p:ext uri="{BB962C8B-B14F-4D97-AF65-F5344CB8AC3E}">
        <p14:creationId xmlns:p14="http://schemas.microsoft.com/office/powerpoint/2010/main" val="916147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80" y="23884"/>
            <a:ext cx="8049920" cy="1456267"/>
          </a:xfrm>
        </p:spPr>
        <p:txBody>
          <a:bodyPr>
            <a:normAutofit fontScale="90000"/>
          </a:bodyPr>
          <a:lstStyle/>
          <a:p>
            <a:r>
              <a:rPr lang="en-US" dirty="0"/>
              <a:t>Testing a Hypothesis about Two Independent Population Proportions</a:t>
            </a:r>
          </a:p>
        </p:txBody>
      </p:sp>
      <p:sp>
        <p:nvSpPr>
          <p:cNvPr id="3" name="Content Placeholder 2"/>
          <p:cNvSpPr>
            <a:spLocks noGrp="1"/>
          </p:cNvSpPr>
          <p:nvPr>
            <p:ph idx="1"/>
          </p:nvPr>
        </p:nvSpPr>
        <p:spPr>
          <a:xfrm>
            <a:off x="136333" y="1337817"/>
            <a:ext cx="8534399" cy="3649133"/>
          </a:xfrm>
        </p:spPr>
        <p:txBody>
          <a:bodyPr>
            <a:noAutofit/>
          </a:bodyPr>
          <a:lstStyle/>
          <a:p>
            <a:r>
              <a:rPr lang="en-US" sz="2000" dirty="0"/>
              <a:t>Joliet Junior College implemented a redesign of its Intermediate Algebra course.  The Math Redesign Program (MRP) is a mastery-based learning model in which students must work at a minimally prescribed pace and each module must be mastered prior to moving to the next module.  The goal of the research was to determine if the MRP course results in a higher pass rate than the traditional lecture course.  During the Fall, 2015 semester, Professor </a:t>
            </a:r>
            <a:r>
              <a:rPr lang="en-US" sz="2000" dirty="0" err="1"/>
              <a:t>Egner</a:t>
            </a:r>
            <a:r>
              <a:rPr lang="en-US" sz="2000" dirty="0"/>
              <a:t> recruited 48 volunteer students who were going to enroll in Intermediate Algebra in the Spring, 2016 semester.  She randomly assigned the students to either the MRP course or traditional course.  Professor </a:t>
            </a:r>
            <a:r>
              <a:rPr lang="en-US" sz="2000" dirty="0" err="1"/>
              <a:t>Egner</a:t>
            </a:r>
            <a:r>
              <a:rPr lang="en-US" sz="2000" dirty="0"/>
              <a:t> taught both sections.  At the end of the semester, she determined whether a student passed, or failed, the course.   The table summarizes the results of the study in a contingency table. Does this evidence suggest the MRP course is superior to the traditional course as measured by pass rates?</a:t>
            </a:r>
          </a:p>
        </p:txBody>
      </p:sp>
      <p:graphicFrame>
        <p:nvGraphicFramePr>
          <p:cNvPr id="4" name="Table 3"/>
          <p:cNvGraphicFramePr>
            <a:graphicFrameLocks noGrp="1"/>
          </p:cNvGraphicFramePr>
          <p:nvPr>
            <p:extLst>
              <p:ext uri="{D42A27DB-BD31-4B8C-83A1-F6EECF244321}">
                <p14:modId xmlns:p14="http://schemas.microsoft.com/office/powerpoint/2010/main" val="1830188366"/>
              </p:ext>
            </p:extLst>
          </p:nvPr>
        </p:nvGraphicFramePr>
        <p:xfrm>
          <a:off x="2438400" y="5366847"/>
          <a:ext cx="4080901" cy="1491153"/>
        </p:xfrm>
        <a:graphic>
          <a:graphicData uri="http://schemas.openxmlformats.org/drawingml/2006/table">
            <a:tbl>
              <a:tblPr firstRow="1" firstCol="1" bandRow="1">
                <a:tableStyleId>{5C22544A-7EE6-4342-B048-85BDC9FD1C3A}</a:tableStyleId>
              </a:tblPr>
              <a:tblGrid>
                <a:gridCol w="738974">
                  <a:extLst>
                    <a:ext uri="{9D8B030D-6E8A-4147-A177-3AD203B41FA5}">
                      <a16:colId xmlns:a16="http://schemas.microsoft.com/office/drawing/2014/main" xmlns="" val="20000"/>
                    </a:ext>
                  </a:extLst>
                </a:gridCol>
                <a:gridCol w="1080887">
                  <a:extLst>
                    <a:ext uri="{9D8B030D-6E8A-4147-A177-3AD203B41FA5}">
                      <a16:colId xmlns:a16="http://schemas.microsoft.com/office/drawing/2014/main" xmlns="" val="20001"/>
                    </a:ext>
                  </a:extLst>
                </a:gridCol>
                <a:gridCol w="1632361">
                  <a:extLst>
                    <a:ext uri="{9D8B030D-6E8A-4147-A177-3AD203B41FA5}">
                      <a16:colId xmlns:a16="http://schemas.microsoft.com/office/drawing/2014/main" xmlns="" val="20002"/>
                    </a:ext>
                  </a:extLst>
                </a:gridCol>
                <a:gridCol w="628679">
                  <a:extLst>
                    <a:ext uri="{9D8B030D-6E8A-4147-A177-3AD203B41FA5}">
                      <a16:colId xmlns:a16="http://schemas.microsoft.com/office/drawing/2014/main" xmlns="" val="20003"/>
                    </a:ext>
                  </a:extLst>
                </a:gridCol>
              </a:tblGrid>
              <a:tr h="314171">
                <a:tc>
                  <a:txBody>
                    <a:bodyPr/>
                    <a:lstStyle/>
                    <a:p>
                      <a:pPr marL="0" marR="0">
                        <a:spcBef>
                          <a:spcPts val="0"/>
                        </a:spcBef>
                        <a:spcAft>
                          <a:spcPts val="0"/>
                        </a:spcAft>
                      </a:pPr>
                      <a:r>
                        <a:rPr lang="en-US" sz="1800" dirty="0">
                          <a:effectLst/>
                        </a:rPr>
                        <a:t> </a:t>
                      </a:r>
                      <a:endParaRPr lang="en-US" sz="18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dirty="0">
                          <a:effectLst/>
                        </a:rPr>
                        <a:t>MRP Course</a:t>
                      </a:r>
                      <a:endParaRPr lang="en-US" sz="18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dirty="0">
                          <a:effectLst/>
                        </a:rPr>
                        <a:t>Traditional Course</a:t>
                      </a:r>
                      <a:endParaRPr lang="en-US" sz="18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a:effectLst/>
                        </a:rPr>
                        <a:t>Total</a:t>
                      </a:r>
                      <a:endParaRPr lang="en-US" sz="180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314171">
                <a:tc>
                  <a:txBody>
                    <a:bodyPr/>
                    <a:lstStyle/>
                    <a:p>
                      <a:pPr marL="0" marR="0">
                        <a:spcBef>
                          <a:spcPts val="0"/>
                        </a:spcBef>
                        <a:spcAft>
                          <a:spcPts val="0"/>
                        </a:spcAft>
                      </a:pPr>
                      <a:r>
                        <a:rPr lang="en-US" sz="1800">
                          <a:effectLst/>
                        </a:rPr>
                        <a:t>Pass</a:t>
                      </a:r>
                      <a:endParaRPr lang="en-US" sz="180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dirty="0">
                          <a:effectLst/>
                        </a:rPr>
                        <a:t>19</a:t>
                      </a:r>
                      <a:endParaRPr lang="en-US" sz="18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dirty="0">
                          <a:effectLst/>
                        </a:rPr>
                        <a:t>14</a:t>
                      </a:r>
                      <a:endParaRPr lang="en-US" sz="18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a:effectLst/>
                        </a:rPr>
                        <a:t>33</a:t>
                      </a:r>
                      <a:endParaRPr lang="en-US" sz="180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314171">
                <a:tc>
                  <a:txBody>
                    <a:bodyPr/>
                    <a:lstStyle/>
                    <a:p>
                      <a:pPr marL="0" marR="0">
                        <a:spcBef>
                          <a:spcPts val="0"/>
                        </a:spcBef>
                        <a:spcAft>
                          <a:spcPts val="0"/>
                        </a:spcAft>
                      </a:pPr>
                      <a:r>
                        <a:rPr lang="en-US" sz="1800">
                          <a:effectLst/>
                        </a:rPr>
                        <a:t>Fail</a:t>
                      </a:r>
                      <a:endParaRPr lang="en-US" sz="180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a:effectLst/>
                        </a:rPr>
                        <a:t>5</a:t>
                      </a:r>
                      <a:endParaRPr lang="en-US" sz="180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dirty="0">
                          <a:effectLst/>
                        </a:rPr>
                        <a:t>10</a:t>
                      </a:r>
                      <a:endParaRPr lang="en-US" sz="18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dirty="0">
                          <a:effectLst/>
                        </a:rPr>
                        <a:t>15</a:t>
                      </a:r>
                      <a:endParaRPr lang="en-US" sz="18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314171">
                <a:tc>
                  <a:txBody>
                    <a:bodyPr/>
                    <a:lstStyle/>
                    <a:p>
                      <a:pPr marL="0" marR="0">
                        <a:spcBef>
                          <a:spcPts val="0"/>
                        </a:spcBef>
                        <a:spcAft>
                          <a:spcPts val="0"/>
                        </a:spcAft>
                      </a:pPr>
                      <a:r>
                        <a:rPr lang="en-US" sz="1800">
                          <a:effectLst/>
                        </a:rPr>
                        <a:t>Total</a:t>
                      </a:r>
                      <a:endParaRPr lang="en-US" sz="180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a:effectLst/>
                        </a:rPr>
                        <a:t>24</a:t>
                      </a:r>
                      <a:endParaRPr lang="en-US" sz="180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a:effectLst/>
                        </a:rPr>
                        <a:t>24</a:t>
                      </a:r>
                      <a:endParaRPr lang="en-US" sz="180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dirty="0">
                          <a:effectLst/>
                        </a:rPr>
                        <a:t>48</a:t>
                      </a:r>
                      <a:endParaRPr lang="en-US" sz="18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6801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sp>
        <p:nvSpPr>
          <p:cNvPr id="3" name="Content Placeholder 2"/>
          <p:cNvSpPr>
            <a:spLocks noGrp="1"/>
          </p:cNvSpPr>
          <p:nvPr>
            <p:ph idx="1"/>
          </p:nvPr>
        </p:nvSpPr>
        <p:spPr/>
        <p:txBody>
          <a:bodyPr>
            <a:normAutofit lnSpcReduction="10000"/>
          </a:bodyPr>
          <a:lstStyle/>
          <a:p>
            <a:r>
              <a:rPr lang="en-US" sz="2400" dirty="0"/>
              <a:t>What is the response variable in the study? </a:t>
            </a:r>
          </a:p>
          <a:p>
            <a:r>
              <a:rPr lang="en-US" sz="2400" dirty="0"/>
              <a:t>What is the explanatory variable in the study? </a:t>
            </a:r>
          </a:p>
          <a:p>
            <a:r>
              <a:rPr lang="en-US" sz="2400" dirty="0"/>
              <a:t>What type of experimental design is this? What role does randomization play in this study? </a:t>
            </a:r>
          </a:p>
          <a:p>
            <a:r>
              <a:rPr lang="en-US" sz="2400" dirty="0"/>
              <a:t>What or who are the experimental units in the study? </a:t>
            </a:r>
          </a:p>
          <a:p>
            <a:r>
              <a:rPr lang="en-US" sz="2400" dirty="0"/>
              <a:t>Are any variables controlled? </a:t>
            </a:r>
          </a:p>
          <a:p>
            <a:r>
              <a:rPr lang="en-US" sz="2400" dirty="0"/>
              <a:t>Is there the potential for confounding in this study?  Explain. </a:t>
            </a:r>
          </a:p>
        </p:txBody>
      </p:sp>
    </p:spTree>
    <p:extLst>
      <p:ext uri="{BB962C8B-B14F-4D97-AF65-F5344CB8AC3E}">
        <p14:creationId xmlns:p14="http://schemas.microsoft.com/office/powerpoint/2010/main" val="418562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pic>
        <p:nvPicPr>
          <p:cNvPr id="5" name="Picture 4"/>
          <p:cNvPicPr>
            <a:picLocks noChangeAspect="1"/>
          </p:cNvPicPr>
          <p:nvPr/>
        </p:nvPicPr>
        <p:blipFill>
          <a:blip r:embed="rId3"/>
          <a:stretch>
            <a:fillRect/>
          </a:stretch>
        </p:blipFill>
        <p:spPr>
          <a:xfrm>
            <a:off x="0" y="2628900"/>
            <a:ext cx="9144000" cy="1592184"/>
          </a:xfrm>
          <a:prstGeom prst="rect">
            <a:avLst/>
          </a:prstGeom>
        </p:spPr>
      </p:pic>
    </p:spTree>
    <p:extLst>
      <p:ext uri="{BB962C8B-B14F-4D97-AF65-F5344CB8AC3E}">
        <p14:creationId xmlns:p14="http://schemas.microsoft.com/office/powerpoint/2010/main" val="222404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8394"/>
            <a:ext cx="8077200" cy="1456267"/>
          </a:xfrm>
        </p:spPr>
        <p:txBody>
          <a:bodyPr/>
          <a:lstStyle/>
          <a:p>
            <a:r>
              <a:rPr lang="en-US" dirty="0"/>
              <a:t>Math Redesign Program at JJC</a:t>
            </a:r>
          </a:p>
        </p:txBody>
      </p:sp>
      <p:sp>
        <p:nvSpPr>
          <p:cNvPr id="3" name="Content Placeholder 2"/>
          <p:cNvSpPr>
            <a:spLocks noGrp="1"/>
          </p:cNvSpPr>
          <p:nvPr>
            <p:ph idx="1"/>
          </p:nvPr>
        </p:nvSpPr>
        <p:spPr>
          <a:xfrm>
            <a:off x="533400" y="1828800"/>
            <a:ext cx="8305800" cy="4267200"/>
          </a:xfrm>
        </p:spPr>
        <p:txBody>
          <a:bodyPr>
            <a:normAutofit fontScale="85000" lnSpcReduction="10000"/>
          </a:bodyPr>
          <a:lstStyle/>
          <a:p>
            <a:r>
              <a:rPr lang="en-US" dirty="0"/>
              <a:t>The difference of 0.209 seems significant.  That is, it sure seems like the MRP course has a higher pass rate.  That said, is it possible that the MRP course had a higher pass rate due to random chance?  Put another way, is it possible the 33 students who passed would have passed regardless of which course they were enrolled in and they just happened to end up in the MRP course?  So, there are two possibilities here:  </a:t>
            </a:r>
          </a:p>
          <a:p>
            <a:pPr marL="0" lvl="0" indent="0">
              <a:buNone/>
            </a:pPr>
            <a:r>
              <a:rPr lang="en-US" dirty="0"/>
              <a:t>(1) The MRP course is not effective and the higher pass rate in the MRP course was due to random chance.  That is, the proportion of students who pass the MRP course equals the proportion who pass the traditional course. </a:t>
            </a:r>
          </a:p>
          <a:p>
            <a:pPr marL="0" lvl="0" indent="0">
              <a:buNone/>
            </a:pPr>
            <a:r>
              <a:rPr lang="en-US" dirty="0"/>
              <a:t>(2) The MRP course is effective and this explains the difference in pass rates.  That is, the proportion of students who pass the MRP course is greater than the proportion of students who pass the traditional course. </a:t>
            </a:r>
          </a:p>
          <a:p>
            <a:pPr marL="0" indent="0">
              <a:buNone/>
            </a:pPr>
            <a:endParaRPr lang="en-US" dirty="0"/>
          </a:p>
        </p:txBody>
      </p:sp>
    </p:spTree>
    <p:extLst>
      <p:ext uri="{BB962C8B-B14F-4D97-AF65-F5344CB8AC3E}">
        <p14:creationId xmlns:p14="http://schemas.microsoft.com/office/powerpoint/2010/main" val="108939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 </a:t>
            </a:r>
          </a:p>
        </p:txBody>
      </p:sp>
      <p:pic>
        <p:nvPicPr>
          <p:cNvPr id="5" name="Picture 4"/>
          <p:cNvPicPr>
            <a:picLocks noChangeAspect="1"/>
          </p:cNvPicPr>
          <p:nvPr/>
        </p:nvPicPr>
        <p:blipFill>
          <a:blip r:embed="rId2"/>
          <a:stretch>
            <a:fillRect/>
          </a:stretch>
        </p:blipFill>
        <p:spPr>
          <a:xfrm>
            <a:off x="292100" y="1828800"/>
            <a:ext cx="8547100" cy="3187700"/>
          </a:xfrm>
          <a:prstGeom prst="rect">
            <a:avLst/>
          </a:prstGeom>
        </p:spPr>
      </p:pic>
    </p:spTree>
    <p:extLst>
      <p:ext uri="{BB962C8B-B14F-4D97-AF65-F5344CB8AC3E}">
        <p14:creationId xmlns:p14="http://schemas.microsoft.com/office/powerpoint/2010/main" val="20356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sp>
        <p:nvSpPr>
          <p:cNvPr id="3" name="Content Placeholder 2"/>
          <p:cNvSpPr>
            <a:spLocks noGrp="1"/>
          </p:cNvSpPr>
          <p:nvPr>
            <p:ph idx="1"/>
          </p:nvPr>
        </p:nvSpPr>
        <p:spPr/>
        <p:txBody>
          <a:bodyPr>
            <a:normAutofit fontScale="92500" lnSpcReduction="20000"/>
          </a:bodyPr>
          <a:lstStyle/>
          <a:p>
            <a:r>
              <a:rPr lang="en-US" dirty="0"/>
              <a:t>To develop a conceptual understanding for building the null model, we use an urn.  Let 33 green balls represent the 33 students who passed the course and let 15 red balls represent the 15 students who did not pass.  Mix the 48 balls in the urn and randomly choose 24 balls.  These 24 balls will represent the 24 students who were assigned to the MRP course.  Notice that this random assignment is done under the assumption the statement in the null hypothesis is true because each ball has an equally likely chance of going to the MRP course or the traditional course.  Note:  We are not saying that passing versus not passing is equally likely, just that the likelihood of a “passing” student going to the MRP course is the same as that student going to the traditional course. </a:t>
            </a:r>
          </a:p>
        </p:txBody>
      </p:sp>
    </p:spTree>
    <p:extLst>
      <p:ext uri="{BB962C8B-B14F-4D97-AF65-F5344CB8AC3E}">
        <p14:creationId xmlns:p14="http://schemas.microsoft.com/office/powerpoint/2010/main" val="12961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2496761" cy="327989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11935" y="4638523"/>
            <a:ext cx="4114800" cy="1068070"/>
          </a:xfrm>
          <a:prstGeom prst="rect">
            <a:avLst/>
          </a:prstGeom>
          <a:noFill/>
          <a:ln>
            <a:noFill/>
          </a:ln>
        </p:spPr>
      </p:pic>
      <p:cxnSp>
        <p:nvCxnSpPr>
          <p:cNvPr id="8" name="Straight Arrow Connector 7"/>
          <p:cNvCxnSpPr>
            <a:stCxn id="9" idx="1"/>
          </p:cNvCxnSpPr>
          <p:nvPr/>
        </p:nvCxnSpPr>
        <p:spPr>
          <a:xfrm flipH="1">
            <a:off x="1223308" y="2666023"/>
            <a:ext cx="1554480" cy="2693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77788" y="2481357"/>
            <a:ext cx="1561795" cy="369332"/>
          </a:xfrm>
          <a:prstGeom prst="rect">
            <a:avLst/>
          </a:prstGeom>
          <a:noFill/>
        </p:spPr>
        <p:txBody>
          <a:bodyPr wrap="square" rtlCol="0">
            <a:spAutoFit/>
          </a:bodyPr>
          <a:lstStyle/>
          <a:p>
            <a:r>
              <a:rPr lang="en-US" dirty="0"/>
              <a:t>Test Statistic</a:t>
            </a: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111935" y="5769826"/>
            <a:ext cx="4114800" cy="1090295"/>
          </a:xfrm>
          <a:prstGeom prst="rect">
            <a:avLst/>
          </a:prstGeom>
          <a:noFill/>
          <a:ln>
            <a:noFill/>
          </a:ln>
        </p:spPr>
      </p:pic>
      <p:pic>
        <p:nvPicPr>
          <p:cNvPr id="3" name="Picture 2"/>
          <p:cNvPicPr>
            <a:picLocks noChangeAspect="1"/>
          </p:cNvPicPr>
          <p:nvPr/>
        </p:nvPicPr>
        <p:blipFill>
          <a:blip r:embed="rId5"/>
          <a:stretch>
            <a:fillRect/>
          </a:stretch>
        </p:blipFill>
        <p:spPr>
          <a:xfrm>
            <a:off x="4286516" y="1524000"/>
            <a:ext cx="4779697" cy="4260540"/>
          </a:xfrm>
          <a:prstGeom prst="rect">
            <a:avLst/>
          </a:prstGeom>
        </p:spPr>
      </p:pic>
    </p:spTree>
    <p:extLst>
      <p:ext uri="{BB962C8B-B14F-4D97-AF65-F5344CB8AC3E}">
        <p14:creationId xmlns:p14="http://schemas.microsoft.com/office/powerpoint/2010/main" val="106350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3076" y="1803400"/>
            <a:ext cx="3525158" cy="4267200"/>
          </a:xfrm>
        </p:spPr>
      </p:pic>
      <p:sp>
        <p:nvSpPr>
          <p:cNvPr id="6" name="Content Placeholder 5"/>
          <p:cNvSpPr>
            <a:spLocks noGrp="1"/>
          </p:cNvSpPr>
          <p:nvPr>
            <p:ph sz="half" idx="2"/>
          </p:nvPr>
        </p:nvSpPr>
        <p:spPr/>
        <p:txBody>
          <a:bodyPr/>
          <a:lstStyle/>
          <a:p>
            <a:endParaRPr lang="en-US"/>
          </a:p>
        </p:txBody>
      </p:sp>
      <p:pic>
        <p:nvPicPr>
          <p:cNvPr id="3" name="Picture 2"/>
          <p:cNvPicPr>
            <a:picLocks noChangeAspect="1"/>
          </p:cNvPicPr>
          <p:nvPr/>
        </p:nvPicPr>
        <p:blipFill>
          <a:blip r:embed="rId4"/>
          <a:stretch>
            <a:fillRect/>
          </a:stretch>
        </p:blipFill>
        <p:spPr>
          <a:xfrm>
            <a:off x="3678234" y="1676400"/>
            <a:ext cx="5441820" cy="4961775"/>
          </a:xfrm>
          <a:prstGeom prst="rect">
            <a:avLst/>
          </a:prstGeom>
        </p:spPr>
      </p:pic>
    </p:spTree>
    <p:extLst>
      <p:ext uri="{BB962C8B-B14F-4D97-AF65-F5344CB8AC3E}">
        <p14:creationId xmlns:p14="http://schemas.microsoft.com/office/powerpoint/2010/main" val="365673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6781800" cy="461665"/>
          </a:xfrm>
          <a:prstGeom prst="rect">
            <a:avLst/>
          </a:prstGeom>
          <a:noFill/>
        </p:spPr>
        <p:txBody>
          <a:bodyPr wrap="square" rtlCol="0">
            <a:spAutoFit/>
          </a:bodyPr>
          <a:lstStyle/>
          <a:p>
            <a:r>
              <a:rPr lang="en-US" sz="2400" b="1" i="1" dirty="0"/>
              <a:t>P</a:t>
            </a:r>
            <a:r>
              <a:rPr lang="en-US" sz="2400" b="1" dirty="0"/>
              <a:t>-value using Fisher’s Exact Test</a:t>
            </a:r>
          </a:p>
        </p:txBody>
      </p:sp>
      <p:graphicFrame>
        <p:nvGraphicFramePr>
          <p:cNvPr id="3" name="Object 2"/>
          <p:cNvGraphicFramePr>
            <a:graphicFrameLocks noChangeAspect="1"/>
          </p:cNvGraphicFramePr>
          <p:nvPr>
            <p:extLst>
              <p:ext uri="{D42A27DB-BD31-4B8C-83A1-F6EECF244321}">
                <p14:modId xmlns:p14="http://schemas.microsoft.com/office/powerpoint/2010/main" val="1599897480"/>
              </p:ext>
            </p:extLst>
          </p:nvPr>
        </p:nvGraphicFramePr>
        <p:xfrm>
          <a:off x="152400" y="3048000"/>
          <a:ext cx="8824913" cy="1981200"/>
        </p:xfrm>
        <a:graphic>
          <a:graphicData uri="http://schemas.openxmlformats.org/presentationml/2006/ole">
            <mc:AlternateContent xmlns:mc="http://schemas.openxmlformats.org/markup-compatibility/2006">
              <mc:Choice xmlns:v="urn:schemas-microsoft-com:vml" Requires="v">
                <p:oleObj spid="_x0000_s13334" name="Equation" r:id="rId4" imgW="4978080" imgH="1117440" progId="Equation.DSMT4">
                  <p:embed/>
                </p:oleObj>
              </mc:Choice>
              <mc:Fallback>
                <p:oleObj name="Equation" r:id="rId4" imgW="4978080" imgH="1117440" progId="Equation.DSMT4">
                  <p:embed/>
                  <p:pic>
                    <p:nvPicPr>
                      <p:cNvPr id="3" name="Object 2"/>
                      <p:cNvPicPr>
                        <a:picLocks noChangeAspect="1" noChangeArrowheads="1"/>
                      </p:cNvPicPr>
                      <p:nvPr/>
                    </p:nvPicPr>
                    <p:blipFill>
                      <a:blip r:embed="rId5"/>
                      <a:srcRect/>
                      <a:stretch>
                        <a:fillRect/>
                      </a:stretch>
                    </p:blipFill>
                    <p:spPr bwMode="auto">
                      <a:xfrm>
                        <a:off x="152400" y="3048000"/>
                        <a:ext cx="8824913"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685800" y="1295400"/>
            <a:ext cx="7620000" cy="830997"/>
          </a:xfrm>
          <a:prstGeom prst="rect">
            <a:avLst/>
          </a:prstGeom>
          <a:noFill/>
        </p:spPr>
        <p:txBody>
          <a:bodyPr wrap="square" rtlCol="0">
            <a:spAutoFit/>
          </a:bodyPr>
          <a:lstStyle/>
          <a:p>
            <a:r>
              <a:rPr lang="en-US" sz="2400" dirty="0"/>
              <a:t>The </a:t>
            </a:r>
            <a:r>
              <a:rPr lang="en-US" sz="2400" i="1" dirty="0"/>
              <a:t>P</a:t>
            </a:r>
            <a:r>
              <a:rPr lang="en-US" sz="2400" dirty="0"/>
              <a:t>-value would be the probability of obtaining 19 or more successes from the redesign group from the 33 successes.  </a:t>
            </a:r>
          </a:p>
        </p:txBody>
      </p:sp>
    </p:spTree>
    <p:extLst>
      <p:ext uri="{BB962C8B-B14F-4D97-AF65-F5344CB8AC3E}">
        <p14:creationId xmlns:p14="http://schemas.microsoft.com/office/powerpoint/2010/main" val="4118683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Math Redesign Program at JJC</a:t>
            </a:r>
          </a:p>
        </p:txBody>
      </p:sp>
      <p:sp>
        <p:nvSpPr>
          <p:cNvPr id="6" name="Content Placeholder 5"/>
          <p:cNvSpPr>
            <a:spLocks noGrp="1"/>
          </p:cNvSpPr>
          <p:nvPr>
            <p:ph idx="1"/>
          </p:nvPr>
        </p:nvSpPr>
        <p:spPr/>
        <p:txBody>
          <a:bodyPr/>
          <a:lstStyle/>
          <a:p>
            <a:r>
              <a:rPr lang="en-US" dirty="0"/>
              <a:t>In the 2000 repetitions of the experiment (through the applet), 217 resulted in a sample difference of 0.209 or higher.  We estimate the P-value to be 217/2000 = 0.1085. </a:t>
            </a:r>
          </a:p>
          <a:p>
            <a:r>
              <a:rPr lang="en-US" dirty="0"/>
              <a:t>The probability of observing a sample difference in proportions of 0.209 or higher under the assumption the difference in proportions is zero is 0.1085.  </a:t>
            </a:r>
          </a:p>
        </p:txBody>
      </p:sp>
    </p:spTree>
    <p:extLst>
      <p:ext uri="{BB962C8B-B14F-4D97-AF65-F5344CB8AC3E}">
        <p14:creationId xmlns:p14="http://schemas.microsoft.com/office/powerpoint/2010/main" val="123127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sp>
        <p:nvSpPr>
          <p:cNvPr id="4" name="Rectangle 3"/>
          <p:cNvSpPr/>
          <p:nvPr/>
        </p:nvSpPr>
        <p:spPr>
          <a:xfrm>
            <a:off x="342106" y="1752600"/>
            <a:ext cx="8458200" cy="3253711"/>
          </a:xfrm>
          <a:prstGeom prst="rect">
            <a:avLst/>
          </a:prstGeom>
        </p:spPr>
        <p:txBody>
          <a:bodyPr wrap="square">
            <a:spAutoFit/>
          </a:bodyPr>
          <a:lstStyle/>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Mean versus Median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Correlation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Regression by Eye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400" dirty="0">
                <a:latin typeface="Calibri" panose="020F0502020204030204" pitchFamily="34" charset="0"/>
                <a:ea typeface="Calibri" panose="020F0502020204030204" pitchFamily="34" charset="0"/>
                <a:cs typeface="Times New Roman" panose="02020603050405020304" pitchFamily="18" charset="0"/>
              </a:rPr>
              <a:t>Influential observations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Go to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https://media.pearsoncmg.com/ph/esm/esm_sullivan_sst5e_17/applets/sst5e_studentactivity_applets.html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2400" dirty="0">
                <a:latin typeface="Calibri" panose="020F0502020204030204" pitchFamily="34" charset="0"/>
                <a:ea typeface="Calibri" panose="020F0502020204030204" pitchFamily="34" charset="0"/>
                <a:cs typeface="Times New Roman" panose="02020603050405020304" pitchFamily="18" charset="0"/>
              </a:rPr>
              <a:t>Select the applet “Regression Influence” </a:t>
            </a:r>
          </a:p>
        </p:txBody>
      </p:sp>
    </p:spTree>
    <p:extLst>
      <p:ext uri="{BB962C8B-B14F-4D97-AF65-F5344CB8AC3E}">
        <p14:creationId xmlns:p14="http://schemas.microsoft.com/office/powerpoint/2010/main" val="4123968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609601"/>
            <a:ext cx="7598569" cy="1456267"/>
          </a:xfrm>
        </p:spPr>
        <p:txBody>
          <a:bodyPr/>
          <a:lstStyle/>
          <a:p>
            <a:r>
              <a:rPr lang="en-US" dirty="0"/>
              <a:t>Math Redesign Program at JJC</a:t>
            </a:r>
          </a:p>
        </p:txBody>
      </p:sp>
      <p:sp>
        <p:nvSpPr>
          <p:cNvPr id="3" name="Content Placeholder 2"/>
          <p:cNvSpPr>
            <a:spLocks noGrp="1"/>
          </p:cNvSpPr>
          <p:nvPr>
            <p:ph idx="1"/>
          </p:nvPr>
        </p:nvSpPr>
        <p:spPr>
          <a:xfrm>
            <a:off x="404623" y="1846412"/>
            <a:ext cx="7901177" cy="3649133"/>
          </a:xfrm>
        </p:spPr>
        <p:txBody>
          <a:bodyPr>
            <a:normAutofit/>
          </a:bodyPr>
          <a:lstStyle/>
          <a:p>
            <a:r>
              <a:rPr lang="en-US" sz="2400" dirty="0"/>
              <a:t>What would happen if we increased the sample size five-fold? </a:t>
            </a:r>
          </a:p>
          <a:p>
            <a:r>
              <a:rPr lang="en-US" sz="2400" dirty="0"/>
              <a:t>So, we now have 95 out of 120 MRP students passing and 70 out of 120 Traditional Students passing.</a:t>
            </a:r>
          </a:p>
        </p:txBody>
      </p:sp>
    </p:spTree>
    <p:extLst>
      <p:ext uri="{BB962C8B-B14F-4D97-AF65-F5344CB8AC3E}">
        <p14:creationId xmlns:p14="http://schemas.microsoft.com/office/powerpoint/2010/main" val="227414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Math Redesign </a:t>
            </a:r>
            <a:r>
              <a:rPr lang="en-US" dirty="0" err="1"/>
              <a:t>Progam</a:t>
            </a:r>
            <a:r>
              <a:rPr lang="en-US" dirty="0"/>
              <a:t> at JJC</a:t>
            </a:r>
          </a:p>
        </p:txBody>
      </p:sp>
      <p:pic>
        <p:nvPicPr>
          <p:cNvPr id="8"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1752600"/>
            <a:ext cx="3287599" cy="4267200"/>
          </a:xfrm>
        </p:spPr>
      </p:pic>
      <p:pic>
        <p:nvPicPr>
          <p:cNvPr id="10"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114800" y="1828800"/>
            <a:ext cx="4773612" cy="4195134"/>
          </a:xfrm>
        </p:spPr>
      </p:pic>
    </p:spTree>
    <p:extLst>
      <p:ext uri="{BB962C8B-B14F-4D97-AF65-F5344CB8AC3E}">
        <p14:creationId xmlns:p14="http://schemas.microsoft.com/office/powerpoint/2010/main" val="394346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pic>
        <p:nvPicPr>
          <p:cNvPr id="7"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828800"/>
            <a:ext cx="4773613" cy="4195135"/>
          </a:xfrm>
        </p:spPr>
      </p:pic>
      <p:pic>
        <p:nvPicPr>
          <p:cNvPr id="8"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8356" y="3276600"/>
            <a:ext cx="4773612" cy="1481021"/>
          </a:xfrm>
        </p:spPr>
      </p:pic>
    </p:spTree>
    <p:extLst>
      <p:ext uri="{BB962C8B-B14F-4D97-AF65-F5344CB8AC3E}">
        <p14:creationId xmlns:p14="http://schemas.microsoft.com/office/powerpoint/2010/main" val="366899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87269"/>
            <a:ext cx="8001000" cy="4154984"/>
          </a:xfrm>
          <a:prstGeom prst="rect">
            <a:avLst/>
          </a:prstGeom>
          <a:noFill/>
        </p:spPr>
        <p:txBody>
          <a:bodyPr wrap="square" rtlCol="0">
            <a:spAutoFit/>
          </a:bodyPr>
          <a:lstStyle/>
          <a:p>
            <a:r>
              <a:rPr lang="en-US" sz="2200" dirty="0"/>
              <a:t>A study was conducted by researchers designed to determine if application of duct tape is more effective than </a:t>
            </a:r>
            <a:r>
              <a:rPr lang="en-US" sz="2200" dirty="0" err="1"/>
              <a:t>cryotherapy</a:t>
            </a:r>
            <a:r>
              <a:rPr lang="en-US" sz="2200" dirty="0"/>
              <a:t> (liquid nitrogen applied to the wart for 10 seconds every 2 to 3 weeks) in the treatment of common warts."  The researchers randomly divided 40* patients into two groups. The 20 patients in Group 1 had their warts treated by applying duct tape to the wart for 6.5 days and then removing the tape for 12 hours, at which point the cycle was repeated, for a maximum of 2 months.  The 20 patients in Group 2 had their warts treated by </a:t>
            </a:r>
            <a:r>
              <a:rPr lang="en-US" sz="2200" dirty="0" err="1"/>
              <a:t>cryotherapy</a:t>
            </a:r>
            <a:r>
              <a:rPr lang="en-US" sz="2200" dirty="0"/>
              <a:t> for a maximum of six treatments.  Once the treatments were complete, it was determined that 17 patients in Group 1 (duct tape) and 12 patients in Group 2 (</a:t>
            </a:r>
            <a:r>
              <a:rPr lang="en-US" sz="2200" dirty="0" err="1"/>
              <a:t>cryotherapy</a:t>
            </a:r>
            <a:r>
              <a:rPr lang="en-US" sz="2200" dirty="0"/>
              <a:t>) had complete resolution of their warts.  Does the evidence suggest duct tape is a more effective treatment?</a:t>
            </a:r>
          </a:p>
        </p:txBody>
      </p:sp>
      <p:sp>
        <p:nvSpPr>
          <p:cNvPr id="3" name="TextBox 2"/>
          <p:cNvSpPr txBox="1"/>
          <p:nvPr/>
        </p:nvSpPr>
        <p:spPr>
          <a:xfrm>
            <a:off x="637072" y="5839936"/>
            <a:ext cx="8001000" cy="646331"/>
          </a:xfrm>
          <a:prstGeom prst="rect">
            <a:avLst/>
          </a:prstGeom>
          <a:noFill/>
        </p:spPr>
        <p:txBody>
          <a:bodyPr wrap="square" rtlCol="0">
            <a:spAutoFit/>
          </a:bodyPr>
          <a:lstStyle/>
          <a:p>
            <a:r>
              <a:rPr lang="en-US" sz="1200" i="1" dirty="0"/>
              <a:t>Source</a:t>
            </a:r>
            <a:r>
              <a:rPr lang="en-US" sz="1200" dirty="0"/>
              <a:t>:  Dean R. </a:t>
            </a:r>
            <a:r>
              <a:rPr lang="en-US" sz="1200" dirty="0" err="1"/>
              <a:t>Focht</a:t>
            </a:r>
            <a:r>
              <a:rPr lang="en-US" sz="1200" dirty="0"/>
              <a:t> III, Carole Spicer, Mary P. </a:t>
            </a:r>
            <a:r>
              <a:rPr lang="en-US" sz="1200" dirty="0" err="1"/>
              <a:t>Fairchok</a:t>
            </a:r>
            <a:r>
              <a:rPr lang="en-US" sz="1200" dirty="0"/>
              <a:t>. "The Efficacy of Duct Tape vs. </a:t>
            </a:r>
            <a:r>
              <a:rPr lang="en-US" sz="1200" dirty="0" err="1"/>
              <a:t>Cryotherapy</a:t>
            </a:r>
            <a:r>
              <a:rPr lang="en-US" sz="1200" dirty="0"/>
              <a:t> in the Treatment of </a:t>
            </a:r>
            <a:r>
              <a:rPr lang="en-US" sz="1200" dirty="0" err="1"/>
              <a:t>Verruca</a:t>
            </a:r>
            <a:r>
              <a:rPr lang="en-US" sz="1200" dirty="0"/>
              <a:t> </a:t>
            </a:r>
            <a:r>
              <a:rPr lang="en-US" sz="1200" dirty="0" err="1"/>
              <a:t>Vulgaris</a:t>
            </a:r>
            <a:r>
              <a:rPr lang="en-US" sz="1200" dirty="0"/>
              <a:t> (the Common Wart),"  </a:t>
            </a:r>
            <a:r>
              <a:rPr lang="en-US" sz="1200" i="1" dirty="0"/>
              <a:t>Archives of Pediatrics and Adolescent Medicine, </a:t>
            </a:r>
            <a:r>
              <a:rPr lang="en-US" sz="1200" dirty="0"/>
              <a:t>156(10), 2002.</a:t>
            </a:r>
          </a:p>
        </p:txBody>
      </p:sp>
      <p:pic>
        <p:nvPicPr>
          <p:cNvPr id="4" name="Picture 3" descr="index.jpg"/>
          <p:cNvPicPr>
            <a:picLocks noChangeAspect="1"/>
          </p:cNvPicPr>
          <p:nvPr/>
        </p:nvPicPr>
        <p:blipFill>
          <a:blip r:embed="rId3" cstate="print"/>
          <a:stretch>
            <a:fillRect/>
          </a:stretch>
        </p:blipFill>
        <p:spPr>
          <a:xfrm>
            <a:off x="304800" y="228600"/>
            <a:ext cx="1633971" cy="1268730"/>
          </a:xfrm>
          <a:prstGeom prst="rect">
            <a:avLst/>
          </a:prstGeom>
        </p:spPr>
      </p:pic>
      <p:pic>
        <p:nvPicPr>
          <p:cNvPr id="5" name="Picture 4" descr="index.jpg"/>
          <p:cNvPicPr>
            <a:picLocks noChangeAspect="1"/>
          </p:cNvPicPr>
          <p:nvPr/>
        </p:nvPicPr>
        <p:blipFill>
          <a:blip r:embed="rId4" cstate="print"/>
          <a:stretch>
            <a:fillRect/>
          </a:stretch>
        </p:blipFill>
        <p:spPr>
          <a:xfrm>
            <a:off x="3505200" y="381000"/>
            <a:ext cx="906780" cy="1066800"/>
          </a:xfrm>
          <a:prstGeom prst="rect">
            <a:avLst/>
          </a:prstGeom>
        </p:spPr>
      </p:pic>
      <p:sp>
        <p:nvSpPr>
          <p:cNvPr id="6" name="TextBox 5"/>
          <p:cNvSpPr txBox="1"/>
          <p:nvPr/>
        </p:nvSpPr>
        <p:spPr>
          <a:xfrm>
            <a:off x="4648200" y="685800"/>
            <a:ext cx="685800" cy="369332"/>
          </a:xfrm>
          <a:prstGeom prst="rect">
            <a:avLst/>
          </a:prstGeom>
          <a:noFill/>
        </p:spPr>
        <p:txBody>
          <a:bodyPr wrap="square" rtlCol="0">
            <a:spAutoFit/>
          </a:bodyPr>
          <a:lstStyle/>
          <a:p>
            <a:r>
              <a:rPr lang="en-US" dirty="0"/>
              <a:t>vs.</a:t>
            </a:r>
          </a:p>
        </p:txBody>
      </p:sp>
      <p:pic>
        <p:nvPicPr>
          <p:cNvPr id="7" name="Picture 6" descr="index.jpg"/>
          <p:cNvPicPr>
            <a:picLocks noChangeAspect="1"/>
          </p:cNvPicPr>
          <p:nvPr/>
        </p:nvPicPr>
        <p:blipFill>
          <a:blip r:embed="rId5" cstate="print"/>
          <a:stretch>
            <a:fillRect/>
          </a:stretch>
        </p:blipFill>
        <p:spPr>
          <a:xfrm>
            <a:off x="5257800" y="304800"/>
            <a:ext cx="1462087" cy="1100799"/>
          </a:xfrm>
          <a:prstGeom prst="rect">
            <a:avLst/>
          </a:prstGeom>
        </p:spPr>
      </p:pic>
      <p:sp>
        <p:nvSpPr>
          <p:cNvPr id="8" name="TextBox 7"/>
          <p:cNvSpPr txBox="1"/>
          <p:nvPr/>
        </p:nvSpPr>
        <p:spPr>
          <a:xfrm>
            <a:off x="762000" y="6324600"/>
            <a:ext cx="5562600" cy="304800"/>
          </a:xfrm>
          <a:prstGeom prst="rect">
            <a:avLst/>
          </a:prstGeom>
          <a:noFill/>
        </p:spPr>
        <p:txBody>
          <a:bodyPr wrap="square" rtlCol="0">
            <a:spAutoFit/>
          </a:bodyPr>
          <a:lstStyle/>
          <a:p>
            <a:r>
              <a:rPr lang="en-US" sz="1400" dirty="0"/>
              <a:t>*These numbers were adjusted slightly for convenience.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Basketball Predictions</a:t>
            </a:r>
          </a:p>
        </p:txBody>
      </p:sp>
      <p:sp>
        <p:nvSpPr>
          <p:cNvPr id="8" name="Content Placeholder 7"/>
          <p:cNvSpPr>
            <a:spLocks noGrp="1"/>
          </p:cNvSpPr>
          <p:nvPr>
            <p:ph idx="1"/>
          </p:nvPr>
        </p:nvSpPr>
        <p:spPr/>
        <p:txBody>
          <a:bodyPr/>
          <a:lstStyle/>
          <a:p>
            <a:r>
              <a:rPr lang="en-US" dirty="0"/>
              <a:t>Two famous college basketball analysts are Jay Bilas and Dick Vitale.  In 116 college basketball games, Bilas correctly predicted the outcome of 77 of them; in 116 games, Vitale correctly predicted the outcome of 69 of them.  Is Bilas better at predicting games? </a:t>
            </a:r>
          </a:p>
        </p:txBody>
      </p:sp>
    </p:spTree>
    <p:extLst>
      <p:ext uri="{BB962C8B-B14F-4D97-AF65-F5344CB8AC3E}">
        <p14:creationId xmlns:p14="http://schemas.microsoft.com/office/powerpoint/2010/main" val="31993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Basketball</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88575" y="1803400"/>
            <a:ext cx="2433268" cy="426720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4659" y="1803400"/>
            <a:ext cx="3488264" cy="4267200"/>
          </a:xfrm>
        </p:spPr>
      </p:pic>
    </p:spTree>
    <p:extLst>
      <p:ext uri="{BB962C8B-B14F-4D97-AF65-F5344CB8AC3E}">
        <p14:creationId xmlns:p14="http://schemas.microsoft.com/office/powerpoint/2010/main" val="146355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Basketball</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1078" y="1803400"/>
            <a:ext cx="3488264" cy="4267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20" y="3195010"/>
            <a:ext cx="3581142" cy="1483980"/>
          </a:xfrm>
        </p:spPr>
      </p:pic>
    </p:spTree>
    <p:extLst>
      <p:ext uri="{BB962C8B-B14F-4D97-AF65-F5344CB8AC3E}">
        <p14:creationId xmlns:p14="http://schemas.microsoft.com/office/powerpoint/2010/main" val="45605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Randomization Test for Means</a:t>
            </a:r>
          </a:p>
        </p:txBody>
      </p:sp>
      <p:sp>
        <p:nvSpPr>
          <p:cNvPr id="3" name="Content Placeholder 2"/>
          <p:cNvSpPr>
            <a:spLocks noGrp="1"/>
          </p:cNvSpPr>
          <p:nvPr>
            <p:ph sz="half" idx="1"/>
          </p:nvPr>
        </p:nvSpPr>
        <p:spPr>
          <a:xfrm>
            <a:off x="799306" y="1409700"/>
            <a:ext cx="7543800" cy="4056062"/>
          </a:xfrm>
        </p:spPr>
        <p:txBody>
          <a:bodyPr>
            <a:normAutofit lnSpcReduction="10000"/>
          </a:bodyPr>
          <a:lstStyle/>
          <a:p>
            <a:r>
              <a:rPr lang="en-US" dirty="0"/>
              <a:t>We can also use random assignment to compare two independent means.  The data in this scenario is collected from a completely randomized design with two levels of treatment and a quantitative response variable.  Or, the data is collected using an observational study in which there are two distinct groups and the variable of interest is quantitative. </a:t>
            </a:r>
          </a:p>
          <a:p>
            <a:r>
              <a:rPr lang="en-US" dirty="0"/>
              <a:t>For example, suppose Professor Sullivan suspects that the female students in his Elementary Algebra course spend more time on homework than the male students.  To confirm his suspicion, he randomly selects 12 male and 12 female students and records the amount of time (in minutes) on task for a particular section based on </a:t>
            </a:r>
            <a:r>
              <a:rPr lang="en-US" dirty="0" err="1"/>
              <a:t>MyMathLab</a:t>
            </a:r>
            <a:r>
              <a:rPr lang="en-US" dirty="0"/>
              <a:t> reports. </a:t>
            </a:r>
          </a:p>
        </p:txBody>
      </p:sp>
    </p:spTree>
    <p:extLst>
      <p:ext uri="{BB962C8B-B14F-4D97-AF65-F5344CB8AC3E}">
        <p14:creationId xmlns:p14="http://schemas.microsoft.com/office/powerpoint/2010/main" val="3435426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7772400" cy="1585595"/>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81400"/>
            <a:ext cx="5486400" cy="2195195"/>
          </a:xfrm>
          <a:prstGeom prst="rect">
            <a:avLst/>
          </a:prstGeom>
          <a:noFill/>
          <a:ln>
            <a:noFill/>
          </a:ln>
        </p:spPr>
      </p:pic>
    </p:spTree>
    <p:extLst>
      <p:ext uri="{BB962C8B-B14F-4D97-AF65-F5344CB8AC3E}">
        <p14:creationId xmlns:p14="http://schemas.microsoft.com/office/powerpoint/2010/main" val="2401995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772400" cy="4278094"/>
          </a:xfrm>
          <a:prstGeom prst="rect">
            <a:avLst/>
          </a:prstGeom>
        </p:spPr>
        <p:txBody>
          <a:bodyPr wrap="square">
            <a:spAutoFit/>
          </a:bodyPr>
          <a:lstStyle/>
          <a:p>
            <a:r>
              <a:rPr lang="en-US" sz="1600" dirty="0">
                <a:latin typeface="Cambria" panose="02040503050406030204" pitchFamily="18" charset="0"/>
                <a:ea typeface="MS Mincho"/>
                <a:cs typeface="Times New Roman" panose="02020603050405020304" pitchFamily="18" charset="0"/>
              </a:rPr>
              <a:t>The sample mean time spent on homework for the 12 males is 80.6 minutes while the sample mean time spent on homework for the 12 females is 99.8 minutes.  The dot plot and sample means both suggest that females are spending more time on homework, on average, but is the difference significant?  Or, is it possible, simply due to random chance that we obtained a sample mean difference of 99.8 – 80.6 = 19.2 minutes and the two groups study the same amount of time, on average.  The value of 19.2 is the test statistic for this study.  Is the difference in sample means of 19.2 minutes statistically significant, suggesting that females spend more time on homework than males? Or, is it possible that the difference is due to random chance and there is no difference in the study times in the two groups?”  There are two possibilities: </a:t>
            </a:r>
          </a:p>
          <a:p>
            <a:r>
              <a:rPr lang="en-US" sz="1600" dirty="0">
                <a:latin typeface="Cambria" panose="02040503050406030204" pitchFamily="18" charset="0"/>
                <a:ea typeface="MS Mincho"/>
                <a:cs typeface="Times New Roman" panose="02020603050405020304" pitchFamily="18" charset="0"/>
              </a:rPr>
              <a:t> </a:t>
            </a:r>
          </a:p>
          <a:p>
            <a:pPr marL="342900" marR="0" lvl="0" indent="-342900">
              <a:spcBef>
                <a:spcPts val="0"/>
              </a:spcBef>
              <a:spcAft>
                <a:spcPts val="0"/>
              </a:spcAft>
              <a:buFont typeface="+mj-lt"/>
              <a:buAutoNum type="arabicParenBoth"/>
            </a:pPr>
            <a:r>
              <a:rPr lang="en-US" sz="1600" dirty="0">
                <a:latin typeface="Cambria" panose="02040503050406030204" pitchFamily="18" charset="0"/>
                <a:ea typeface="MS Mincho"/>
                <a:cs typeface="Times New Roman" panose="02020603050405020304" pitchFamily="18" charset="0"/>
              </a:rPr>
              <a:t>There is no association between gender and study times and the difference in study times shown in Table 1 is due to random chance.  That is, study time is not related to gender. </a:t>
            </a:r>
          </a:p>
          <a:p>
            <a:pPr marL="342900" marR="0" lvl="0" indent="-342900">
              <a:spcBef>
                <a:spcPts val="0"/>
              </a:spcBef>
              <a:spcAft>
                <a:spcPts val="0"/>
              </a:spcAft>
              <a:buFont typeface="+mj-lt"/>
              <a:buAutoNum type="arabicParenBoth"/>
            </a:pPr>
            <a:r>
              <a:rPr lang="en-US" sz="1600" dirty="0">
                <a:latin typeface="Cambria" panose="02040503050406030204" pitchFamily="18" charset="0"/>
                <a:ea typeface="MS Mincho"/>
                <a:cs typeface="Times New Roman" panose="02020603050405020304" pitchFamily="18" charset="0"/>
              </a:rPr>
              <a:t>There is an association between gender and study times.  Namely, females, on average, spend more time studying and this explains the difference in sample means.  That is, study time is related to gender.  </a:t>
            </a:r>
            <a:endParaRPr lang="en-US" sz="1600" dirty="0">
              <a:effectLst/>
              <a:latin typeface="Cambria" panose="02040503050406030204" pitchFamily="18" charset="0"/>
              <a:ea typeface="MS Mincho"/>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66800" y="5334000"/>
            <a:ext cx="3263442" cy="710226"/>
          </a:xfrm>
          <a:prstGeom prst="rect">
            <a:avLst/>
          </a:prstGeom>
        </p:spPr>
      </p:pic>
      <p:pic>
        <p:nvPicPr>
          <p:cNvPr id="4" name="Picture 3"/>
          <p:cNvPicPr>
            <a:picLocks noChangeAspect="1"/>
          </p:cNvPicPr>
          <p:nvPr/>
        </p:nvPicPr>
        <p:blipFill>
          <a:blip r:embed="rId3"/>
          <a:stretch>
            <a:fillRect/>
          </a:stretch>
        </p:blipFill>
        <p:spPr>
          <a:xfrm>
            <a:off x="4724400" y="5334000"/>
            <a:ext cx="3469182" cy="710226"/>
          </a:xfrm>
          <a:prstGeom prst="rect">
            <a:avLst/>
          </a:prstGeom>
        </p:spPr>
      </p:pic>
    </p:spTree>
    <p:extLst>
      <p:ext uri="{BB962C8B-B14F-4D97-AF65-F5344CB8AC3E}">
        <p14:creationId xmlns:p14="http://schemas.microsoft.com/office/powerpoint/2010/main" val="179716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6834" y="9500"/>
            <a:ext cx="6110332" cy="6839000"/>
          </a:xfrm>
          <a:prstGeom prst="rect">
            <a:avLst/>
          </a:prstGeom>
        </p:spPr>
      </p:pic>
    </p:spTree>
    <p:extLst>
      <p:ext uri="{BB962C8B-B14F-4D97-AF65-F5344CB8AC3E}">
        <p14:creationId xmlns:p14="http://schemas.microsoft.com/office/powerpoint/2010/main" val="1181260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524000"/>
            <a:ext cx="3200400" cy="4612341"/>
          </a:xfrm>
          <a:prstGeom prst="rect">
            <a:avLst/>
          </a:prstGeom>
        </p:spPr>
      </p:pic>
      <p:pic>
        <p:nvPicPr>
          <p:cNvPr id="3" name="Picture 2"/>
          <p:cNvPicPr>
            <a:picLocks noChangeAspect="1"/>
          </p:cNvPicPr>
          <p:nvPr/>
        </p:nvPicPr>
        <p:blipFill>
          <a:blip r:embed="rId3"/>
          <a:stretch>
            <a:fillRect/>
          </a:stretch>
        </p:blipFill>
        <p:spPr>
          <a:xfrm>
            <a:off x="3581400" y="1428929"/>
            <a:ext cx="3352800" cy="4621654"/>
          </a:xfrm>
          <a:prstGeom prst="rect">
            <a:avLst/>
          </a:prstGeom>
        </p:spPr>
      </p:pic>
      <p:sp>
        <p:nvSpPr>
          <p:cNvPr id="4" name="Rectangle 3"/>
          <p:cNvSpPr/>
          <p:nvPr/>
        </p:nvSpPr>
        <p:spPr>
          <a:xfrm>
            <a:off x="914400" y="228600"/>
            <a:ext cx="7696200" cy="1200329"/>
          </a:xfrm>
          <a:prstGeom prst="rect">
            <a:avLst/>
          </a:prstGeom>
        </p:spPr>
        <p:txBody>
          <a:bodyPr wrap="square">
            <a:spAutoFit/>
          </a:bodyPr>
          <a:lstStyle/>
          <a:p>
            <a:r>
              <a:rPr lang="en-US" dirty="0"/>
              <a:t>Enter the gender of each student and his or her study time into the StatCrunch spreadsheet.   Now, select Data, then highlight Sample.  Select the column “Gender”, make the sample size 24 (for the 24 students).  Let “Number of samples:” equal 1.  Click Compute!. </a:t>
            </a:r>
          </a:p>
        </p:txBody>
      </p:sp>
    </p:spTree>
    <p:extLst>
      <p:ext uri="{BB962C8B-B14F-4D97-AF65-F5344CB8AC3E}">
        <p14:creationId xmlns:p14="http://schemas.microsoft.com/office/powerpoint/2010/main" val="2265150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1371600"/>
            <a:ext cx="6256450" cy="907258"/>
          </a:xfrm>
          <a:prstGeom prst="rect">
            <a:avLst/>
          </a:prstGeom>
        </p:spPr>
      </p:pic>
      <p:sp>
        <p:nvSpPr>
          <p:cNvPr id="3" name="Rectangle 2"/>
          <p:cNvSpPr/>
          <p:nvPr/>
        </p:nvSpPr>
        <p:spPr>
          <a:xfrm>
            <a:off x="1295400" y="2551837"/>
            <a:ext cx="6781800" cy="1200329"/>
          </a:xfrm>
          <a:prstGeom prst="rect">
            <a:avLst/>
          </a:prstGeom>
        </p:spPr>
        <p:txBody>
          <a:bodyPr wrap="square">
            <a:spAutoFit/>
          </a:bodyPr>
          <a:lstStyle/>
          <a:p>
            <a:r>
              <a:rPr lang="en-US" dirty="0"/>
              <a:t>The sample mean time for males is 89.8 minutes and the sample mean time spent for females is 90.5 minutes.   The sample mean difference (females minus males) is 90.5 – 89.8 = 0.7 minute.   This sample mean difference would also become part of the null model. </a:t>
            </a:r>
          </a:p>
        </p:txBody>
      </p:sp>
    </p:spTree>
    <p:extLst>
      <p:ext uri="{BB962C8B-B14F-4D97-AF65-F5344CB8AC3E}">
        <p14:creationId xmlns:p14="http://schemas.microsoft.com/office/powerpoint/2010/main" val="28056905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133600"/>
            <a:ext cx="3545072" cy="3711365"/>
          </a:xfrm>
          <a:prstGeom prst="rect">
            <a:avLst/>
          </a:prstGeom>
        </p:spPr>
      </p:pic>
      <p:pic>
        <p:nvPicPr>
          <p:cNvPr id="3" name="Picture 2"/>
          <p:cNvPicPr>
            <a:picLocks noChangeAspect="1"/>
          </p:cNvPicPr>
          <p:nvPr/>
        </p:nvPicPr>
        <p:blipFill>
          <a:blip r:embed="rId3"/>
          <a:stretch>
            <a:fillRect/>
          </a:stretch>
        </p:blipFill>
        <p:spPr>
          <a:xfrm>
            <a:off x="4343400" y="2133599"/>
            <a:ext cx="3962400" cy="3666925"/>
          </a:xfrm>
          <a:prstGeom prst="rect">
            <a:avLst/>
          </a:prstGeom>
        </p:spPr>
      </p:pic>
    </p:spTree>
    <p:extLst>
      <p:ext uri="{BB962C8B-B14F-4D97-AF65-F5344CB8AC3E}">
        <p14:creationId xmlns:p14="http://schemas.microsoft.com/office/powerpoint/2010/main" val="16218810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a study</a:t>
            </a:r>
          </a:p>
        </p:txBody>
      </p:sp>
      <p:sp>
        <p:nvSpPr>
          <p:cNvPr id="3" name="TextBox 2"/>
          <p:cNvSpPr txBox="1"/>
          <p:nvPr/>
        </p:nvSpPr>
        <p:spPr>
          <a:xfrm>
            <a:off x="691286" y="2190446"/>
            <a:ext cx="7995514" cy="3416320"/>
          </a:xfrm>
          <a:prstGeom prst="rect">
            <a:avLst/>
          </a:prstGeom>
          <a:noFill/>
        </p:spPr>
        <p:txBody>
          <a:bodyPr wrap="square" rtlCol="0">
            <a:spAutoFit/>
          </a:bodyPr>
          <a:lstStyle/>
          <a:p>
            <a:r>
              <a:rPr lang="en-US" sz="2400" dirty="0"/>
              <a:t>Traditional underwriting to determine the risks associated with lending include credit scores, income, and employment history. The online lender </a:t>
            </a:r>
            <a:r>
              <a:rPr lang="en-US" sz="2400" dirty="0" err="1"/>
              <a:t>ZestFinance</a:t>
            </a:r>
            <a:r>
              <a:rPr lang="en-US" sz="2400" dirty="0"/>
              <a:t> wanted to determine whether people who fill out loan applications using all capital letters versus those who use all lower case letters versus those who fill out the application using upper and lowercase letters accurately default at different rates. Explain how to obtain and analyze data in order to determine whether the method used to fill out loan applications results in different default rates. </a:t>
            </a:r>
          </a:p>
        </p:txBody>
      </p:sp>
    </p:spTree>
    <p:extLst>
      <p:ext uri="{BB962C8B-B14F-4D97-AF65-F5344CB8AC3E}">
        <p14:creationId xmlns:p14="http://schemas.microsoft.com/office/powerpoint/2010/main" val="40971458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598569" cy="1092200"/>
          </a:xfrm>
        </p:spPr>
        <p:txBody>
          <a:bodyPr/>
          <a:lstStyle/>
          <a:p>
            <a:r>
              <a:rPr lang="en-US" dirty="0"/>
              <a:t>The Challenge in Polling</a:t>
            </a:r>
          </a:p>
        </p:txBody>
      </p:sp>
      <p:sp>
        <p:nvSpPr>
          <p:cNvPr id="3" name="TextBox 2"/>
          <p:cNvSpPr txBox="1"/>
          <p:nvPr/>
        </p:nvSpPr>
        <p:spPr>
          <a:xfrm>
            <a:off x="395020" y="1716177"/>
            <a:ext cx="8444180" cy="4524315"/>
          </a:xfrm>
          <a:prstGeom prst="rect">
            <a:avLst/>
          </a:prstGeom>
          <a:noFill/>
        </p:spPr>
        <p:txBody>
          <a:bodyPr wrap="square" rtlCol="0">
            <a:spAutoFit/>
          </a:bodyPr>
          <a:lstStyle/>
          <a:p>
            <a:r>
              <a:rPr lang="en-US" dirty="0"/>
              <a:t>One of the challenges in polling for elections is deciding who to include in your frame. </a:t>
            </a:r>
            <a:br>
              <a:rPr lang="en-US" dirty="0"/>
            </a:br>
            <a:r>
              <a:rPr lang="en-US" dirty="0"/>
              <a:t/>
            </a:r>
            <a:br>
              <a:rPr lang="en-US" dirty="0"/>
            </a:br>
            <a:r>
              <a:rPr lang="en-US" b="1" dirty="0"/>
              <a:t>(a) </a:t>
            </a:r>
            <a:r>
              <a:rPr lang="en-US" dirty="0"/>
              <a:t>Suppose you were asked to conduct a poll for a senatorial election.  Explain how you might design your poll.  In your explanation include a discussion of the difference between "registered voters" and "likely" registered voters.  What role would stratification play in your poll? </a:t>
            </a:r>
            <a:br>
              <a:rPr lang="en-US" dirty="0"/>
            </a:br>
            <a:r>
              <a:rPr lang="en-US" dirty="0"/>
              <a:t/>
            </a:r>
            <a:br>
              <a:rPr lang="en-US" dirty="0"/>
            </a:br>
            <a:r>
              <a:rPr lang="en-US" b="1" dirty="0"/>
              <a:t>(b) </a:t>
            </a:r>
            <a:r>
              <a:rPr lang="en-US" dirty="0"/>
              <a:t>Voter turnout is different for presidential election cycles (2012, 2016, 2020, and so on) versus non-presidential election cycles (2014, 2018, 2022, and so on).  Explain the role election cycle plays in voter turnout and explain how this may affect your polling model. </a:t>
            </a:r>
            <a:br>
              <a:rPr lang="en-US" dirty="0"/>
            </a:br>
            <a:r>
              <a:rPr lang="en-US" dirty="0"/>
              <a:t/>
            </a:r>
            <a:br>
              <a:rPr lang="en-US" dirty="0"/>
            </a:br>
            <a:r>
              <a:rPr lang="en-US" b="1" dirty="0"/>
              <a:t>(c) </a:t>
            </a:r>
            <a:r>
              <a:rPr lang="en-US" dirty="0"/>
              <a:t>During the 2014 election, Nate Silver of FiveThirtyEight said  "the pre-election polling averages (not the FiveThirtyEight forecasts, which also account for other factors) in the 10 most competitive Senate races had a 6-percentage point Democratic bias as compared to the votes counted in each state so far."  Explain what this means and explain how this would have impacted polling results compared with actual results. </a:t>
            </a:r>
          </a:p>
        </p:txBody>
      </p:sp>
    </p:spTree>
    <p:extLst>
      <p:ext uri="{BB962C8B-B14F-4D97-AF65-F5344CB8AC3E}">
        <p14:creationId xmlns:p14="http://schemas.microsoft.com/office/powerpoint/2010/main" val="3999591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of Large Numbers</a:t>
            </a:r>
          </a:p>
        </p:txBody>
      </p:sp>
      <p:sp>
        <p:nvSpPr>
          <p:cNvPr id="3" name="TextBox 2"/>
          <p:cNvSpPr txBox="1"/>
          <p:nvPr/>
        </p:nvSpPr>
        <p:spPr>
          <a:xfrm>
            <a:off x="384048" y="2406650"/>
            <a:ext cx="8455152" cy="1569660"/>
          </a:xfrm>
          <a:prstGeom prst="rect">
            <a:avLst/>
          </a:prstGeom>
          <a:noFill/>
        </p:spPr>
        <p:txBody>
          <a:bodyPr wrap="square" rtlCol="0">
            <a:spAutoFit/>
          </a:bodyPr>
          <a:lstStyle/>
          <a:p>
            <a:r>
              <a:rPr lang="en-US" sz="2400" dirty="0"/>
              <a:t>Suppose you live in a town with two hospitals - one large and the other small.  On a given day in one of the hospitals, 60% of the babies who were born were girls.  Which one do you think it is?  Or, is it impossible to tell.  Support your decision. </a:t>
            </a:r>
          </a:p>
        </p:txBody>
      </p:sp>
    </p:spTree>
    <p:extLst>
      <p:ext uri="{BB962C8B-B14F-4D97-AF65-F5344CB8AC3E}">
        <p14:creationId xmlns:p14="http://schemas.microsoft.com/office/powerpoint/2010/main" val="7971200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98569" cy="1092200"/>
          </a:xfrm>
        </p:spPr>
        <p:txBody>
          <a:bodyPr/>
          <a:lstStyle/>
          <a:p>
            <a:r>
              <a:rPr lang="en-US" dirty="0"/>
              <a:t>The Role of Randomness</a:t>
            </a:r>
          </a:p>
        </p:txBody>
      </p:sp>
      <p:sp>
        <p:nvSpPr>
          <p:cNvPr id="3" name="TextBox 2"/>
          <p:cNvSpPr txBox="1"/>
          <p:nvPr/>
        </p:nvSpPr>
        <p:spPr>
          <a:xfrm>
            <a:off x="263347" y="1822857"/>
            <a:ext cx="8728253" cy="4770537"/>
          </a:xfrm>
          <a:prstGeom prst="rect">
            <a:avLst/>
          </a:prstGeom>
          <a:noFill/>
        </p:spPr>
        <p:txBody>
          <a:bodyPr wrap="square" rtlCol="0">
            <a:spAutoFit/>
          </a:bodyPr>
          <a:lstStyle/>
          <a:p>
            <a:r>
              <a:rPr lang="en-US" sz="1600" dirty="0"/>
              <a:t>One measure of successful investing is being able to "beat the market".  To beat the market in any given year, an investor must earn a rate of return greater than the rate of return of some market basket of stocks, such as the Dow Jones Industrial Average (DJIA) or Standard and Poor's 500 (S&amp;P500).  Suppose in any given year, there is a probability of 0.5 that a particular investment advisor beats the market for his/her clients.  </a:t>
            </a:r>
          </a:p>
          <a:p>
            <a:r>
              <a:rPr lang="en-US" sz="1600" b="1" dirty="0"/>
              <a:t>(a) </a:t>
            </a:r>
            <a:r>
              <a:rPr lang="en-US" sz="1600" dirty="0"/>
              <a:t>If there are 5000 investment advisors across the country, how many would be expected to beat the market in any given year?  </a:t>
            </a:r>
            <a:r>
              <a:rPr lang="en-US" sz="1600" dirty="0">
                <a:solidFill>
                  <a:srgbClr val="FFFF00"/>
                </a:solidFill>
              </a:rPr>
              <a:t>2500</a:t>
            </a:r>
          </a:p>
          <a:p>
            <a:r>
              <a:rPr lang="en-US" sz="1600" b="1" dirty="0"/>
              <a:t>(b) </a:t>
            </a:r>
            <a:r>
              <a:rPr lang="en-US" sz="1600" dirty="0"/>
              <a:t>Assuming beating the market in one year is independent of beating the market in any other year, what is the probability that a randomly selected investment advisor beats the market in two consecutive years?  Based on this result, how many of 5000 investment advisors would be expected to beat the market for two consecutive years?  </a:t>
            </a:r>
            <a:r>
              <a:rPr lang="en-US" sz="1600" dirty="0">
                <a:solidFill>
                  <a:srgbClr val="FFFF00"/>
                </a:solidFill>
              </a:rPr>
              <a:t>0.25; 1250</a:t>
            </a:r>
          </a:p>
          <a:p>
            <a:r>
              <a:rPr lang="en-US" sz="1600" b="1" dirty="0"/>
              <a:t>(c)</a:t>
            </a:r>
            <a:r>
              <a:rPr lang="en-US" sz="1600" dirty="0"/>
              <a:t> Assuming beating the market in one year is independent of beating the market in any other year, what is the probability that a randomly selected investment advisor beats the market in five consecutive years?  Based on this result, how many of 5000 investment advisors would be expected to beat the market for five consecutive years?  </a:t>
            </a:r>
            <a:r>
              <a:rPr lang="en-US" sz="1600" dirty="0">
                <a:solidFill>
                  <a:srgbClr val="FFFF00"/>
                </a:solidFill>
              </a:rPr>
              <a:t>0.03125; 156.25</a:t>
            </a:r>
          </a:p>
          <a:p>
            <a:r>
              <a:rPr lang="en-US" sz="1600" b="1" dirty="0"/>
              <a:t>(d) </a:t>
            </a:r>
            <a:r>
              <a:rPr lang="en-US" sz="1600" dirty="0"/>
              <a:t>Assuming beating the market in one year is independent of beating the market in any other year, what is the probability that a randomly selected investment advisor beats the market in ten consecutive years?  Based on this result, how many of 5000 investment advisors would be expected to beat the market for ten consecutive years?  </a:t>
            </a:r>
            <a:r>
              <a:rPr lang="en-US" sz="1600" dirty="0">
                <a:solidFill>
                  <a:srgbClr val="FFFF00"/>
                </a:solidFill>
              </a:rPr>
              <a:t>0.00098; 4.9</a:t>
            </a:r>
          </a:p>
        </p:txBody>
      </p:sp>
    </p:spTree>
    <p:extLst>
      <p:ext uri="{BB962C8B-B14F-4D97-AF65-F5344CB8AC3E}">
        <p14:creationId xmlns:p14="http://schemas.microsoft.com/office/powerpoint/2010/main" val="741587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Randomness</a:t>
            </a:r>
          </a:p>
        </p:txBody>
      </p:sp>
      <p:sp>
        <p:nvSpPr>
          <p:cNvPr id="3" name="TextBox 2"/>
          <p:cNvSpPr txBox="1"/>
          <p:nvPr/>
        </p:nvSpPr>
        <p:spPr>
          <a:xfrm>
            <a:off x="514350" y="2212390"/>
            <a:ext cx="8248649" cy="3139321"/>
          </a:xfrm>
          <a:prstGeom prst="rect">
            <a:avLst/>
          </a:prstGeom>
          <a:noFill/>
        </p:spPr>
        <p:txBody>
          <a:bodyPr wrap="square" rtlCol="0">
            <a:spAutoFit/>
          </a:bodyPr>
          <a:lstStyle/>
          <a:p>
            <a:r>
              <a:rPr lang="en-US" b="1" dirty="0"/>
              <a:t>(e) </a:t>
            </a:r>
            <a:r>
              <a:rPr lang="en-US" dirty="0"/>
              <a:t>Assume a randomly selected investment advisor can beat the market with probability 0.5 and investment results from year to year are independent.  Suppose we randomly select 5000 investment advisors and determine the number </a:t>
            </a:r>
            <a:r>
              <a:rPr lang="en-US" i="1" dirty="0"/>
              <a:t>x</a:t>
            </a:r>
            <a:r>
              <a:rPr lang="en-US" dirty="0"/>
              <a:t> who have beaten the market the past ten years.  Explain why this is a binomial experiment (assuming there are tens of thousands of investment advisors in the population) and clearly state what a success represents.   </a:t>
            </a:r>
          </a:p>
          <a:p>
            <a:r>
              <a:rPr lang="en-US" b="1" dirty="0"/>
              <a:t>(f) </a:t>
            </a:r>
            <a:r>
              <a:rPr lang="en-US" dirty="0"/>
              <a:t>Use the results of part (e) to determine the probability of identifying at least six investment advisors who will beat the market for ten consecutive years.  Interpret this result.  Is it unusual to identify at least six investment advisor who consistently beats the market even though his/her underlying ability to beat the market is 0.5? Explain.  </a:t>
            </a:r>
            <a:r>
              <a:rPr lang="en-US" dirty="0">
                <a:solidFill>
                  <a:srgbClr val="FFFF00"/>
                </a:solidFill>
              </a:rPr>
              <a:t>0.3635</a:t>
            </a:r>
          </a:p>
          <a:p>
            <a:endParaRPr lang="en-US" dirty="0"/>
          </a:p>
        </p:txBody>
      </p:sp>
    </p:spTree>
    <p:extLst>
      <p:ext uri="{BB962C8B-B14F-4D97-AF65-F5344CB8AC3E}">
        <p14:creationId xmlns:p14="http://schemas.microsoft.com/office/powerpoint/2010/main" val="1418265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783" y="291100"/>
            <a:ext cx="7598569" cy="1092200"/>
          </a:xfrm>
        </p:spPr>
        <p:txBody>
          <a:bodyPr/>
          <a:lstStyle/>
          <a:p>
            <a:r>
              <a:rPr lang="en-US" dirty="0"/>
              <a:t>The Black Swan</a:t>
            </a:r>
          </a:p>
        </p:txBody>
      </p:sp>
      <p:sp>
        <p:nvSpPr>
          <p:cNvPr id="3" name="TextBox 2"/>
          <p:cNvSpPr txBox="1"/>
          <p:nvPr/>
        </p:nvSpPr>
        <p:spPr>
          <a:xfrm>
            <a:off x="606782" y="1600200"/>
            <a:ext cx="8080017" cy="1077218"/>
          </a:xfrm>
          <a:prstGeom prst="rect">
            <a:avLst/>
          </a:prstGeom>
          <a:noFill/>
        </p:spPr>
        <p:txBody>
          <a:bodyPr wrap="square" rtlCol="0">
            <a:spAutoFit/>
          </a:bodyPr>
          <a:lstStyle/>
          <a:p>
            <a:r>
              <a:rPr lang="en-US" sz="1600" dirty="0"/>
              <a:t>Open the data file “Daily Percentage Change in S&amp;P500” in StatCrunch. </a:t>
            </a:r>
          </a:p>
          <a:p>
            <a:endParaRPr lang="en-US" sz="1600" dirty="0"/>
          </a:p>
          <a:p>
            <a:pPr marL="257175" indent="-257175">
              <a:buAutoNum type="alphaLcParenBoth"/>
            </a:pPr>
            <a:r>
              <a:rPr lang="en-US" sz="1600" dirty="0"/>
              <a:t>Draw a histogram of the variable “Percentage Change.”   Describe the shape of the distribution. </a:t>
            </a:r>
          </a:p>
          <a:p>
            <a:pPr marL="257175" indent="-257175">
              <a:buAutoNum type="alphaLcParenBoth"/>
            </a:pPr>
            <a:r>
              <a:rPr lang="en-US" sz="1600" dirty="0"/>
              <a:t>Compute the mean and standard deviation percentage change. </a:t>
            </a:r>
          </a:p>
        </p:txBody>
      </p:sp>
      <p:pic>
        <p:nvPicPr>
          <p:cNvPr id="6" name="Picture 5"/>
          <p:cNvPicPr>
            <a:picLocks noChangeAspect="1"/>
          </p:cNvPicPr>
          <p:nvPr/>
        </p:nvPicPr>
        <p:blipFill>
          <a:blip r:embed="rId3"/>
          <a:stretch>
            <a:fillRect/>
          </a:stretch>
        </p:blipFill>
        <p:spPr>
          <a:xfrm>
            <a:off x="1212013" y="2942172"/>
            <a:ext cx="3122018" cy="3093084"/>
          </a:xfrm>
          <a:prstGeom prst="rect">
            <a:avLst/>
          </a:prstGeom>
        </p:spPr>
      </p:pic>
      <p:pic>
        <p:nvPicPr>
          <p:cNvPr id="7" name="Picture 6"/>
          <p:cNvPicPr>
            <a:picLocks noChangeAspect="1"/>
          </p:cNvPicPr>
          <p:nvPr/>
        </p:nvPicPr>
        <p:blipFill>
          <a:blip r:embed="rId4"/>
          <a:stretch>
            <a:fillRect/>
          </a:stretch>
        </p:blipFill>
        <p:spPr>
          <a:xfrm>
            <a:off x="4391809" y="3410668"/>
            <a:ext cx="2541200" cy="684317"/>
          </a:xfrm>
          <a:prstGeom prst="rect">
            <a:avLst/>
          </a:prstGeom>
        </p:spPr>
      </p:pic>
    </p:spTree>
    <p:extLst>
      <p:ext uri="{BB962C8B-B14F-4D97-AF65-F5344CB8AC3E}">
        <p14:creationId xmlns:p14="http://schemas.microsoft.com/office/powerpoint/2010/main" val="6306486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940" y="1012526"/>
            <a:ext cx="7598569" cy="1092200"/>
          </a:xfrm>
        </p:spPr>
        <p:txBody>
          <a:bodyPr/>
          <a:lstStyle/>
          <a:p>
            <a:r>
              <a:rPr lang="en-US" dirty="0"/>
              <a:t>The Black Swan</a:t>
            </a:r>
          </a:p>
        </p:txBody>
      </p:sp>
      <p:sp>
        <p:nvSpPr>
          <p:cNvPr id="3" name="Rectangle 2"/>
          <p:cNvSpPr/>
          <p:nvPr/>
        </p:nvSpPr>
        <p:spPr>
          <a:xfrm>
            <a:off x="673940" y="1820099"/>
            <a:ext cx="7319513" cy="2308324"/>
          </a:xfrm>
          <a:prstGeom prst="rect">
            <a:avLst/>
          </a:prstGeom>
        </p:spPr>
        <p:txBody>
          <a:bodyPr wrap="square">
            <a:spAutoFit/>
          </a:bodyPr>
          <a:lstStyle/>
          <a:p>
            <a:r>
              <a:rPr lang="en-US" sz="1600" dirty="0"/>
              <a:t>(c)  Determine the percentage change value for</a:t>
            </a:r>
          </a:p>
          <a:p>
            <a:pPr marL="257175" indent="-257175">
              <a:buAutoNum type="alphaLcParenBoth" startAt="4"/>
            </a:pPr>
            <a:r>
              <a:rPr lang="en-US" sz="1600" dirty="0"/>
              <a:t>Use the normal model to determine the proportion of observations that should be less than three standard deviations below the mean. </a:t>
            </a:r>
          </a:p>
          <a:p>
            <a:pPr marL="257175" indent="-257175">
              <a:buAutoNum type="alphaLcParenBoth" startAt="4"/>
            </a:pPr>
            <a:r>
              <a:rPr lang="en-US" sz="1600" dirty="0"/>
              <a:t>Redraw the histogram with a lower class limit of the first class of -10 and a class width of 0.5. In StatCrunch, there is an option called “Dividers” in the histogram dialogue box.  Select the Percent radio button.   Click Compute!  Double-click  on the left-most divider and enter the value found in part (c).  What proportion of observations are less than this value?  Is this close to the value given by the normal model? </a:t>
            </a:r>
          </a:p>
          <a:p>
            <a:endParaRPr lang="en-US" sz="1600" dirty="0"/>
          </a:p>
        </p:txBody>
      </p:sp>
      <p:graphicFrame>
        <p:nvGraphicFramePr>
          <p:cNvPr id="4" name="Object 3"/>
          <p:cNvGraphicFramePr>
            <a:graphicFrameLocks noChangeAspect="1"/>
          </p:cNvGraphicFramePr>
          <p:nvPr>
            <p:extLst/>
          </p:nvPr>
        </p:nvGraphicFramePr>
        <p:xfrm>
          <a:off x="4100355" y="1867863"/>
          <a:ext cx="484584" cy="203597"/>
        </p:xfrm>
        <a:graphic>
          <a:graphicData uri="http://schemas.openxmlformats.org/presentationml/2006/ole">
            <mc:AlternateContent xmlns:mc="http://schemas.openxmlformats.org/markup-compatibility/2006">
              <mc:Choice xmlns:v="urn:schemas-microsoft-com:vml" Requires="v">
                <p:oleObj spid="_x0000_s11296" name="Equation" r:id="rId4" imgW="482400" imgH="203040" progId="Equation.DSMT4">
                  <p:embed/>
                </p:oleObj>
              </mc:Choice>
              <mc:Fallback>
                <p:oleObj name="Equation" r:id="rId4" imgW="482400" imgH="203040" progId="Equation.DSMT4">
                  <p:embed/>
                  <p:pic>
                    <p:nvPicPr>
                      <p:cNvPr id="4" name="Object 3"/>
                      <p:cNvPicPr/>
                      <p:nvPr/>
                    </p:nvPicPr>
                    <p:blipFill>
                      <a:blip r:embed="rId5"/>
                      <a:stretch>
                        <a:fillRect/>
                      </a:stretch>
                    </p:blipFill>
                    <p:spPr>
                      <a:xfrm>
                        <a:off x="4100355" y="1867863"/>
                        <a:ext cx="484584" cy="203597"/>
                      </a:xfrm>
                      <a:prstGeom prst="rect">
                        <a:avLst/>
                      </a:prstGeom>
                    </p:spPr>
                  </p:pic>
                </p:oleObj>
              </mc:Fallback>
            </mc:AlternateContent>
          </a:graphicData>
        </a:graphic>
      </p:graphicFrame>
      <p:sp>
        <p:nvSpPr>
          <p:cNvPr id="5" name="TextBox 4"/>
          <p:cNvSpPr txBox="1"/>
          <p:nvPr/>
        </p:nvSpPr>
        <p:spPr>
          <a:xfrm>
            <a:off x="4623758" y="1820098"/>
            <a:ext cx="1500996" cy="300082"/>
          </a:xfrm>
          <a:prstGeom prst="rect">
            <a:avLst/>
          </a:prstGeom>
          <a:noFill/>
        </p:spPr>
        <p:txBody>
          <a:bodyPr wrap="square" rtlCol="0">
            <a:spAutoFit/>
          </a:bodyPr>
          <a:lstStyle/>
          <a:p>
            <a:r>
              <a:rPr lang="en-US" sz="1350" dirty="0">
                <a:solidFill>
                  <a:srgbClr val="FFFF00"/>
                </a:solidFill>
              </a:rPr>
              <a:t>Ans:  -3.71</a:t>
            </a:r>
          </a:p>
        </p:txBody>
      </p:sp>
      <p:pic>
        <p:nvPicPr>
          <p:cNvPr id="6" name="Picture 5"/>
          <p:cNvPicPr>
            <a:picLocks noChangeAspect="1"/>
          </p:cNvPicPr>
          <p:nvPr/>
        </p:nvPicPr>
        <p:blipFill>
          <a:blip r:embed="rId6"/>
          <a:stretch>
            <a:fillRect/>
          </a:stretch>
        </p:blipFill>
        <p:spPr>
          <a:xfrm>
            <a:off x="1923900" y="4038600"/>
            <a:ext cx="2385622" cy="2476676"/>
          </a:xfrm>
          <a:prstGeom prst="rect">
            <a:avLst/>
          </a:prstGeom>
        </p:spPr>
      </p:pic>
      <p:pic>
        <p:nvPicPr>
          <p:cNvPr id="7" name="Picture 6"/>
          <p:cNvPicPr>
            <a:picLocks noChangeAspect="1"/>
          </p:cNvPicPr>
          <p:nvPr/>
        </p:nvPicPr>
        <p:blipFill>
          <a:blip r:embed="rId7"/>
          <a:stretch>
            <a:fillRect/>
          </a:stretch>
        </p:blipFill>
        <p:spPr>
          <a:xfrm>
            <a:off x="5257800" y="4114800"/>
            <a:ext cx="2494028" cy="2477938"/>
          </a:xfrm>
          <a:prstGeom prst="rect">
            <a:avLst/>
          </a:prstGeom>
        </p:spPr>
      </p:pic>
    </p:spTree>
    <p:extLst>
      <p:ext uri="{BB962C8B-B14F-4D97-AF65-F5344CB8AC3E}">
        <p14:creationId xmlns:p14="http://schemas.microsoft.com/office/powerpoint/2010/main" val="327991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50103"/>
            <a:ext cx="6553200" cy="1659645"/>
          </a:xfrm>
          <a:prstGeom prst="rect">
            <a:avLst/>
          </a:prstGeom>
        </p:spPr>
      </p:pic>
      <p:pic>
        <p:nvPicPr>
          <p:cNvPr id="3" name="Picture 2"/>
          <p:cNvPicPr>
            <a:picLocks noChangeAspect="1"/>
          </p:cNvPicPr>
          <p:nvPr/>
        </p:nvPicPr>
        <p:blipFill>
          <a:blip r:embed="rId3"/>
          <a:stretch>
            <a:fillRect/>
          </a:stretch>
        </p:blipFill>
        <p:spPr>
          <a:xfrm>
            <a:off x="519737" y="1709748"/>
            <a:ext cx="6566863" cy="3424374"/>
          </a:xfrm>
          <a:prstGeom prst="rect">
            <a:avLst/>
          </a:prstGeom>
        </p:spPr>
      </p:pic>
      <p:pic>
        <p:nvPicPr>
          <p:cNvPr id="4" name="Picture 3"/>
          <p:cNvPicPr>
            <a:picLocks noChangeAspect="1"/>
          </p:cNvPicPr>
          <p:nvPr/>
        </p:nvPicPr>
        <p:blipFill>
          <a:blip r:embed="rId4"/>
          <a:stretch>
            <a:fillRect/>
          </a:stretch>
        </p:blipFill>
        <p:spPr>
          <a:xfrm>
            <a:off x="533400" y="5134122"/>
            <a:ext cx="6734639" cy="1490629"/>
          </a:xfrm>
          <a:prstGeom prst="rect">
            <a:avLst/>
          </a:prstGeom>
        </p:spPr>
      </p:pic>
    </p:spTree>
    <p:extLst>
      <p:ext uri="{BB962C8B-B14F-4D97-AF65-F5344CB8AC3E}">
        <p14:creationId xmlns:p14="http://schemas.microsoft.com/office/powerpoint/2010/main" val="2742403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04" y="381000"/>
            <a:ext cx="7598569" cy="1092200"/>
          </a:xfrm>
        </p:spPr>
        <p:txBody>
          <a:bodyPr/>
          <a:lstStyle/>
          <a:p>
            <a:r>
              <a:rPr lang="en-US" dirty="0"/>
              <a:t>The Black Swan</a:t>
            </a:r>
          </a:p>
        </p:txBody>
      </p:sp>
      <p:sp>
        <p:nvSpPr>
          <p:cNvPr id="3" name="Rectangle 2"/>
          <p:cNvSpPr/>
          <p:nvPr/>
        </p:nvSpPr>
        <p:spPr>
          <a:xfrm>
            <a:off x="466902" y="1198585"/>
            <a:ext cx="7689371" cy="3693319"/>
          </a:xfrm>
          <a:prstGeom prst="rect">
            <a:avLst/>
          </a:prstGeom>
        </p:spPr>
        <p:txBody>
          <a:bodyPr wrap="square">
            <a:spAutoFit/>
          </a:bodyPr>
          <a:lstStyle/>
          <a:p>
            <a:r>
              <a:rPr lang="en-US" dirty="0"/>
              <a:t>(f)  In his book </a:t>
            </a:r>
            <a:r>
              <a:rPr lang="en-US" i="1" dirty="0"/>
              <a:t>The Black Swan</a:t>
            </a:r>
            <a:r>
              <a:rPr lang="en-US" dirty="0"/>
              <a:t>, author </a:t>
            </a:r>
            <a:r>
              <a:rPr lang="en-US" dirty="0" err="1"/>
              <a:t>Nassim</a:t>
            </a:r>
            <a:r>
              <a:rPr lang="en-US" dirty="0"/>
              <a:t> Nicholas </a:t>
            </a:r>
            <a:r>
              <a:rPr lang="en-US" dirty="0" err="1"/>
              <a:t>Taleb</a:t>
            </a:r>
            <a:r>
              <a:rPr lang="en-US" dirty="0"/>
              <a:t>  warns of using the normal model for financial markets.  According to the normal model, what proportion of the days should the percentage change of the S&amp;P 500 be less than -7.0%? Ans:    </a:t>
            </a:r>
            <a:r>
              <a:rPr lang="en-US" dirty="0">
                <a:solidFill>
                  <a:srgbClr val="FFFF00"/>
                </a:solidFill>
              </a:rPr>
              <a:t>0.0000000073</a:t>
            </a:r>
          </a:p>
          <a:p>
            <a:pPr marL="257175" indent="-257175">
              <a:buAutoNum type="alphaLcParenBoth"/>
            </a:pPr>
            <a:endParaRPr lang="en-US" dirty="0"/>
          </a:p>
          <a:p>
            <a:r>
              <a:rPr lang="en-US" dirty="0"/>
              <a:t>(g) The number of days one should expect to wait before observing an event equals 1/</a:t>
            </a:r>
            <a:r>
              <a:rPr lang="en-US" i="1" dirty="0"/>
              <a:t>p</a:t>
            </a:r>
            <a:r>
              <a:rPr lang="en-US" dirty="0"/>
              <a:t> where </a:t>
            </a:r>
            <a:r>
              <a:rPr lang="en-US" i="1" dirty="0"/>
              <a:t>p</a:t>
            </a:r>
            <a:r>
              <a:rPr lang="en-US" dirty="0"/>
              <a:t> is the probability of observing the event. Use the result of part (f) to determine the number of days one should expect to wait before observing a percentage change in the S&amp;P500 of -7.0 or less.  </a:t>
            </a:r>
            <a:r>
              <a:rPr lang="en-US" dirty="0">
                <a:solidFill>
                  <a:srgbClr val="FFFF00"/>
                </a:solidFill>
              </a:rPr>
              <a:t>Ans: 136,986,301</a:t>
            </a:r>
          </a:p>
          <a:p>
            <a:pPr marL="257175" indent="-257175">
              <a:buAutoNum type="alphaLcParenBoth"/>
            </a:pPr>
            <a:endParaRPr lang="en-US" dirty="0"/>
          </a:p>
          <a:p>
            <a:r>
              <a:rPr lang="en-US" dirty="0"/>
              <a:t>(h) There were 4023 trading days from 11/7/00 to 11/3/2016.  How many of these days had a percentage change in the S&amp;P500 of -7.0 or less?  What does this result suggest? </a:t>
            </a:r>
          </a:p>
        </p:txBody>
      </p:sp>
      <p:pic>
        <p:nvPicPr>
          <p:cNvPr id="4" name="Picture 3"/>
          <p:cNvPicPr>
            <a:picLocks noChangeAspect="1"/>
          </p:cNvPicPr>
          <p:nvPr/>
        </p:nvPicPr>
        <p:blipFill>
          <a:blip r:embed="rId2"/>
          <a:stretch>
            <a:fillRect/>
          </a:stretch>
        </p:blipFill>
        <p:spPr>
          <a:xfrm>
            <a:off x="3195395" y="4617289"/>
            <a:ext cx="2232389" cy="2240711"/>
          </a:xfrm>
          <a:prstGeom prst="rect">
            <a:avLst/>
          </a:prstGeom>
        </p:spPr>
      </p:pic>
    </p:spTree>
    <p:extLst>
      <p:ext uri="{BB962C8B-B14F-4D97-AF65-F5344CB8AC3E}">
        <p14:creationId xmlns:p14="http://schemas.microsoft.com/office/powerpoint/2010/main" val="1282711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01049" cy="1092200"/>
          </a:xfrm>
        </p:spPr>
        <p:txBody>
          <a:bodyPr/>
          <a:lstStyle/>
          <a:p>
            <a:r>
              <a:rPr lang="en-US" dirty="0"/>
              <a:t>Deciding on an Inferential Method</a:t>
            </a:r>
          </a:p>
        </p:txBody>
      </p:sp>
      <p:sp>
        <p:nvSpPr>
          <p:cNvPr id="3" name="TextBox 2"/>
          <p:cNvSpPr txBox="1"/>
          <p:nvPr/>
        </p:nvSpPr>
        <p:spPr>
          <a:xfrm>
            <a:off x="514350" y="1771435"/>
            <a:ext cx="8401049" cy="4247317"/>
          </a:xfrm>
          <a:prstGeom prst="rect">
            <a:avLst/>
          </a:prstGeom>
          <a:noFill/>
        </p:spPr>
        <p:txBody>
          <a:bodyPr wrap="square" rtlCol="0">
            <a:spAutoFit/>
          </a:bodyPr>
          <a:lstStyle/>
          <a:p>
            <a:r>
              <a:rPr lang="en-US" dirty="0"/>
              <a:t>It is well-documented that watching TV, working on a computer, or any other activity involving artificial light can be harmful to sleep patterns.  Researchers wanted to determine if the artificial light from e-Readers also disrupted sleep.  In the study, 12 young adults were given either an iPad or printed book for four hours before bedtime.  The following evening, they switched reading devices.  Whether the individual received the iPad or book first was determined randomly.  Bedtime was 10 PM and the time to fall asleep was measured each evening.  It was found that participants took an average of 10 minutes longer to fall asleep after reading on an iPad.  The </a:t>
            </a:r>
            <a:r>
              <a:rPr lang="en-US" i="1" dirty="0"/>
              <a:t>P</a:t>
            </a:r>
            <a:r>
              <a:rPr lang="en-US" dirty="0"/>
              <a:t>-value for the test was 0.009.  </a:t>
            </a:r>
            <a:r>
              <a:rPr lang="en-US" i="1" dirty="0"/>
              <a:t>Source</a:t>
            </a:r>
            <a:r>
              <a:rPr lang="en-US" dirty="0"/>
              <a:t>: Anne-Marie Chang, et.al. “Evening Use of Light-</a:t>
            </a:r>
            <a:r>
              <a:rPr lang="en-US" dirty="0" err="1"/>
              <a:t>Emittting</a:t>
            </a:r>
            <a:r>
              <a:rPr lang="en-US" dirty="0"/>
              <a:t> </a:t>
            </a:r>
            <a:r>
              <a:rPr lang="en-US" dirty="0" err="1"/>
              <a:t>eReaders</a:t>
            </a:r>
            <a:r>
              <a:rPr lang="en-US" dirty="0"/>
              <a:t> Negatively Affects Sleep, </a:t>
            </a:r>
            <a:r>
              <a:rPr lang="en-US" dirty="0" err="1"/>
              <a:t>Circarian</a:t>
            </a:r>
            <a:r>
              <a:rPr lang="en-US" dirty="0"/>
              <a:t> Timing, and Next-Morning Alertness” PNAS 2015 112(4) 1232-1277, doi:10.1073/pnas.1418490112. </a:t>
            </a:r>
          </a:p>
          <a:p>
            <a:r>
              <a:rPr lang="en-US" dirty="0"/>
              <a:t>(a) What was the research objective? </a:t>
            </a:r>
            <a:br>
              <a:rPr lang="en-US" dirty="0"/>
            </a:br>
            <a:r>
              <a:rPr lang="en-US" dirty="0"/>
              <a:t>(b) What is the response variable? Is it quantitative or qualitative? </a:t>
            </a:r>
            <a:br>
              <a:rPr lang="en-US" dirty="0"/>
            </a:br>
            <a:r>
              <a:rPr lang="en-US" dirty="0"/>
              <a:t>(c) What is the treatment? </a:t>
            </a:r>
            <a:br>
              <a:rPr lang="en-US" dirty="0"/>
            </a:br>
            <a:r>
              <a:rPr lang="en-US" dirty="0"/>
              <a:t>(d) Is this a designed experiment or observational study? What type? </a:t>
            </a:r>
            <a:br>
              <a:rPr lang="en-US" dirty="0"/>
            </a:br>
            <a:r>
              <a:rPr lang="en-US" dirty="0"/>
              <a:t>(e) Interpret the </a:t>
            </a:r>
            <a:r>
              <a:rPr lang="en-US" i="1" dirty="0"/>
              <a:t>P</a:t>
            </a:r>
            <a:r>
              <a:rPr lang="en-US" dirty="0"/>
              <a:t>-value. </a:t>
            </a:r>
          </a:p>
        </p:txBody>
      </p:sp>
    </p:spTree>
    <p:extLst>
      <p:ext uri="{BB962C8B-B14F-4D97-AF65-F5344CB8AC3E}">
        <p14:creationId xmlns:p14="http://schemas.microsoft.com/office/powerpoint/2010/main" val="77571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8153400" cy="868362"/>
          </a:xfrm>
        </p:spPr>
        <p:txBody>
          <a:bodyPr/>
          <a:lstStyle/>
          <a:p>
            <a:r>
              <a:rPr lang="en-US" dirty="0"/>
              <a:t>Deciding on an Inferential Method</a:t>
            </a:r>
          </a:p>
        </p:txBody>
      </p:sp>
      <p:sp>
        <p:nvSpPr>
          <p:cNvPr id="3" name="TextBox 2"/>
          <p:cNvSpPr txBox="1"/>
          <p:nvPr/>
        </p:nvSpPr>
        <p:spPr>
          <a:xfrm>
            <a:off x="514351" y="2199472"/>
            <a:ext cx="8172449" cy="3970318"/>
          </a:xfrm>
          <a:prstGeom prst="rect">
            <a:avLst/>
          </a:prstGeom>
          <a:noFill/>
        </p:spPr>
        <p:txBody>
          <a:bodyPr wrap="square" rtlCol="0">
            <a:spAutoFit/>
          </a:bodyPr>
          <a:lstStyle/>
          <a:p>
            <a:r>
              <a:rPr lang="en-US" dirty="0"/>
              <a:t>In clinical trials of the allergy medicine </a:t>
            </a:r>
            <a:r>
              <a:rPr lang="en-US" dirty="0" err="1"/>
              <a:t>Clarinex</a:t>
            </a:r>
            <a:r>
              <a:rPr lang="en-US" dirty="0"/>
              <a:t> (5 mg), 3307 allergy sufferers were randomly assigned to either a </a:t>
            </a:r>
            <a:r>
              <a:rPr lang="en-US" dirty="0" err="1"/>
              <a:t>Clarinex</a:t>
            </a:r>
            <a:r>
              <a:rPr lang="en-US" dirty="0"/>
              <a:t> group or a placebo group.  It was reported that 50 out of 1655 individuals in the </a:t>
            </a:r>
            <a:r>
              <a:rPr lang="en-US" dirty="0" err="1"/>
              <a:t>Clarinex</a:t>
            </a:r>
            <a:r>
              <a:rPr lang="en-US" dirty="0"/>
              <a:t> group and 31 out of 1652 individuals in the placebo group experienced dry mouth as a side effect of their respective treatments.  </a:t>
            </a:r>
            <a:r>
              <a:rPr lang="en-US" i="1" dirty="0"/>
              <a:t>Source</a:t>
            </a:r>
            <a:r>
              <a:rPr lang="en-US" dirty="0"/>
              <a:t>: </a:t>
            </a:r>
            <a:r>
              <a:rPr lang="en-US" dirty="0">
                <a:hlinkClick r:id="rId3"/>
              </a:rPr>
              <a:t>www.clarinex.com</a:t>
            </a:r>
            <a:endParaRPr lang="en-US" dirty="0"/>
          </a:p>
          <a:p>
            <a:pPr marL="257175" indent="-257175">
              <a:buAutoNum type="alphaLcParenBoth"/>
            </a:pPr>
            <a:r>
              <a:rPr lang="en-US" dirty="0"/>
              <a:t>What type of experimental design is this? </a:t>
            </a:r>
          </a:p>
          <a:p>
            <a:pPr marL="257175" indent="-257175">
              <a:buAutoNum type="alphaLcParenBoth"/>
            </a:pPr>
            <a:r>
              <a:rPr lang="en-US" dirty="0"/>
              <a:t>What is the response variable? Is it qualitative or quantitative? </a:t>
            </a:r>
          </a:p>
          <a:p>
            <a:pPr marL="257175" indent="-257175">
              <a:buAutoNum type="alphaLcParenBoth"/>
            </a:pPr>
            <a:r>
              <a:rPr lang="en-US" dirty="0"/>
              <a:t>What is the explanatory variable? How many levels does the treatment have? </a:t>
            </a:r>
          </a:p>
          <a:p>
            <a:pPr marL="257175" indent="-257175">
              <a:buAutoNum type="alphaLcParenBoth"/>
            </a:pPr>
            <a:r>
              <a:rPr lang="en-US" dirty="0"/>
              <a:t>The clinical trial was double-blind.  What does this mean? </a:t>
            </a:r>
          </a:p>
          <a:p>
            <a:pPr marL="257175" indent="-257175">
              <a:buAutoNum type="alphaLcParenBoth"/>
            </a:pPr>
            <a:r>
              <a:rPr lang="en-US" dirty="0"/>
              <a:t>Why is it important to have a placebo group?</a:t>
            </a:r>
          </a:p>
          <a:p>
            <a:pPr marL="257175" indent="-257175">
              <a:buAutoNum type="alphaLcParenBoth"/>
            </a:pPr>
            <a:r>
              <a:rPr lang="en-US" dirty="0"/>
              <a:t>Does the sample evidence suggest that a side effect of </a:t>
            </a:r>
            <a:r>
              <a:rPr lang="en-US" dirty="0" err="1"/>
              <a:t>Clarinex</a:t>
            </a:r>
            <a:r>
              <a:rPr lang="en-US" dirty="0"/>
              <a:t> may be dry mouth? </a:t>
            </a:r>
          </a:p>
          <a:p>
            <a:pPr marL="257175" indent="-257175">
              <a:buAutoNum type="alphaLcParenBoth"/>
            </a:pPr>
            <a:r>
              <a:rPr lang="en-US" dirty="0"/>
              <a:t>Do you think the results are practically significant? </a:t>
            </a:r>
          </a:p>
          <a:p>
            <a:pPr marL="257175" indent="-257175">
              <a:buAutoNum type="alphaLcParenBoth"/>
            </a:pPr>
            <a:r>
              <a:rPr lang="en-US" dirty="0"/>
              <a:t>Why is a large sample size needed for this study? </a:t>
            </a:r>
          </a:p>
          <a:p>
            <a:endParaRPr lang="en-US" dirty="0"/>
          </a:p>
        </p:txBody>
      </p:sp>
    </p:spTree>
    <p:extLst>
      <p:ext uri="{BB962C8B-B14F-4D97-AF65-F5344CB8AC3E}">
        <p14:creationId xmlns:p14="http://schemas.microsoft.com/office/powerpoint/2010/main" val="29475207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762000" y="1820772"/>
            <a:ext cx="8180221" cy="1855893"/>
          </a:xfrm>
          <a:prstGeom prst="rect">
            <a:avLst/>
          </a:prstGeom>
        </p:spPr>
        <p:txBody>
          <a:bodyPr wrap="square">
            <a:spAutoFit/>
          </a:bodyPr>
          <a:lstStyle/>
          <a:p>
            <a:pPr>
              <a:lnSpc>
                <a:spcPct val="107000"/>
              </a:lnSpc>
              <a:spcAft>
                <a:spcPts val="600"/>
              </a:spcAft>
            </a:pPr>
            <a:r>
              <a:rPr lang="en-US" i="1" dirty="0">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315951" y="4125838"/>
            <a:ext cx="6912061" cy="1323439"/>
          </a:xfrm>
          <a:prstGeom prst="rect">
            <a:avLst/>
          </a:prstGeom>
          <a:noFill/>
        </p:spPr>
        <p:txBody>
          <a:bodyPr wrap="square" rtlCol="0">
            <a:spAutoFit/>
          </a:bodyPr>
          <a:lstStyle/>
          <a:p>
            <a:r>
              <a:rPr lang="en-US" sz="2000" dirty="0"/>
              <a:t>Researchers measured regular testosterone levels in a random sample of athletes and then measured testosterone levels prior to an athletic event.  They wanted to know whether testosterone levels increase prior to athletic events. </a:t>
            </a:r>
          </a:p>
        </p:txBody>
      </p:sp>
    </p:spTree>
    <p:extLst>
      <p:ext uri="{BB962C8B-B14F-4D97-AF65-F5344CB8AC3E}">
        <p14:creationId xmlns:p14="http://schemas.microsoft.com/office/powerpoint/2010/main" val="1612961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735178" y="2296802"/>
            <a:ext cx="7799222" cy="2166875"/>
          </a:xfrm>
          <a:prstGeom prst="rect">
            <a:avLst/>
          </a:prstGeom>
        </p:spPr>
        <p:txBody>
          <a:bodyPr wrap="square">
            <a:spAutoFit/>
          </a:bodyPr>
          <a:lstStyle/>
          <a:p>
            <a:pPr>
              <a:lnSpc>
                <a:spcPct val="107000"/>
              </a:lnSpc>
              <a:spcAft>
                <a:spcPts val="600"/>
              </a:spcAft>
            </a:pPr>
            <a:r>
              <a:rPr lang="en-US" i="1" dirty="0">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19199" y="5070458"/>
            <a:ext cx="7008813" cy="923330"/>
          </a:xfrm>
          <a:prstGeom prst="rect">
            <a:avLst/>
          </a:prstGeom>
          <a:noFill/>
        </p:spPr>
        <p:txBody>
          <a:bodyPr wrap="square" rtlCol="0">
            <a:spAutoFit/>
          </a:bodyPr>
          <a:lstStyle/>
          <a:p>
            <a:r>
              <a:rPr lang="en-US" dirty="0"/>
              <a:t>Do adult males who take a single aspirin daily experience a lower rate of heart attacks than adult males who do not take aspirin daily? </a:t>
            </a:r>
          </a:p>
          <a:p>
            <a:endParaRPr lang="en-US" dirty="0"/>
          </a:p>
        </p:txBody>
      </p:sp>
    </p:spTree>
    <p:extLst>
      <p:ext uri="{BB962C8B-B14F-4D97-AF65-F5344CB8AC3E}">
        <p14:creationId xmlns:p14="http://schemas.microsoft.com/office/powerpoint/2010/main" val="20482236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735178" y="2296802"/>
            <a:ext cx="8256422" cy="1855893"/>
          </a:xfrm>
          <a:prstGeom prst="rect">
            <a:avLst/>
          </a:prstGeom>
        </p:spPr>
        <p:txBody>
          <a:bodyPr wrap="square">
            <a:spAutoFit/>
          </a:bodyPr>
          <a:lstStyle/>
          <a:p>
            <a:pPr>
              <a:lnSpc>
                <a:spcPct val="107000"/>
              </a:lnSpc>
              <a:spcAft>
                <a:spcPts val="600"/>
              </a:spcAft>
            </a:pPr>
            <a:r>
              <a:rPr lang="en-US" i="1" dirty="0">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540260" y="4203432"/>
            <a:ext cx="6613140" cy="2031325"/>
          </a:xfrm>
          <a:prstGeom prst="rect">
            <a:avLst/>
          </a:prstGeom>
          <a:noFill/>
        </p:spPr>
        <p:txBody>
          <a:bodyPr wrap="square" rtlCol="0">
            <a:spAutoFit/>
          </a:bodyPr>
          <a:lstStyle/>
          <a:p>
            <a:r>
              <a:rPr lang="en-US" dirty="0"/>
              <a:t>Does turmeric (a antioxidant that can be added to foods) help with depression? Researchers randomly assigned 200 adult women who were clinically depressed to two groups. Group 1 had turmeric added to their regular diet for one week; Group 2 had no additives in their diet.  At the end of one week, the change in their scores on the Beck Depression Inventory was compared.  </a:t>
            </a:r>
          </a:p>
          <a:p>
            <a:endParaRPr lang="en-US" dirty="0"/>
          </a:p>
        </p:txBody>
      </p:sp>
    </p:spTree>
    <p:extLst>
      <p:ext uri="{BB962C8B-B14F-4D97-AF65-F5344CB8AC3E}">
        <p14:creationId xmlns:p14="http://schemas.microsoft.com/office/powerpoint/2010/main" val="27090796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914400" y="1981200"/>
            <a:ext cx="7723022" cy="2152256"/>
          </a:xfrm>
          <a:prstGeom prst="rect">
            <a:avLst/>
          </a:prstGeom>
        </p:spPr>
        <p:txBody>
          <a:bodyPr wrap="square">
            <a:spAutoFit/>
          </a:bodyPr>
          <a:lstStyle/>
          <a:p>
            <a:pPr>
              <a:lnSpc>
                <a:spcPct val="107000"/>
              </a:lnSpc>
              <a:spcAft>
                <a:spcPts val="600"/>
              </a:spcAft>
            </a:pPr>
            <a:r>
              <a:rPr lang="en-US" i="1" dirty="0">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76242" y="4205261"/>
            <a:ext cx="6877158" cy="2031325"/>
          </a:xfrm>
          <a:prstGeom prst="rect">
            <a:avLst/>
          </a:prstGeom>
          <a:noFill/>
        </p:spPr>
        <p:txBody>
          <a:bodyPr wrap="square" rtlCol="0">
            <a:spAutoFit/>
          </a:bodyPr>
          <a:lstStyle/>
          <a:p>
            <a:r>
              <a:rPr lang="en-US" dirty="0"/>
              <a:t>While exercising by climbing stairs, is it better to take one stair, or two stairs, at a time? Researchers identified 30 volunteers who were asked to climb stairs for two different 15-minute intervals taking both one stair and two stairs at a time.  Whether the volunteer did one stair or two stairs first was determined randomly.  The goal of the research was to determine if energy expenditure for each exercise routine was different. </a:t>
            </a:r>
          </a:p>
          <a:p>
            <a:endParaRPr lang="en-US" dirty="0"/>
          </a:p>
        </p:txBody>
      </p:sp>
    </p:spTree>
    <p:extLst>
      <p:ext uri="{BB962C8B-B14F-4D97-AF65-F5344CB8AC3E}">
        <p14:creationId xmlns:p14="http://schemas.microsoft.com/office/powerpoint/2010/main" val="20854993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735178" y="2296802"/>
            <a:ext cx="7723022" cy="2381293"/>
          </a:xfrm>
          <a:prstGeom prst="rect">
            <a:avLst/>
          </a:prstGeom>
        </p:spPr>
        <p:txBody>
          <a:bodyPr wrap="square">
            <a:spAutoFit/>
          </a:bodyPr>
          <a:lstStyle/>
          <a:p>
            <a:pPr>
              <a:lnSpc>
                <a:spcPct val="107000"/>
              </a:lnSpc>
              <a:spcAft>
                <a:spcPts val="60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600200" y="5029200"/>
            <a:ext cx="5837530" cy="1015663"/>
          </a:xfrm>
          <a:prstGeom prst="rect">
            <a:avLst/>
          </a:prstGeom>
          <a:noFill/>
        </p:spPr>
        <p:txBody>
          <a:bodyPr wrap="square" rtlCol="0">
            <a:spAutoFit/>
          </a:bodyPr>
          <a:lstStyle/>
          <a:p>
            <a:r>
              <a:rPr lang="en-US" sz="2000" dirty="0"/>
              <a:t>What is the typical amount of time 20- to 24-year-old males spend brushing their teeth (each time they brush)?</a:t>
            </a:r>
          </a:p>
          <a:p>
            <a:endParaRPr lang="en-US" sz="2000" dirty="0"/>
          </a:p>
        </p:txBody>
      </p:sp>
    </p:spTree>
    <p:extLst>
      <p:ext uri="{BB962C8B-B14F-4D97-AF65-F5344CB8AC3E}">
        <p14:creationId xmlns:p14="http://schemas.microsoft.com/office/powerpoint/2010/main" val="38007810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735178" y="2296802"/>
            <a:ext cx="8027822" cy="2397579"/>
          </a:xfrm>
          <a:prstGeom prst="rect">
            <a:avLst/>
          </a:prstGeom>
        </p:spPr>
        <p:txBody>
          <a:bodyPr wrap="square">
            <a:spAutoFit/>
          </a:bodyPr>
          <a:lstStyle/>
          <a:p>
            <a:pPr>
              <a:lnSpc>
                <a:spcPct val="107000"/>
              </a:lnSpc>
              <a:spcAft>
                <a:spcPts val="60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604194" y="5105400"/>
            <a:ext cx="5310836" cy="1015663"/>
          </a:xfrm>
          <a:prstGeom prst="rect">
            <a:avLst/>
          </a:prstGeom>
          <a:noFill/>
        </p:spPr>
        <p:txBody>
          <a:bodyPr wrap="square" rtlCol="0">
            <a:spAutoFit/>
          </a:bodyPr>
          <a:lstStyle/>
          <a:p>
            <a:r>
              <a:rPr lang="en-US" sz="2000" dirty="0"/>
              <a:t>Are a majority of registered voters in favor of a tax increase to reduce the federal debt? </a:t>
            </a:r>
          </a:p>
          <a:p>
            <a:endParaRPr lang="en-US" sz="2000" dirty="0"/>
          </a:p>
        </p:txBody>
      </p:sp>
    </p:spTree>
    <p:extLst>
      <p:ext uri="{BB962C8B-B14F-4D97-AF65-F5344CB8AC3E}">
        <p14:creationId xmlns:p14="http://schemas.microsoft.com/office/powerpoint/2010/main" val="5389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5716" y="76200"/>
            <a:ext cx="6336683" cy="6781800"/>
          </a:xfrm>
          <a:prstGeom prst="rect">
            <a:avLst/>
          </a:prstGeom>
        </p:spPr>
      </p:pic>
    </p:spTree>
    <p:extLst>
      <p:ext uri="{BB962C8B-B14F-4D97-AF65-F5344CB8AC3E}">
        <p14:creationId xmlns:p14="http://schemas.microsoft.com/office/powerpoint/2010/main" val="142286362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9221</TotalTime>
  <Words>6812</Words>
  <Application>Microsoft Macintosh PowerPoint</Application>
  <PresentationFormat>On-screen Show (4:3)</PresentationFormat>
  <Paragraphs>343</Paragraphs>
  <Slides>88</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Inkwell</vt:lpstr>
      <vt:lpstr>Equation</vt:lpstr>
      <vt:lpstr>Activities in Introductory Statistics </vt:lpstr>
      <vt:lpstr>StatCrunch</vt:lpstr>
      <vt:lpstr>StatCrunch</vt:lpstr>
      <vt:lpstr>Retrieving Existing Data</vt:lpstr>
      <vt:lpstr>Collect Your Own Data</vt:lpstr>
      <vt:lpstr>Descriptive Statistics</vt:lpstr>
      <vt:lpstr>PowerPoint Presentation</vt:lpstr>
      <vt:lpstr>PowerPoint Presentation</vt:lpstr>
      <vt:lpstr>PowerPoint Presentation</vt:lpstr>
      <vt:lpstr>Simpson’s Paradox</vt:lpstr>
      <vt:lpstr>Simpson’s Paradox – Qualitative Data</vt:lpstr>
      <vt:lpstr>Common Mistakes in Statistics</vt:lpstr>
      <vt:lpstr>Sampling Distributions</vt:lpstr>
      <vt:lpstr>2016 Home Runs</vt:lpstr>
      <vt:lpstr>2016 Home Runs</vt:lpstr>
      <vt:lpstr>2016 Home Runs</vt:lpstr>
      <vt:lpstr>Student’s t-Distribution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P-values</vt:lpstr>
      <vt:lpstr>The Role of Sample 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 a Hypothesis about a Population Mean: Simulation </vt:lpstr>
      <vt:lpstr>Testing a Hypothesis about a Population Mean: Simulation</vt:lpstr>
      <vt:lpstr>Testing a Hypothesis about a Population Mean: Simulation</vt:lpstr>
      <vt:lpstr>PowerPoint Presentation</vt:lpstr>
      <vt:lpstr>PowerPoint Presentation</vt:lpstr>
      <vt:lpstr>PowerPoint Presentation</vt:lpstr>
      <vt:lpstr>PowerPoint Presentation</vt:lpstr>
      <vt:lpstr>The Bootstrap</vt:lpstr>
      <vt:lpstr>PowerPoint Presentation</vt:lpstr>
      <vt:lpstr>PowerPoint Presentation</vt:lpstr>
      <vt:lpstr>Repeat the Simulation with New Sample Data</vt:lpstr>
      <vt:lpstr>PowerPoint Presentation</vt:lpstr>
      <vt:lpstr>Testing a Hypothesis about Two Independent Population Proportions</vt:lpstr>
      <vt:lpstr>Math Redesign Program at JJC</vt:lpstr>
      <vt:lpstr>Math Redesign Program at JJC</vt:lpstr>
      <vt:lpstr>Math Redesign Program at JJC</vt:lpstr>
      <vt:lpstr>Math Redesign Program at JJC </vt:lpstr>
      <vt:lpstr>Math Redesign Program at JJC</vt:lpstr>
      <vt:lpstr>Math Redesign Program at JJC</vt:lpstr>
      <vt:lpstr>Math Redesign Program at JJC</vt:lpstr>
      <vt:lpstr>PowerPoint Presentation</vt:lpstr>
      <vt:lpstr>Math Redesign Program at JJC</vt:lpstr>
      <vt:lpstr>Math Redesign Program at JJC</vt:lpstr>
      <vt:lpstr>Math Redesign Progam at JJC</vt:lpstr>
      <vt:lpstr>Math Redesign Program at JJC</vt:lpstr>
      <vt:lpstr>PowerPoint Presentation</vt:lpstr>
      <vt:lpstr>Basketball Predictions</vt:lpstr>
      <vt:lpstr>Basketball</vt:lpstr>
      <vt:lpstr>Basketball</vt:lpstr>
      <vt:lpstr>Randomization Test for Means</vt:lpstr>
      <vt:lpstr>PowerPoint Presentation</vt:lpstr>
      <vt:lpstr>PowerPoint Presentation</vt:lpstr>
      <vt:lpstr>PowerPoint Presentation</vt:lpstr>
      <vt:lpstr>PowerPoint Presentation</vt:lpstr>
      <vt:lpstr>PowerPoint Presentation</vt:lpstr>
      <vt:lpstr>Designing a study</vt:lpstr>
      <vt:lpstr>The Challenge in Polling</vt:lpstr>
      <vt:lpstr>The Law of Large Numbers</vt:lpstr>
      <vt:lpstr>The Role of Randomness</vt:lpstr>
      <vt:lpstr>The Role of Randomness</vt:lpstr>
      <vt:lpstr>The Black Swan</vt:lpstr>
      <vt:lpstr>The Black Swan</vt:lpstr>
      <vt:lpstr>The Black Swan</vt:lpstr>
      <vt:lpstr>Deciding on an Inferential Method</vt:lpstr>
      <vt:lpstr>Deciding on an Inferential Method</vt:lpstr>
      <vt:lpstr>Deciding on an Inferential Method</vt:lpstr>
      <vt:lpstr>Deciding on an inferential method</vt:lpstr>
      <vt:lpstr>Deciding on an Inferential Method</vt:lpstr>
      <vt:lpstr>Deciding on an Inferential Method</vt:lpstr>
      <vt:lpstr>Deciding on an Inferential Method</vt:lpstr>
      <vt:lpstr>Deciding on an Inferential Method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Bootstrap</dc:title>
  <dc:creator>Michael Sullivan</dc:creator>
  <cp:lastModifiedBy>MICHAEL SULLIVAN</cp:lastModifiedBy>
  <cp:revision>312</cp:revision>
  <dcterms:created xsi:type="dcterms:W3CDTF">2011-10-27T15:44:22Z</dcterms:created>
  <dcterms:modified xsi:type="dcterms:W3CDTF">2017-03-30T19:06:37Z</dcterms:modified>
</cp:coreProperties>
</file>