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7"/>
  </p:notesMasterIdLst>
  <p:handoutMasterIdLst>
    <p:handoutMasterId r:id="rId18"/>
  </p:handoutMasterIdLst>
  <p:sldIdLst>
    <p:sldId id="271" r:id="rId3"/>
    <p:sldId id="272" r:id="rId4"/>
    <p:sldId id="273" r:id="rId5"/>
    <p:sldId id="274" r:id="rId6"/>
    <p:sldId id="282" r:id="rId7"/>
    <p:sldId id="275" r:id="rId8"/>
    <p:sldId id="276" r:id="rId9"/>
    <p:sldId id="277" r:id="rId10"/>
    <p:sldId id="278" r:id="rId11"/>
    <p:sldId id="283" r:id="rId12"/>
    <p:sldId id="284" r:id="rId13"/>
    <p:sldId id="285" r:id="rId14"/>
    <p:sldId id="286" r:id="rId15"/>
    <p:sldId id="28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79752" autoAdjust="0"/>
  </p:normalViewPr>
  <p:slideViewPr>
    <p:cSldViewPr>
      <p:cViewPr varScale="1">
        <p:scale>
          <a:sx n="87" d="100"/>
          <a:sy n="87" d="100"/>
        </p:scale>
        <p:origin x="64" y="56"/>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3/8/2016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3/8/2016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305174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39581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7</a:t>
            </a:fld>
            <a:endParaRPr lang="en-US"/>
          </a:p>
        </p:txBody>
      </p:sp>
    </p:spTree>
    <p:extLst>
      <p:ext uri="{BB962C8B-B14F-4D97-AF65-F5344CB8AC3E}">
        <p14:creationId xmlns:p14="http://schemas.microsoft.com/office/powerpoint/2010/main" val="163283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point out that the distribution of outcomes is centered at 0. Why?  We conducted</a:t>
            </a:r>
            <a:r>
              <a:rPr lang="en-US" baseline="0" dirty="0" smtClean="0"/>
              <a:t> this test under the assumption there is no difference in the effectiveness of the courses.  In other words, when the null hypothesis is true, we would expect the MRP program to have a higher proportion of passers half the time and the traditional course to have a higher proportion of passers about half the time. </a:t>
            </a:r>
          </a:p>
          <a:p>
            <a:endParaRPr lang="en-US" baseline="0" dirty="0" smtClean="0"/>
          </a:p>
          <a:p>
            <a:r>
              <a:rPr lang="en-US" baseline="0" dirty="0" smtClean="0"/>
              <a:t>What would happen if we increased the sample size ten-fold, but had the same proportion of success in each treatment group?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9</a:t>
            </a:fld>
            <a:endParaRPr lang="en-US"/>
          </a:p>
        </p:txBody>
      </p:sp>
    </p:spTree>
    <p:extLst>
      <p:ext uri="{BB962C8B-B14F-4D97-AF65-F5344CB8AC3E}">
        <p14:creationId xmlns:p14="http://schemas.microsoft.com/office/powerpoint/2010/main" val="86073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ask the role confounding may play in this study.  For example, suppose the traditional course was taught at 8 am and the MRP at 1</a:t>
            </a:r>
            <a:r>
              <a:rPr lang="en-US" baseline="0" dirty="0" smtClean="0"/>
              <a:t> pm.  Does this time difference matter? </a:t>
            </a:r>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10</a:t>
            </a:fld>
            <a:endParaRPr lang="en-US"/>
          </a:p>
        </p:txBody>
      </p:sp>
    </p:spTree>
    <p:extLst>
      <p:ext uri="{BB962C8B-B14F-4D97-AF65-F5344CB8AC3E}">
        <p14:creationId xmlns:p14="http://schemas.microsoft.com/office/powerpoint/2010/main" val="57413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t>12</a:t>
            </a:fld>
            <a:endParaRPr lang="en-US"/>
          </a:p>
        </p:txBody>
      </p:sp>
    </p:spTree>
    <p:extLst>
      <p:ext uri="{BB962C8B-B14F-4D97-AF65-F5344CB8AC3E}">
        <p14:creationId xmlns:p14="http://schemas.microsoft.com/office/powerpoint/2010/main" val="107831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3/8/2016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3/8/2016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3/8/2016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3/8/2016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3/8/2016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3/8/2016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3/8/2016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3/8/2016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3/8/2016</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65213" y="1676400"/>
            <a:ext cx="9746821" cy="1625599"/>
          </a:xfrm>
        </p:spPr>
        <p:txBody>
          <a:bodyPr>
            <a:normAutofit fontScale="90000"/>
          </a:bodyPr>
          <a:lstStyle/>
          <a:p>
            <a:r>
              <a:rPr lang="en-US" dirty="0"/>
              <a:t>Randomization Techniques to Introduce Two-Sample Hypothesis Tests</a:t>
            </a:r>
          </a:p>
        </p:txBody>
      </p:sp>
      <p:sp>
        <p:nvSpPr>
          <p:cNvPr id="8" name="Subtitle 7"/>
          <p:cNvSpPr>
            <a:spLocks noGrp="1"/>
          </p:cNvSpPr>
          <p:nvPr>
            <p:ph type="subTitle" idx="1"/>
          </p:nvPr>
        </p:nvSpPr>
        <p:spPr>
          <a:xfrm>
            <a:off x="1382103" y="3432050"/>
            <a:ext cx="9429931" cy="991077"/>
          </a:xfrm>
        </p:spPr>
        <p:txBody>
          <a:bodyPr>
            <a:noAutofit/>
          </a:bodyPr>
          <a:lstStyle/>
          <a:p>
            <a:r>
              <a:rPr lang="en-US" sz="1600" dirty="0"/>
              <a:t>Michael Sullivan</a:t>
            </a:r>
          </a:p>
          <a:p>
            <a:endParaRPr lang="en-US" sz="1600" dirty="0"/>
          </a:p>
          <a:p>
            <a:r>
              <a:rPr lang="en-US" sz="1600" dirty="0"/>
              <a:t>Joliet Junior College</a:t>
            </a:r>
          </a:p>
          <a:p>
            <a:endParaRPr lang="en-US" sz="1600" dirty="0"/>
          </a:p>
          <a:p>
            <a:r>
              <a:rPr lang="en-US" sz="1600" dirty="0"/>
              <a:t>sullystats@gmail.com</a:t>
            </a:r>
          </a:p>
          <a:p>
            <a:r>
              <a:rPr lang="en-US" sz="1600" dirty="0"/>
              <a:t>msulliva@jjc.edu</a:t>
            </a:r>
          </a:p>
          <a:p>
            <a:endParaRPr lang="en-US" sz="1600" dirty="0"/>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Math Redesign Program at JJC</a:t>
            </a:r>
            <a:endParaRPr lang="en-US" dirty="0"/>
          </a:p>
        </p:txBody>
      </p:sp>
      <p:sp>
        <p:nvSpPr>
          <p:cNvPr id="6" name="Content Placeholder 5"/>
          <p:cNvSpPr>
            <a:spLocks noGrp="1"/>
          </p:cNvSpPr>
          <p:nvPr>
            <p:ph idx="1"/>
          </p:nvPr>
        </p:nvSpPr>
        <p:spPr/>
        <p:txBody>
          <a:bodyPr/>
          <a:lstStyle/>
          <a:p>
            <a:r>
              <a:rPr lang="en-US" dirty="0" smtClean="0"/>
              <a:t>In the 2000 repetitions of the experiment (through the applet), 217 resulted in a sample difference of 0.209 or higher.  We estimate </a:t>
            </a:r>
            <a:r>
              <a:rPr lang="en-US" smtClean="0"/>
              <a:t>the     P-value </a:t>
            </a:r>
            <a:r>
              <a:rPr lang="en-US" dirty="0" smtClean="0"/>
              <a:t>to be 217/2000 = 0.1085. </a:t>
            </a:r>
          </a:p>
          <a:p>
            <a:r>
              <a:rPr lang="en-US" dirty="0" smtClean="0"/>
              <a:t>The probability of observing a sample difference in proportions of 0.209 or higher under the assumption the difference in proportions is zero is 0.1085.  </a:t>
            </a:r>
            <a:endParaRPr lang="en-US" dirty="0"/>
          </a:p>
        </p:txBody>
      </p:sp>
    </p:spTree>
    <p:extLst>
      <p:ext uri="{BB962C8B-B14F-4D97-AF65-F5344CB8AC3E}">
        <p14:creationId xmlns:p14="http://schemas.microsoft.com/office/powerpoint/2010/main" val="10894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sp>
        <p:nvSpPr>
          <p:cNvPr id="3" name="Content Placeholder 2"/>
          <p:cNvSpPr>
            <a:spLocks noGrp="1"/>
          </p:cNvSpPr>
          <p:nvPr>
            <p:ph idx="1"/>
          </p:nvPr>
        </p:nvSpPr>
        <p:spPr/>
        <p:txBody>
          <a:bodyPr/>
          <a:lstStyle/>
          <a:p>
            <a:r>
              <a:rPr lang="en-US" dirty="0" smtClean="0"/>
              <a:t>What would happen if we increased the sample size five-fold? </a:t>
            </a:r>
          </a:p>
          <a:p>
            <a:r>
              <a:rPr lang="en-US" dirty="0" smtClean="0"/>
              <a:t>So, we now have 95 out of 120 MRP students passing and 70 out of 120 Traditional Students passing.</a:t>
            </a:r>
            <a:endParaRPr lang="en-US" dirty="0"/>
          </a:p>
        </p:txBody>
      </p:sp>
    </p:spTree>
    <p:extLst>
      <p:ext uri="{BB962C8B-B14F-4D97-AF65-F5344CB8AC3E}">
        <p14:creationId xmlns:p14="http://schemas.microsoft.com/office/powerpoint/2010/main" val="307138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Math Redesign </a:t>
            </a:r>
            <a:r>
              <a:rPr lang="en-US" dirty="0" err="1" smtClean="0"/>
              <a:t>Progam</a:t>
            </a:r>
            <a:r>
              <a:rPr lang="en-US" dirty="0" smtClean="0"/>
              <a:t> at JJC</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62207" y="1803400"/>
            <a:ext cx="3287599" cy="426720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6013" y="1839433"/>
            <a:ext cx="4773612" cy="4195134"/>
          </a:xfrm>
        </p:spPr>
      </p:pic>
    </p:spTree>
    <p:extLst>
      <p:ext uri="{BB962C8B-B14F-4D97-AF65-F5344CB8AC3E}">
        <p14:creationId xmlns:p14="http://schemas.microsoft.com/office/powerpoint/2010/main" val="395531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9200" y="1839432"/>
            <a:ext cx="4773613" cy="419513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6013" y="3196489"/>
            <a:ext cx="4773612" cy="1481021"/>
          </a:xfrm>
        </p:spPr>
      </p:pic>
    </p:spTree>
    <p:extLst>
      <p:ext uri="{BB962C8B-B14F-4D97-AF65-F5344CB8AC3E}">
        <p14:creationId xmlns:p14="http://schemas.microsoft.com/office/powerpoint/2010/main" val="6721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 Randomization Techniques</a:t>
            </a:r>
            <a:endParaRPr lang="en-US" dirty="0"/>
          </a:p>
        </p:txBody>
      </p:sp>
      <p:sp>
        <p:nvSpPr>
          <p:cNvPr id="8" name="Content Placeholder 7"/>
          <p:cNvSpPr>
            <a:spLocks noGrp="1"/>
          </p:cNvSpPr>
          <p:nvPr>
            <p:ph idx="1"/>
          </p:nvPr>
        </p:nvSpPr>
        <p:spPr/>
        <p:txBody>
          <a:bodyPr/>
          <a:lstStyle/>
          <a:p>
            <a:r>
              <a:rPr lang="en-US" dirty="0" smtClean="0"/>
              <a:t>Randomization Test for Two Independent Means</a:t>
            </a:r>
          </a:p>
          <a:p>
            <a:r>
              <a:rPr lang="en-US" dirty="0" smtClean="0"/>
              <a:t>Randomization Test for Correlation</a:t>
            </a:r>
          </a:p>
          <a:p>
            <a:pPr lvl="1"/>
            <a:r>
              <a:rPr lang="en-US" dirty="0" smtClean="0"/>
              <a:t>Drilling Data</a:t>
            </a:r>
            <a:endParaRPr lang="en-US" dirty="0"/>
          </a:p>
        </p:txBody>
      </p:sp>
    </p:spTree>
    <p:extLst>
      <p:ext uri="{BB962C8B-B14F-4D97-AF65-F5344CB8AC3E}">
        <p14:creationId xmlns:p14="http://schemas.microsoft.com/office/powerpoint/2010/main" val="292389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sp>
        <p:nvSpPr>
          <p:cNvPr id="3" name="Content Placeholder 2"/>
          <p:cNvSpPr>
            <a:spLocks noGrp="1"/>
          </p:cNvSpPr>
          <p:nvPr>
            <p:ph idx="1"/>
          </p:nvPr>
        </p:nvSpPr>
        <p:spPr/>
        <p:txBody>
          <a:bodyPr/>
          <a:lstStyle/>
          <a:p>
            <a:pPr marL="0" indent="0">
              <a:buNone/>
            </a:pPr>
            <a:r>
              <a:rPr lang="en-US" dirty="0" smtClean="0"/>
              <a:t>Last semester, Joliet Junior College implemented a redesign of its Intermediate Algebra course.  The Math Redesign Program (MRP) is a mastery-based learning model in which students work at a minimally prescribed pace in which each module must be mastered prior to moving to the next module.  We wanted to determine if the MRP model results in a higher proportion of students passing the course over our traditional lecture model.  During the Spring, 2015 semester, Professor </a:t>
            </a:r>
            <a:r>
              <a:rPr lang="en-US" dirty="0" err="1" smtClean="0"/>
              <a:t>Egner</a:t>
            </a:r>
            <a:r>
              <a:rPr lang="en-US" dirty="0" smtClean="0"/>
              <a:t> taught a section of each model.  In her MRP class,  </a:t>
            </a:r>
            <a:r>
              <a:rPr lang="en-US" dirty="0" smtClean="0"/>
              <a:t>19 </a:t>
            </a:r>
            <a:r>
              <a:rPr lang="en-US" dirty="0" smtClean="0"/>
              <a:t>out of 24 students passed; in her traditional class, 14 out of 24 students passed.  Does this evidence suggest the MRP course is superior to the traditional course in terms of pass rates? </a:t>
            </a:r>
            <a:endParaRPr lang="en-US" dirty="0"/>
          </a:p>
        </p:txBody>
      </p:sp>
    </p:spTree>
    <p:extLst>
      <p:ext uri="{BB962C8B-B14F-4D97-AF65-F5344CB8AC3E}">
        <p14:creationId xmlns:p14="http://schemas.microsoft.com/office/powerpoint/2010/main" val="90282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sp>
        <p:nvSpPr>
          <p:cNvPr id="3" name="Content Placeholder 2"/>
          <p:cNvSpPr>
            <a:spLocks noGrp="1"/>
          </p:cNvSpPr>
          <p:nvPr>
            <p:ph idx="1"/>
          </p:nvPr>
        </p:nvSpPr>
        <p:spPr/>
        <p:txBody>
          <a:bodyPr/>
          <a:lstStyle/>
          <a:p>
            <a:r>
              <a:rPr lang="en-US" dirty="0" smtClean="0"/>
              <a:t>What is the response variable in the study? </a:t>
            </a:r>
          </a:p>
          <a:p>
            <a:r>
              <a:rPr lang="en-US" dirty="0" smtClean="0"/>
              <a:t>What is the explanatory variable in the study? </a:t>
            </a:r>
          </a:p>
          <a:p>
            <a:r>
              <a:rPr lang="en-US" dirty="0"/>
              <a:t>What type of experimental design is this? </a:t>
            </a:r>
          </a:p>
          <a:p>
            <a:r>
              <a:rPr lang="en-US" dirty="0"/>
              <a:t>What or who are the experimental units in the study? </a:t>
            </a:r>
            <a:endParaRPr lang="en-US" dirty="0" smtClean="0"/>
          </a:p>
          <a:p>
            <a:r>
              <a:rPr lang="en-US" dirty="0" smtClean="0"/>
              <a:t>Are any variables controlled? </a:t>
            </a:r>
          </a:p>
          <a:p>
            <a:r>
              <a:rPr lang="en-US" dirty="0" smtClean="0"/>
              <a:t>What role does randomization play in this study? </a:t>
            </a:r>
            <a:endParaRPr lang="en-US" dirty="0"/>
          </a:p>
        </p:txBody>
      </p:sp>
    </p:spTree>
    <p:extLst>
      <p:ext uri="{BB962C8B-B14F-4D97-AF65-F5344CB8AC3E}">
        <p14:creationId xmlns:p14="http://schemas.microsoft.com/office/powerpoint/2010/main" val="29067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What proportion of students in the MRP program passed?  What proportion of students in the traditional course passed? </a:t>
                </a:r>
              </a:p>
              <a:p>
                <a:pPr marL="0" indent="0" algn="ctr">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=0.</m:t>
                    </m:r>
                    <m:r>
                      <a:rPr lang="en-US" b="0" i="1" smtClean="0">
                        <a:latin typeface="Cambria Math" panose="02040503050406030204" pitchFamily="18" charset="0"/>
                      </a:rPr>
                      <m:t>792</m:t>
                    </m:r>
                  </m:oMath>
                </a14:m>
                <a:r>
                  <a:rPr lang="en-US" dirty="0"/>
                  <a:t>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r>
                      <a:rPr lang="en-US" i="1">
                        <a:latin typeface="Cambria Math" panose="02040503050406030204" pitchFamily="18" charset="0"/>
                      </a:rPr>
                      <m:t>=0</m:t>
                    </m:r>
                    <m:r>
                      <a:rPr lang="en-US" b="0" i="1" smtClean="0">
                        <a:latin typeface="Cambria Math" panose="02040503050406030204" pitchFamily="18" charset="0"/>
                      </a:rPr>
                      <m:t>.</m:t>
                    </m:r>
                  </m:oMath>
                </a14:m>
                <a:r>
                  <a:rPr lang="en-US" dirty="0" smtClean="0"/>
                  <a:t>583</a:t>
                </a:r>
                <a:endParaRPr lang="en-US" dirty="0"/>
              </a:p>
              <a:p>
                <a:pPr marL="0" indent="0">
                  <a:buNone/>
                </a:pPr>
                <a:endParaRPr lang="en-US" dirty="0"/>
              </a:p>
              <a:p>
                <a:r>
                  <a:rPr lang="en-US" dirty="0"/>
                  <a:t>What is the difference in sample proportions,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r>
                      <a:rPr lang="en-US" i="1">
                        <a:latin typeface="Cambria Math" panose="02040503050406030204" pitchFamily="18" charset="0"/>
                      </a:rPr>
                      <m:t>?</m:t>
                    </m:r>
                  </m:oMath>
                </a14:m>
                <a:endParaRPr lang="en-US" dirty="0"/>
              </a:p>
              <a:p>
                <a:endParaRPr lang="en-US" dirty="0"/>
              </a:p>
              <a:p>
                <a:pPr marL="0" indent="0" algn="ctr">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oMath>
                </a14:m>
                <a:r>
                  <a:rPr lang="en-US" dirty="0"/>
                  <a:t> = </a:t>
                </a:r>
                <a:r>
                  <a:rPr lang="en-US" dirty="0" smtClean="0"/>
                  <a:t>0.792 </a:t>
                </a:r>
                <a:r>
                  <a:rPr lang="en-US" dirty="0"/>
                  <a:t>– </a:t>
                </a:r>
                <a:r>
                  <a:rPr lang="en-US" dirty="0" smtClean="0"/>
                  <a:t>0.583 </a:t>
                </a:r>
                <a:r>
                  <a:rPr lang="en-US" dirty="0"/>
                  <a:t>= </a:t>
                </a:r>
                <a:r>
                  <a:rPr lang="en-US" dirty="0" smtClean="0"/>
                  <a:t>0.209</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75" t="-2000"/>
                </a:stretch>
              </a:blipFill>
            </p:spPr>
            <p:txBody>
              <a:bodyPr/>
              <a:lstStyle/>
              <a:p>
                <a:r>
                  <a:rPr lang="en-US">
                    <a:noFill/>
                  </a:rPr>
                  <a:t> </a:t>
                </a:r>
              </a:p>
            </p:txBody>
          </p:sp>
        </mc:Fallback>
      </mc:AlternateContent>
    </p:spTree>
    <p:extLst>
      <p:ext uri="{BB962C8B-B14F-4D97-AF65-F5344CB8AC3E}">
        <p14:creationId xmlns:p14="http://schemas.microsoft.com/office/powerpoint/2010/main" val="181516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sp>
        <p:nvSpPr>
          <p:cNvPr id="3" name="Content Placeholder 2"/>
          <p:cNvSpPr>
            <a:spLocks noGrp="1"/>
          </p:cNvSpPr>
          <p:nvPr>
            <p:ph idx="1"/>
          </p:nvPr>
        </p:nvSpPr>
        <p:spPr>
          <a:xfrm>
            <a:off x="1218883" y="1828800"/>
            <a:ext cx="9751060" cy="4267200"/>
          </a:xfrm>
        </p:spPr>
        <p:txBody>
          <a:bodyPr>
            <a:normAutofit/>
          </a:bodyPr>
          <a:lstStyle/>
          <a:p>
            <a:r>
              <a:rPr lang="en-US" dirty="0"/>
              <a:t>The difference of 0.209 seems significant.  That is, it sure seems like the MRP course has a higher pass rate.  That said, is it possible that the MRP course had a higher pass rate due to random chance?  Put another way, is it possible the 33 students who passed would have passed regardless of which course they were enrolled in and they just happened to end up in the MRP course?  So, there are two possibilities here:  </a:t>
            </a:r>
            <a:endParaRPr lang="en-US" dirty="0" smtClean="0"/>
          </a:p>
          <a:p>
            <a:pPr lvl="1"/>
            <a:r>
              <a:rPr lang="en-US" dirty="0" smtClean="0"/>
              <a:t>(1) </a:t>
            </a:r>
            <a:r>
              <a:rPr lang="en-US" dirty="0"/>
              <a:t>the MRP course is not effective and the higher pass rate in the MRP section was due to chance. </a:t>
            </a:r>
            <a:endParaRPr lang="en-US" dirty="0" smtClean="0"/>
          </a:p>
          <a:p>
            <a:pPr lvl="1"/>
            <a:r>
              <a:rPr lang="en-US" dirty="0" smtClean="0"/>
              <a:t>(2) </a:t>
            </a:r>
            <a:r>
              <a:rPr lang="en-US" dirty="0"/>
              <a:t>The MRP course is effective and this explains the difference in pass </a:t>
            </a:r>
            <a:r>
              <a:rPr lang="en-US" dirty="0" smtClean="0"/>
              <a:t>rates</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53966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statement of “no change”, “no effect”, or “no difference” is</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oMath>
                  </m:oMathPara>
                </a14:m>
                <a:endParaRPr lang="en-US" dirty="0" smtClean="0"/>
              </a:p>
              <a:p>
                <a:pPr marL="0" indent="0">
                  <a:buNone/>
                </a:pPr>
                <a:endParaRPr lang="en-US" dirty="0" smtClean="0"/>
              </a:p>
              <a:p>
                <a:r>
                  <a:rPr lang="en-US" dirty="0" smtClean="0"/>
                  <a:t>We wonder if the evidence suggests that MRP is more effective. What is the alternative hypothesis? </a:t>
                </a: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𝑜</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75" t="-2000" r="-1625"/>
                </a:stretch>
              </a:blipFill>
            </p:spPr>
            <p:txBody>
              <a:bodyPr/>
              <a:lstStyle/>
              <a:p>
                <a:r>
                  <a:rPr lang="en-US">
                    <a:noFill/>
                  </a:rPr>
                  <a:t> </a:t>
                </a:r>
              </a:p>
            </p:txBody>
          </p:sp>
        </mc:Fallback>
      </mc:AlternateContent>
    </p:spTree>
    <p:extLst>
      <p:ext uri="{BB962C8B-B14F-4D97-AF65-F5344CB8AC3E}">
        <p14:creationId xmlns:p14="http://schemas.microsoft.com/office/powerpoint/2010/main" val="31984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need to determine whether the observed differences are due to random error, or if the differences are significant. </a:t>
                </a:r>
              </a:p>
              <a:p>
                <a:r>
                  <a:rPr lang="en-US" dirty="0" smtClean="0"/>
                  <a:t>To answer this question, we use simulation using index cards.  Let 33 green cards represent students who passed; let 15 red cards represent students who did not pass.  Shuffle the cards and deal 24 to the MRP course and 24 to the traditional course.  </a:t>
                </a:r>
              </a:p>
              <a:p>
                <a:r>
                  <a:rPr lang="en-US" dirty="0" smtClean="0"/>
                  <a:t>What proportion of students passed in each course?  What is the difference in proportions,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𝑀𝑅𝑃</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𝑝</m:t>
                            </m:r>
                          </m:e>
                        </m:acc>
                      </m:e>
                      <m:sub>
                        <m:r>
                          <a:rPr lang="en-US" b="0" i="1" smtClean="0">
                            <a:latin typeface="Cambria Math" panose="02040503050406030204" pitchFamily="18" charset="0"/>
                          </a:rPr>
                          <m:t>𝑇𝑟𝑎𝑑𝑖𝑡𝑖𝑜𝑛𝑎𝑙</m:t>
                        </m:r>
                      </m:sub>
                    </m:sSub>
                    <m:r>
                      <a:rPr lang="en-US" b="0" i="0" smtClean="0">
                        <a:latin typeface="Cambria Math" panose="02040503050406030204" pitchFamily="18" charset="0"/>
                      </a:rPr>
                      <m:t>?</m:t>
                    </m:r>
                  </m:oMath>
                </a14:m>
                <a:r>
                  <a:rPr lang="en-US" dirty="0" smtClean="0"/>
                  <a:t>  Is this difference as extreme (or more extreme) than the observed difference in proportions? </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75" t="-2000"/>
                </a:stretch>
              </a:blipFill>
            </p:spPr>
            <p:txBody>
              <a:bodyPr/>
              <a:lstStyle/>
              <a:p>
                <a:r>
                  <a:rPr lang="en-US">
                    <a:noFill/>
                  </a:rPr>
                  <a:t> </a:t>
                </a:r>
              </a:p>
            </p:txBody>
          </p:sp>
        </mc:Fallback>
      </mc:AlternateContent>
    </p:spTree>
    <p:extLst>
      <p:ext uri="{BB962C8B-B14F-4D97-AF65-F5344CB8AC3E}">
        <p14:creationId xmlns:p14="http://schemas.microsoft.com/office/powerpoint/2010/main" val="41313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sp>
        <p:nvSpPr>
          <p:cNvPr id="3" name="Content Placeholder 2"/>
          <p:cNvSpPr>
            <a:spLocks noGrp="1"/>
          </p:cNvSpPr>
          <p:nvPr>
            <p:ph idx="1"/>
          </p:nvPr>
        </p:nvSpPr>
        <p:spPr/>
        <p:txBody>
          <a:bodyPr/>
          <a:lstStyle/>
          <a:p>
            <a:r>
              <a:rPr lang="en-US" dirty="0" smtClean="0"/>
              <a:t>In a classroom setting, combine the results of the class.  Consider drawing a </a:t>
            </a:r>
            <a:r>
              <a:rPr lang="en-US" dirty="0" err="1" smtClean="0"/>
              <a:t>dotplot</a:t>
            </a:r>
            <a:r>
              <a:rPr lang="en-US" dirty="0" smtClean="0"/>
              <a:t> of the differences on the board.  Or, use a survey tool (such as </a:t>
            </a:r>
            <a:r>
              <a:rPr lang="en-US" dirty="0" err="1" smtClean="0"/>
              <a:t>StatCrunch</a:t>
            </a:r>
            <a:r>
              <a:rPr lang="en-US" dirty="0" smtClean="0"/>
              <a:t>) to aggregate the classroom results. </a:t>
            </a:r>
          </a:p>
          <a:p>
            <a:r>
              <a:rPr lang="en-US" dirty="0" smtClean="0"/>
              <a:t>Based on the classroom results, ask students if they are willing to conclude that the MRP program is superior to the traditional method with this number of observations. </a:t>
            </a:r>
          </a:p>
          <a:p>
            <a:r>
              <a:rPr lang="en-US" dirty="0" smtClean="0"/>
              <a:t>In reality, we need to conduct this simulation many, many times.  To do this, we use an applet. </a:t>
            </a:r>
            <a:endParaRPr lang="en-US" dirty="0"/>
          </a:p>
        </p:txBody>
      </p:sp>
    </p:spTree>
    <p:extLst>
      <p:ext uri="{BB962C8B-B14F-4D97-AF65-F5344CB8AC3E}">
        <p14:creationId xmlns:p14="http://schemas.microsoft.com/office/powerpoint/2010/main" val="12850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Redesign Program at JJC</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55901" y="1803400"/>
            <a:ext cx="4700211" cy="42672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47513" y="1803400"/>
            <a:ext cx="4670611" cy="4267200"/>
          </a:xfrm>
        </p:spPr>
      </p:pic>
    </p:spTree>
    <p:extLst>
      <p:ext uri="{BB962C8B-B14F-4D97-AF65-F5344CB8AC3E}">
        <p14:creationId xmlns:p14="http://schemas.microsoft.com/office/powerpoint/2010/main" val="314106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849</Words>
  <Application>Microsoft Office PowerPoint</Application>
  <PresentationFormat>Custom</PresentationFormat>
  <Paragraphs>66</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Cambria Math</vt:lpstr>
      <vt:lpstr>Constantia</vt:lpstr>
      <vt:lpstr>Books Classic 16x9</vt:lpstr>
      <vt:lpstr>Randomization Techniques to Introduce Two-Sample Hypothesis Tests</vt:lpstr>
      <vt:lpstr>Math Redesign Program at JJC</vt:lpstr>
      <vt:lpstr>Math Redesign Program at JJC</vt:lpstr>
      <vt:lpstr>Math Redesign Program at JJC</vt:lpstr>
      <vt:lpstr>Math Redesign Program at JJC</vt:lpstr>
      <vt:lpstr>Math Redesign Program at JJC </vt:lpstr>
      <vt:lpstr>Math Redesign Program at JJC</vt:lpstr>
      <vt:lpstr>Math Redesign Program at JJC</vt:lpstr>
      <vt:lpstr>Math Redesign Program at JJC</vt:lpstr>
      <vt:lpstr>Math Redesign Program at JJC</vt:lpstr>
      <vt:lpstr>Math Redesign Program at JJC</vt:lpstr>
      <vt:lpstr>Math Redesign Progam at JJC</vt:lpstr>
      <vt:lpstr>Math Redesign Program at JJC</vt:lpstr>
      <vt:lpstr>Other Randomization Techniques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2015-11-16T21:18:03Z</dcterms:created>
  <dcterms:modified xsi:type="dcterms:W3CDTF">2016-03-10T18:21:06Z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