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88" r:id="rId3"/>
    <p:sldId id="302" r:id="rId4"/>
    <p:sldId id="303" r:id="rId5"/>
    <p:sldId id="306" r:id="rId6"/>
    <p:sldId id="304" r:id="rId7"/>
    <p:sldId id="305" r:id="rId8"/>
    <p:sldId id="311" r:id="rId9"/>
    <p:sldId id="312" r:id="rId10"/>
    <p:sldId id="307" r:id="rId11"/>
    <p:sldId id="308" r:id="rId12"/>
    <p:sldId id="310"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7493A6-8073-4545-A483-C7D765B08DD8}">
          <p14:sldIdLst>
            <p14:sldId id="256"/>
            <p14:sldId id="288"/>
            <p14:sldId id="302"/>
            <p14:sldId id="303"/>
            <p14:sldId id="306"/>
            <p14:sldId id="304"/>
            <p14:sldId id="305"/>
            <p14:sldId id="311"/>
            <p14:sldId id="312"/>
            <p14:sldId id="307"/>
            <p14:sldId id="308"/>
            <p14:sldId id="310"/>
            <p14:sldId id="30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82246" autoAdjust="0"/>
  </p:normalViewPr>
  <p:slideViewPr>
    <p:cSldViewPr snapToGrid="0">
      <p:cViewPr varScale="1">
        <p:scale>
          <a:sx n="83" d="100"/>
          <a:sy n="83" d="100"/>
        </p:scale>
        <p:origin x="4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62EC5-5C4C-43B2-A5DD-640C55EA17EC}" type="datetimeFigureOut">
              <a:rPr lang="en-US" smtClean="0"/>
              <a:t>3/7/2017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EF4A-73B3-480D-B391-AED5C6802D6D}" type="slidenum">
              <a:rPr lang="en-US" smtClean="0"/>
              <a:t>‹#›</a:t>
            </a:fld>
            <a:endParaRPr lang="en-US"/>
          </a:p>
        </p:txBody>
      </p:sp>
    </p:spTree>
    <p:extLst>
      <p:ext uri="{BB962C8B-B14F-4D97-AF65-F5344CB8AC3E}">
        <p14:creationId xmlns:p14="http://schemas.microsoft.com/office/powerpoint/2010/main" val="25873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StatCrunch “Divider” option.   Double-click</a:t>
            </a:r>
            <a:r>
              <a:rPr lang="en-US" baseline="0" dirty="0"/>
              <a:t> on vertical bar to enter 417.6 as lower bound. </a:t>
            </a:r>
            <a:endParaRPr lang="en-US" dirty="0"/>
          </a:p>
        </p:txBody>
      </p:sp>
      <p:sp>
        <p:nvSpPr>
          <p:cNvPr id="4" name="Slide Number Placeholder 3"/>
          <p:cNvSpPr>
            <a:spLocks noGrp="1"/>
          </p:cNvSpPr>
          <p:nvPr>
            <p:ph type="sldNum" sz="quarter" idx="10"/>
          </p:nvPr>
        </p:nvSpPr>
        <p:spPr/>
        <p:txBody>
          <a:bodyPr/>
          <a:lstStyle/>
          <a:p>
            <a:fld id="{0AD2EF4A-73B3-480D-B391-AED5C6802D6D}" type="slidenum">
              <a:rPr lang="en-US" smtClean="0"/>
              <a:t>6</a:t>
            </a:fld>
            <a:endParaRPr lang="en-US"/>
          </a:p>
        </p:txBody>
      </p:sp>
    </p:spTree>
    <p:extLst>
      <p:ext uri="{BB962C8B-B14F-4D97-AF65-F5344CB8AC3E}">
        <p14:creationId xmlns:p14="http://schemas.microsoft.com/office/powerpoint/2010/main" val="381591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the population data.  Compute the population mean and standard deviation.  Use the normal model to compute P(</a:t>
            </a:r>
            <a:r>
              <a:rPr lang="en-US" dirty="0" err="1"/>
              <a:t>xbar</a:t>
            </a:r>
            <a:r>
              <a:rPr lang="en-US" dirty="0"/>
              <a:t> &gt; 417.6). </a:t>
            </a:r>
          </a:p>
        </p:txBody>
      </p:sp>
      <p:sp>
        <p:nvSpPr>
          <p:cNvPr id="4" name="Slide Number Placeholder 3"/>
          <p:cNvSpPr>
            <a:spLocks noGrp="1"/>
          </p:cNvSpPr>
          <p:nvPr>
            <p:ph type="sldNum" sz="quarter" idx="10"/>
          </p:nvPr>
        </p:nvSpPr>
        <p:spPr/>
        <p:txBody>
          <a:bodyPr/>
          <a:lstStyle/>
          <a:p>
            <a:fld id="{0AD2EF4A-73B3-480D-B391-AED5C6802D6D}" type="slidenum">
              <a:rPr lang="en-US" smtClean="0"/>
              <a:t>7</a:t>
            </a:fld>
            <a:endParaRPr lang="en-US"/>
          </a:p>
        </p:txBody>
      </p:sp>
    </p:spTree>
    <p:extLst>
      <p:ext uri="{BB962C8B-B14F-4D97-AF65-F5344CB8AC3E}">
        <p14:creationId xmlns:p14="http://schemas.microsoft.com/office/powerpoint/2010/main" val="97999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size of the standard error for this data.   It is important for students to understand that a small sample size could lead to a standard error that is larger (even much larger) than what we would expect (using a model) if the sample data tends to be more dispersed than the overall population (as is the case in this data).  </a:t>
            </a:r>
          </a:p>
        </p:txBody>
      </p:sp>
      <p:sp>
        <p:nvSpPr>
          <p:cNvPr id="4" name="Slide Number Placeholder 3"/>
          <p:cNvSpPr>
            <a:spLocks noGrp="1"/>
          </p:cNvSpPr>
          <p:nvPr>
            <p:ph type="sldNum" sz="quarter" idx="10"/>
          </p:nvPr>
        </p:nvSpPr>
        <p:spPr/>
        <p:txBody>
          <a:bodyPr/>
          <a:lstStyle/>
          <a:p>
            <a:fld id="{0AD2EF4A-73B3-480D-B391-AED5C6802D6D}" type="slidenum">
              <a:rPr lang="en-US" smtClean="0"/>
              <a:t>8</a:t>
            </a:fld>
            <a:endParaRPr lang="en-US"/>
          </a:p>
        </p:txBody>
      </p:sp>
    </p:spTree>
    <p:extLst>
      <p:ext uri="{BB962C8B-B14F-4D97-AF65-F5344CB8AC3E}">
        <p14:creationId xmlns:p14="http://schemas.microsoft.com/office/powerpoint/2010/main" val="127262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in the proxy for the sampling distribution from our simulation that the distribution of the sample means is centered at the population mean, 400.0 feet.   The standard error from the proxy is slightly lower than the theoretical standard error (6.54 versus 6.6357).  Why would this occur?  Random chance.  </a:t>
            </a:r>
          </a:p>
          <a:p>
            <a:endParaRPr lang="en-US" dirty="0"/>
          </a:p>
          <a:p>
            <a:r>
              <a:rPr lang="en-US" dirty="0"/>
              <a:t>However, we were able to obtain an estimate of the standard error because we were able to obtain many, many samples from the population data.  What if we don’t have access to the population data (as is often the case)?  The bootstrap says to use the sample data as a proxy for the population data.  Take many samples (</a:t>
            </a:r>
            <a:r>
              <a:rPr lang="en-US" dirty="0" err="1"/>
              <a:t>Hesterberg</a:t>
            </a:r>
            <a:r>
              <a:rPr lang="en-US" dirty="0"/>
              <a:t> recommends at least 10,000) of size n with replacement from the sample data.  Compute the stat of interest for each sample.  Use the sample stat to approximate the center and spread of the distribution. </a:t>
            </a:r>
          </a:p>
        </p:txBody>
      </p:sp>
      <p:sp>
        <p:nvSpPr>
          <p:cNvPr id="4" name="Slide Number Placeholder 3"/>
          <p:cNvSpPr>
            <a:spLocks noGrp="1"/>
          </p:cNvSpPr>
          <p:nvPr>
            <p:ph type="sldNum" sz="quarter" idx="10"/>
          </p:nvPr>
        </p:nvSpPr>
        <p:spPr/>
        <p:txBody>
          <a:bodyPr/>
          <a:lstStyle/>
          <a:p>
            <a:fld id="{0AD2EF4A-73B3-480D-B391-AED5C6802D6D}" type="slidenum">
              <a:rPr lang="en-US" smtClean="0"/>
              <a:t>10</a:t>
            </a:fld>
            <a:endParaRPr lang="en-US"/>
          </a:p>
        </p:txBody>
      </p:sp>
    </p:spTree>
    <p:extLst>
      <p:ext uri="{BB962C8B-B14F-4D97-AF65-F5344CB8AC3E}">
        <p14:creationId xmlns:p14="http://schemas.microsoft.com/office/powerpoint/2010/main" val="85805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 2 shows sample data minus 17.6 (the difference between the mean of the sample data (417.6) and the mean stated in the null.  Now, the mean of the adjusted data equals 400.  Run the Bootstrap applet 10,000 times.  Click Analyze to export the data to the StatCrunch spreadsheet.  </a:t>
            </a:r>
          </a:p>
        </p:txBody>
      </p:sp>
      <p:sp>
        <p:nvSpPr>
          <p:cNvPr id="4" name="Slide Number Placeholder 3"/>
          <p:cNvSpPr>
            <a:spLocks noGrp="1"/>
          </p:cNvSpPr>
          <p:nvPr>
            <p:ph type="sldNum" sz="quarter" idx="10"/>
          </p:nvPr>
        </p:nvSpPr>
        <p:spPr/>
        <p:txBody>
          <a:bodyPr/>
          <a:lstStyle/>
          <a:p>
            <a:fld id="{0AD2EF4A-73B3-480D-B391-AED5C6802D6D}" type="slidenum">
              <a:rPr lang="en-US" smtClean="0"/>
              <a:t>11</a:t>
            </a:fld>
            <a:endParaRPr lang="en-US"/>
          </a:p>
        </p:txBody>
      </p:sp>
    </p:spTree>
    <p:extLst>
      <p:ext uri="{BB962C8B-B14F-4D97-AF65-F5344CB8AC3E}">
        <p14:creationId xmlns:p14="http://schemas.microsoft.com/office/powerpoint/2010/main" val="308625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get a P-value of 0.018 compared with a P-value of 0.0273 using Student’s t-distribution.  Again, this result occurs because the 15 observations in the sample have quite a bit of variability in them.  </a:t>
            </a:r>
          </a:p>
        </p:txBody>
      </p:sp>
      <p:sp>
        <p:nvSpPr>
          <p:cNvPr id="4" name="Slide Number Placeholder 3"/>
          <p:cNvSpPr>
            <a:spLocks noGrp="1"/>
          </p:cNvSpPr>
          <p:nvPr>
            <p:ph type="sldNum" sz="quarter" idx="10"/>
          </p:nvPr>
        </p:nvSpPr>
        <p:spPr/>
        <p:txBody>
          <a:bodyPr/>
          <a:lstStyle/>
          <a:p>
            <a:fld id="{0AD2EF4A-73B3-480D-B391-AED5C6802D6D}" type="slidenum">
              <a:rPr lang="en-US" smtClean="0"/>
              <a:t>12</a:t>
            </a:fld>
            <a:endParaRPr lang="en-US"/>
          </a:p>
        </p:txBody>
      </p:sp>
    </p:spTree>
    <p:extLst>
      <p:ext uri="{BB962C8B-B14F-4D97-AF65-F5344CB8AC3E}">
        <p14:creationId xmlns:p14="http://schemas.microsoft.com/office/powerpoint/2010/main" val="31453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different set of sample data, we obtain the results shown.  </a:t>
            </a:r>
          </a:p>
        </p:txBody>
      </p:sp>
      <p:sp>
        <p:nvSpPr>
          <p:cNvPr id="4" name="Slide Number Placeholder 3"/>
          <p:cNvSpPr>
            <a:spLocks noGrp="1"/>
          </p:cNvSpPr>
          <p:nvPr>
            <p:ph type="sldNum" sz="quarter" idx="10"/>
          </p:nvPr>
        </p:nvSpPr>
        <p:spPr/>
        <p:txBody>
          <a:bodyPr/>
          <a:lstStyle/>
          <a:p>
            <a:fld id="{0AD2EF4A-73B3-480D-B391-AED5C6802D6D}" type="slidenum">
              <a:rPr lang="en-US" smtClean="0"/>
              <a:t>13</a:t>
            </a:fld>
            <a:endParaRPr lang="en-US"/>
          </a:p>
        </p:txBody>
      </p:sp>
    </p:spTree>
    <p:extLst>
      <p:ext uri="{BB962C8B-B14F-4D97-AF65-F5344CB8AC3E}">
        <p14:creationId xmlns:p14="http://schemas.microsoft.com/office/powerpoint/2010/main" val="3842864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4661766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5977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76161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9582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61326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66890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89446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4145732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19630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92973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00E7-715B-4BA0-9B9A-C8561CC6650D}"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00272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0000E7-715B-4BA0-9B9A-C8561CC6650D}"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60629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0000E7-715B-4BA0-9B9A-C8561CC6650D}" type="datetimeFigureOut">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156811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000E7-715B-4BA0-9B9A-C8561CC6650D}" type="datetimeFigureOut">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34437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D0000E7-715B-4BA0-9B9A-C8561CC6650D}" type="datetimeFigureOut">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420637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29773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000E7-715B-4BA0-9B9A-C8561CC6650D}"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2422B-BAAE-4FC2-BDCE-98152F532B81}" type="slidenum">
              <a:rPr lang="en-US" smtClean="0"/>
              <a:t>‹#›</a:t>
            </a:fld>
            <a:endParaRPr lang="en-US"/>
          </a:p>
        </p:txBody>
      </p:sp>
    </p:spTree>
    <p:extLst>
      <p:ext uri="{BB962C8B-B14F-4D97-AF65-F5344CB8AC3E}">
        <p14:creationId xmlns:p14="http://schemas.microsoft.com/office/powerpoint/2010/main" val="32260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0000E7-715B-4BA0-9B9A-C8561CC6650D}" type="datetimeFigureOut">
              <a:rPr lang="en-US" smtClean="0"/>
              <a:t>3/7/2017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F2422B-BAAE-4FC2-BDCE-98152F532B81}" type="slidenum">
              <a:rPr lang="en-US" smtClean="0"/>
              <a:t>‹#›</a:t>
            </a:fld>
            <a:endParaRPr lang="en-US"/>
          </a:p>
        </p:txBody>
      </p:sp>
    </p:spTree>
    <p:extLst>
      <p:ext uri="{BB962C8B-B14F-4D97-AF65-F5344CB8AC3E}">
        <p14:creationId xmlns:p14="http://schemas.microsoft.com/office/powerpoint/2010/main" val="34697215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Hypothesis Tests on a population mean</a:t>
            </a:r>
          </a:p>
        </p:txBody>
      </p:sp>
      <p:sp>
        <p:nvSpPr>
          <p:cNvPr id="3" name="Subtitle 2"/>
          <p:cNvSpPr>
            <a:spLocks noGrp="1"/>
          </p:cNvSpPr>
          <p:nvPr>
            <p:ph type="subTitle" idx="1"/>
          </p:nvPr>
        </p:nvSpPr>
        <p:spPr/>
        <p:txBody>
          <a:bodyPr>
            <a:normAutofit fontScale="92500" lnSpcReduction="20000"/>
          </a:bodyPr>
          <a:lstStyle/>
          <a:p>
            <a:r>
              <a:rPr lang="en-US" sz="2000" dirty="0"/>
              <a:t>Michael Sullivan</a:t>
            </a:r>
          </a:p>
          <a:p>
            <a:r>
              <a:rPr lang="en-US" sz="2000" dirty="0"/>
              <a:t>Joliet Junior College</a:t>
            </a:r>
          </a:p>
          <a:p>
            <a:r>
              <a:rPr lang="en-US" sz="2000" dirty="0"/>
              <a:t>sullystats@gmail.com or msulliva@jjc.edu</a:t>
            </a:r>
          </a:p>
          <a:p>
            <a:r>
              <a:rPr lang="en-US" sz="2000" dirty="0"/>
              <a:t>Visit  sullystats.com</a:t>
            </a:r>
          </a:p>
        </p:txBody>
      </p:sp>
    </p:spTree>
    <p:extLst>
      <p:ext uri="{BB962C8B-B14F-4D97-AF65-F5344CB8AC3E}">
        <p14:creationId xmlns:p14="http://schemas.microsoft.com/office/powerpoint/2010/main" val="272628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bootstrap</a:t>
            </a:r>
          </a:p>
        </p:txBody>
      </p:sp>
      <p:graphicFrame>
        <p:nvGraphicFramePr>
          <p:cNvPr id="3" name="Object 2"/>
          <p:cNvGraphicFramePr>
            <a:graphicFrameLocks noChangeAspect="1"/>
          </p:cNvGraphicFramePr>
          <p:nvPr>
            <p:extLst>
              <p:ext uri="{D42A27DB-BD31-4B8C-83A1-F6EECF244321}">
                <p14:modId xmlns:p14="http://schemas.microsoft.com/office/powerpoint/2010/main" val="2548922219"/>
              </p:ext>
            </p:extLst>
          </p:nvPr>
        </p:nvGraphicFramePr>
        <p:xfrm>
          <a:off x="900502" y="1890233"/>
          <a:ext cx="2842860" cy="1088755"/>
        </p:xfrm>
        <a:graphic>
          <a:graphicData uri="http://schemas.openxmlformats.org/presentationml/2006/ole">
            <mc:AlternateContent xmlns:mc="http://schemas.openxmlformats.org/markup-compatibility/2006">
              <mc:Choice xmlns:v="urn:schemas-microsoft-com:vml" Requires="v">
                <p:oleObj spid="_x0000_s5129" name="Equation" r:id="rId4" imgW="1193760" imgH="457200" progId="Equation.DSMT4">
                  <p:embed/>
                </p:oleObj>
              </mc:Choice>
              <mc:Fallback>
                <p:oleObj name="Equation" r:id="rId4" imgW="1193760" imgH="457200" progId="Equation.DSMT4">
                  <p:embed/>
                  <p:pic>
                    <p:nvPicPr>
                      <p:cNvPr id="2" name="Object 1"/>
                      <p:cNvPicPr/>
                      <p:nvPr/>
                    </p:nvPicPr>
                    <p:blipFill>
                      <a:blip r:embed="rId5"/>
                      <a:stretch>
                        <a:fillRect/>
                      </a:stretch>
                    </p:blipFill>
                    <p:spPr>
                      <a:xfrm>
                        <a:off x="900502" y="1890233"/>
                        <a:ext cx="2842860" cy="1088755"/>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4346303" y="1781115"/>
            <a:ext cx="4891123" cy="4043392"/>
          </a:xfrm>
          <a:prstGeom prst="rect">
            <a:avLst/>
          </a:prstGeom>
        </p:spPr>
      </p:pic>
      <p:sp>
        <p:nvSpPr>
          <p:cNvPr id="5" name="TextBox 4"/>
          <p:cNvSpPr txBox="1"/>
          <p:nvPr/>
        </p:nvSpPr>
        <p:spPr>
          <a:xfrm>
            <a:off x="900502" y="3278038"/>
            <a:ext cx="3165415" cy="1200329"/>
          </a:xfrm>
          <a:prstGeom prst="rect">
            <a:avLst/>
          </a:prstGeom>
          <a:noFill/>
        </p:spPr>
        <p:txBody>
          <a:bodyPr wrap="square" rtlCol="0">
            <a:spAutoFit/>
          </a:bodyPr>
          <a:lstStyle/>
          <a:p>
            <a:r>
              <a:rPr lang="en-US" dirty="0"/>
              <a:t>Adjust the data so that the mean of the sample data equals the mean stated in the null hypothesis. </a:t>
            </a:r>
          </a:p>
        </p:txBody>
      </p:sp>
    </p:spTree>
    <p:extLst>
      <p:ext uri="{BB962C8B-B14F-4D97-AF65-F5344CB8AC3E}">
        <p14:creationId xmlns:p14="http://schemas.microsoft.com/office/powerpoint/2010/main" val="252963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3386" y="528616"/>
            <a:ext cx="10725228" cy="5800767"/>
          </a:xfrm>
          <a:prstGeom prst="rect">
            <a:avLst/>
          </a:prstGeom>
        </p:spPr>
      </p:pic>
    </p:spTree>
    <p:extLst>
      <p:ext uri="{BB962C8B-B14F-4D97-AF65-F5344CB8AC3E}">
        <p14:creationId xmlns:p14="http://schemas.microsoft.com/office/powerpoint/2010/main" val="120750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2482" y="452415"/>
            <a:ext cx="9987036" cy="5953169"/>
          </a:xfrm>
          <a:prstGeom prst="rect">
            <a:avLst/>
          </a:prstGeom>
        </p:spPr>
      </p:pic>
    </p:spTree>
    <p:extLst>
      <p:ext uri="{BB962C8B-B14F-4D97-AF65-F5344CB8AC3E}">
        <p14:creationId xmlns:p14="http://schemas.microsoft.com/office/powerpoint/2010/main" val="2243106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42977" y="21406"/>
            <a:ext cx="9706046" cy="6815187"/>
          </a:xfrm>
          <a:prstGeom prst="rect">
            <a:avLst/>
          </a:prstGeom>
        </p:spPr>
      </p:pic>
    </p:spTree>
    <p:extLst>
      <p:ext uri="{BB962C8B-B14F-4D97-AF65-F5344CB8AC3E}">
        <p14:creationId xmlns:p14="http://schemas.microsoft.com/office/powerpoint/2010/main" val="423205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Testing a Hypothesis about a Population Mean: Simulation</a:t>
            </a:r>
            <a:br>
              <a:rPr lang="en-US" dirty="0"/>
            </a:br>
            <a:endParaRPr lang="en-US" dirty="0"/>
          </a:p>
        </p:txBody>
      </p:sp>
      <p:sp>
        <p:nvSpPr>
          <p:cNvPr id="3" name="TextBox 2"/>
          <p:cNvSpPr txBox="1"/>
          <p:nvPr/>
        </p:nvSpPr>
        <p:spPr>
          <a:xfrm>
            <a:off x="490119" y="1897617"/>
            <a:ext cx="6813580" cy="4524315"/>
          </a:xfrm>
          <a:prstGeom prst="rect">
            <a:avLst/>
          </a:prstGeom>
          <a:noFill/>
        </p:spPr>
        <p:txBody>
          <a:bodyPr wrap="square" rtlCol="0">
            <a:spAutoFit/>
          </a:bodyPr>
          <a:lstStyle/>
          <a:p>
            <a:r>
              <a:rPr lang="en-US" sz="2400" dirty="0"/>
              <a:t> </a:t>
            </a:r>
          </a:p>
          <a:p>
            <a:r>
              <a:rPr lang="en-US" sz="2400" dirty="0"/>
              <a:t>Coors Field is home to the Colorado Rockies baseball team and is located in Denver, Colorado.  Denver is approximately one mile above sea level where the air is thinner.  Therefore, baseballs are thought to travel farther in this stadium.  Does the evidence support this belief?  In a random sample of 15 homeruns hit in Coors Field, the mean distance the ball traveled was 417.6 feet.  Does this represent evidence to suggest that the ball travels farther in Coors Field than it does in the other Major League ballparks?  </a:t>
            </a:r>
          </a:p>
          <a:p>
            <a:endParaRPr lang="en-US" sz="2400" dirty="0"/>
          </a:p>
        </p:txBody>
      </p:sp>
      <p:pic>
        <p:nvPicPr>
          <p:cNvPr id="4" name="Picture 3"/>
          <p:cNvPicPr>
            <a:picLocks noChangeAspect="1"/>
          </p:cNvPicPr>
          <p:nvPr/>
        </p:nvPicPr>
        <p:blipFill>
          <a:blip r:embed="rId2"/>
          <a:stretch>
            <a:fillRect/>
          </a:stretch>
        </p:blipFill>
        <p:spPr>
          <a:xfrm>
            <a:off x="7439592" y="2452092"/>
            <a:ext cx="4662522" cy="3138510"/>
          </a:xfrm>
          <a:prstGeom prst="rect">
            <a:avLst/>
          </a:prstGeom>
        </p:spPr>
      </p:pic>
    </p:spTree>
    <p:extLst>
      <p:ext uri="{BB962C8B-B14F-4D97-AF65-F5344CB8AC3E}">
        <p14:creationId xmlns:p14="http://schemas.microsoft.com/office/powerpoint/2010/main" val="62507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156" y="573024"/>
            <a:ext cx="8922589" cy="1456267"/>
          </a:xfrm>
        </p:spPr>
        <p:txBody>
          <a:bodyPr/>
          <a:lstStyle/>
          <a:p>
            <a:r>
              <a:rPr lang="en-US" b="1" dirty="0"/>
              <a:t>Testing a Hypothesis about a Population Mean: Simulation</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245008305"/>
              </p:ext>
            </p:extLst>
          </p:nvPr>
        </p:nvGraphicFramePr>
        <p:xfrm>
          <a:off x="4241800" y="2678112"/>
          <a:ext cx="2842860" cy="1088755"/>
        </p:xfrm>
        <a:graphic>
          <a:graphicData uri="http://schemas.openxmlformats.org/presentationml/2006/ole">
            <mc:AlternateContent xmlns:mc="http://schemas.openxmlformats.org/markup-compatibility/2006">
              <mc:Choice xmlns:v="urn:schemas-microsoft-com:vml" Requires="v">
                <p:oleObj spid="_x0000_s3089" name="Equation" r:id="rId3" imgW="1193760" imgH="457200" progId="Equation.DSMT4">
                  <p:embed/>
                </p:oleObj>
              </mc:Choice>
              <mc:Fallback>
                <p:oleObj name="Equation" r:id="rId3" imgW="1193760" imgH="457200" progId="Equation.DSMT4">
                  <p:embed/>
                  <p:pic>
                    <p:nvPicPr>
                      <p:cNvPr id="0" name=""/>
                      <p:cNvPicPr/>
                      <p:nvPr/>
                    </p:nvPicPr>
                    <p:blipFill>
                      <a:blip r:embed="rId4"/>
                      <a:stretch>
                        <a:fillRect/>
                      </a:stretch>
                    </p:blipFill>
                    <p:spPr>
                      <a:xfrm>
                        <a:off x="4241800" y="2678112"/>
                        <a:ext cx="2842860" cy="1088755"/>
                      </a:xfrm>
                      <a:prstGeom prst="rect">
                        <a:avLst/>
                      </a:prstGeom>
                    </p:spPr>
                  </p:pic>
                </p:oleObj>
              </mc:Fallback>
            </mc:AlternateContent>
          </a:graphicData>
        </a:graphic>
      </p:graphicFrame>
    </p:spTree>
    <p:extLst>
      <p:ext uri="{BB962C8B-B14F-4D97-AF65-F5344CB8AC3E}">
        <p14:creationId xmlns:p14="http://schemas.microsoft.com/office/powerpoint/2010/main" val="316741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43763"/>
            <a:ext cx="9624848" cy="1456267"/>
          </a:xfrm>
        </p:spPr>
        <p:txBody>
          <a:bodyPr/>
          <a:lstStyle/>
          <a:p>
            <a:r>
              <a:rPr lang="en-US" b="1" dirty="0"/>
              <a:t>Testing a Hypothesis about a Population Mean: Simulation</a:t>
            </a:r>
            <a:endParaRPr lang="en-US" dirty="0"/>
          </a:p>
        </p:txBody>
      </p:sp>
      <p:sp>
        <p:nvSpPr>
          <p:cNvPr id="3" name="Rectangle 2"/>
          <p:cNvSpPr/>
          <p:nvPr/>
        </p:nvSpPr>
        <p:spPr>
          <a:xfrm>
            <a:off x="685800" y="2571825"/>
            <a:ext cx="10626306" cy="3785652"/>
          </a:xfrm>
          <a:prstGeom prst="rect">
            <a:avLst/>
          </a:prstGeom>
        </p:spPr>
        <p:txBody>
          <a:bodyPr wrap="square">
            <a:spAutoFit/>
          </a:bodyPr>
          <a:lstStyle/>
          <a:p>
            <a:r>
              <a:rPr lang="en-US" sz="2400" dirty="0">
                <a:latin typeface="Cambria" panose="02040503050406030204" pitchFamily="18" charset="0"/>
                <a:ea typeface="MS Mincho"/>
                <a:cs typeface="Times New Roman" panose="02020603050405020304" pitchFamily="18" charset="0"/>
              </a:rPr>
              <a:t>To do this, we will obtain 1000 simple random samples of size </a:t>
            </a:r>
            <a:r>
              <a:rPr lang="en-US" sz="2400" i="1" dirty="0">
                <a:latin typeface="Cambria" panose="02040503050406030204" pitchFamily="18" charset="0"/>
                <a:ea typeface="MS Mincho"/>
                <a:cs typeface="Times New Roman" panose="02020603050405020304" pitchFamily="18" charset="0"/>
              </a:rPr>
              <a:t>n </a:t>
            </a:r>
            <a:r>
              <a:rPr lang="en-US" sz="2400" dirty="0">
                <a:latin typeface="Cambria" panose="02040503050406030204" pitchFamily="18" charset="0"/>
                <a:ea typeface="MS Mincho"/>
                <a:cs typeface="Times New Roman" panose="02020603050405020304" pitchFamily="18" charset="0"/>
              </a:rPr>
              <a:t>= 15 from the population.</a:t>
            </a:r>
          </a:p>
          <a:p>
            <a:endParaRPr lang="en-US" sz="2400" dirty="0">
              <a:latin typeface="Cambria" panose="02040503050406030204" pitchFamily="18" charset="0"/>
              <a:cs typeface="Times New Roman" panose="02020603050405020304" pitchFamily="18" charset="0"/>
            </a:endParaRPr>
          </a:p>
          <a:p>
            <a:r>
              <a:rPr lang="en-US" sz="2400" dirty="0">
                <a:latin typeface="Cambria" panose="02040503050406030204" pitchFamily="18" charset="0"/>
                <a:cs typeface="Times New Roman" panose="02020603050405020304" pitchFamily="18" charset="0"/>
              </a:rPr>
              <a:t>Data &gt; Sample</a:t>
            </a:r>
          </a:p>
          <a:p>
            <a:endParaRPr lang="en-US" sz="2400" dirty="0">
              <a:latin typeface="Cambria" panose="02040503050406030204" pitchFamily="18" charset="0"/>
              <a:cs typeface="Times New Roman" panose="02020603050405020304" pitchFamily="18" charset="0"/>
            </a:endParaRPr>
          </a:p>
          <a:p>
            <a:r>
              <a:rPr lang="en-US" sz="2400" dirty="0"/>
              <a:t>Select the variable “Distance”.  Enter 15 for the sample size.  Check the radio button “Stacked with sample ID”.  Open in new data table. </a:t>
            </a:r>
          </a:p>
          <a:p>
            <a:endParaRPr lang="en-US" sz="2400" dirty="0"/>
          </a:p>
          <a:p>
            <a:r>
              <a:rPr lang="en-US" sz="2400" dirty="0"/>
              <a:t>Compute the mean of each sample by selecting Stat &gt; Summary Stats &gt; Columns   Select Distance(Sample) for the variable; group by Sample. Only compute the mean. </a:t>
            </a:r>
          </a:p>
        </p:txBody>
      </p:sp>
    </p:spTree>
    <p:extLst>
      <p:ext uri="{BB962C8B-B14F-4D97-AF65-F5344CB8AC3E}">
        <p14:creationId xmlns:p14="http://schemas.microsoft.com/office/powerpoint/2010/main" val="271638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85893" y="302396"/>
            <a:ext cx="8820214" cy="6253208"/>
          </a:xfrm>
          <a:prstGeom prst="rect">
            <a:avLst/>
          </a:prstGeom>
        </p:spPr>
      </p:pic>
    </p:spTree>
    <p:extLst>
      <p:ext uri="{BB962C8B-B14F-4D97-AF65-F5344CB8AC3E}">
        <p14:creationId xmlns:p14="http://schemas.microsoft.com/office/powerpoint/2010/main" val="392748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46718" y="196515"/>
            <a:ext cx="6473518" cy="6440051"/>
          </a:xfrm>
          <a:prstGeom prst="rect">
            <a:avLst/>
          </a:prstGeom>
        </p:spPr>
      </p:pic>
    </p:spTree>
    <p:extLst>
      <p:ext uri="{BB962C8B-B14F-4D97-AF65-F5344CB8AC3E}">
        <p14:creationId xmlns:p14="http://schemas.microsoft.com/office/powerpoint/2010/main" val="350723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868424" y="1400201"/>
            <a:ext cx="7767694" cy="513877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242487892"/>
              </p:ext>
            </p:extLst>
          </p:nvPr>
        </p:nvGraphicFramePr>
        <p:xfrm>
          <a:off x="534957" y="1900297"/>
          <a:ext cx="2057834" cy="1619279"/>
        </p:xfrm>
        <a:graphic>
          <a:graphicData uri="http://schemas.openxmlformats.org/presentationml/2006/ole">
            <mc:AlternateContent xmlns:mc="http://schemas.openxmlformats.org/markup-compatibility/2006">
              <mc:Choice xmlns:v="urn:schemas-microsoft-com:vml" Requires="v">
                <p:oleObj spid="_x0000_s4108" name="Equation" r:id="rId5" imgW="774360" imgH="609480" progId="Equation.DSMT4">
                  <p:embed/>
                </p:oleObj>
              </mc:Choice>
              <mc:Fallback>
                <p:oleObj name="Equation" r:id="rId5" imgW="774360" imgH="609480" progId="Equation.DSMT4">
                  <p:embed/>
                  <p:pic>
                    <p:nvPicPr>
                      <p:cNvPr id="0" name=""/>
                      <p:cNvPicPr/>
                      <p:nvPr/>
                    </p:nvPicPr>
                    <p:blipFill>
                      <a:blip r:embed="rId6"/>
                      <a:stretch>
                        <a:fillRect/>
                      </a:stretch>
                    </p:blipFill>
                    <p:spPr>
                      <a:xfrm>
                        <a:off x="534957" y="1900297"/>
                        <a:ext cx="2057834" cy="1619279"/>
                      </a:xfrm>
                      <a:prstGeom prst="rect">
                        <a:avLst/>
                      </a:prstGeom>
                    </p:spPr>
                  </p:pic>
                </p:oleObj>
              </mc:Fallback>
            </mc:AlternateContent>
          </a:graphicData>
        </a:graphic>
      </p:graphicFrame>
    </p:spTree>
    <p:extLst>
      <p:ext uri="{BB962C8B-B14F-4D97-AF65-F5344CB8AC3E}">
        <p14:creationId xmlns:p14="http://schemas.microsoft.com/office/powerpoint/2010/main" val="336450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24329" y="1149910"/>
            <a:ext cx="5329276" cy="2200291"/>
          </a:xfrm>
          <a:prstGeom prst="rect">
            <a:avLst/>
          </a:prstGeom>
        </p:spPr>
      </p:pic>
      <p:sp>
        <p:nvSpPr>
          <p:cNvPr id="4" name="TextBox 3"/>
          <p:cNvSpPr txBox="1"/>
          <p:nvPr/>
        </p:nvSpPr>
        <p:spPr>
          <a:xfrm>
            <a:off x="2501661" y="3807125"/>
            <a:ext cx="6458309" cy="830997"/>
          </a:xfrm>
          <a:prstGeom prst="rect">
            <a:avLst/>
          </a:prstGeom>
          <a:noFill/>
        </p:spPr>
        <p:txBody>
          <a:bodyPr wrap="square" rtlCol="0">
            <a:spAutoFit/>
          </a:bodyPr>
          <a:lstStyle/>
          <a:p>
            <a:r>
              <a:rPr lang="en-US" sz="2400" dirty="0"/>
              <a:t>Why is the P-value so much larger using Student’s t-distribution?  </a:t>
            </a:r>
          </a:p>
        </p:txBody>
      </p:sp>
    </p:spTree>
    <p:extLst>
      <p:ext uri="{BB962C8B-B14F-4D97-AF65-F5344CB8AC3E}">
        <p14:creationId xmlns:p14="http://schemas.microsoft.com/office/powerpoint/2010/main" val="12638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545" y="57510"/>
            <a:ext cx="10131425" cy="1456267"/>
          </a:xfrm>
        </p:spPr>
        <p:txBody>
          <a:bodyPr/>
          <a:lstStyle/>
          <a:p>
            <a:r>
              <a:rPr lang="en-US" dirty="0"/>
              <a:t>Repeat the simulation with new sample data</a:t>
            </a:r>
          </a:p>
        </p:txBody>
      </p:sp>
      <p:pic>
        <p:nvPicPr>
          <p:cNvPr id="3" name="Picture 2"/>
          <p:cNvPicPr>
            <a:picLocks noChangeAspect="1"/>
          </p:cNvPicPr>
          <p:nvPr/>
        </p:nvPicPr>
        <p:blipFill>
          <a:blip r:embed="rId2"/>
          <a:stretch>
            <a:fillRect/>
          </a:stretch>
        </p:blipFill>
        <p:spPr>
          <a:xfrm>
            <a:off x="1931710" y="1187864"/>
            <a:ext cx="6062707" cy="5586453"/>
          </a:xfrm>
          <a:prstGeom prst="rect">
            <a:avLst/>
          </a:prstGeom>
        </p:spPr>
      </p:pic>
      <p:pic>
        <p:nvPicPr>
          <p:cNvPr id="4" name="Picture 3"/>
          <p:cNvPicPr>
            <a:picLocks noChangeAspect="1"/>
          </p:cNvPicPr>
          <p:nvPr/>
        </p:nvPicPr>
        <p:blipFill>
          <a:blip r:embed="rId3"/>
          <a:stretch>
            <a:fillRect/>
          </a:stretch>
        </p:blipFill>
        <p:spPr>
          <a:xfrm>
            <a:off x="259506" y="1234284"/>
            <a:ext cx="1447811" cy="3124223"/>
          </a:xfrm>
          <a:prstGeom prst="rect">
            <a:avLst/>
          </a:prstGeom>
        </p:spPr>
      </p:pic>
      <p:pic>
        <p:nvPicPr>
          <p:cNvPr id="5" name="Picture 4"/>
          <p:cNvPicPr>
            <a:picLocks noChangeAspect="1"/>
          </p:cNvPicPr>
          <p:nvPr/>
        </p:nvPicPr>
        <p:blipFill>
          <a:blip r:embed="rId4"/>
          <a:stretch>
            <a:fillRect/>
          </a:stretch>
        </p:blipFill>
        <p:spPr>
          <a:xfrm>
            <a:off x="6793687" y="3174062"/>
            <a:ext cx="5310226" cy="2143141"/>
          </a:xfrm>
          <a:prstGeom prst="rect">
            <a:avLst/>
          </a:prstGeom>
        </p:spPr>
      </p:pic>
    </p:spTree>
    <p:extLst>
      <p:ext uri="{BB962C8B-B14F-4D97-AF65-F5344CB8AC3E}">
        <p14:creationId xmlns:p14="http://schemas.microsoft.com/office/powerpoint/2010/main" val="888341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14078</TotalTime>
  <Words>566</Words>
  <Application>Microsoft Office PowerPoint</Application>
  <PresentationFormat>Widescreen</PresentationFormat>
  <Paragraphs>37</Paragraphs>
  <Slides>13</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2" baseType="lpstr">
      <vt:lpstr>Arial</vt:lpstr>
      <vt:lpstr>Calibri</vt:lpstr>
      <vt:lpstr>Calibri Light</vt:lpstr>
      <vt:lpstr>Cambria</vt:lpstr>
      <vt:lpstr>MS Mincho</vt:lpstr>
      <vt:lpstr>Times New Roman</vt:lpstr>
      <vt:lpstr>Celestial</vt:lpstr>
      <vt:lpstr>Equation</vt:lpstr>
      <vt:lpstr>MathType 6.0 Equation</vt:lpstr>
      <vt:lpstr>Hypothesis Tests on a population mean</vt:lpstr>
      <vt:lpstr>Testing a Hypothesis about a Population Mean: Simulation </vt:lpstr>
      <vt:lpstr>Testing a Hypothesis about a Population Mean: Simulation</vt:lpstr>
      <vt:lpstr>Testing a Hypothesis about a Population Mean: Simulation</vt:lpstr>
      <vt:lpstr>PowerPoint Presentation</vt:lpstr>
      <vt:lpstr>PowerPoint Presentation</vt:lpstr>
      <vt:lpstr>PowerPoint Presentation</vt:lpstr>
      <vt:lpstr>PowerPoint Presentation</vt:lpstr>
      <vt:lpstr>Repeat the simulation with new sample data</vt:lpstr>
      <vt:lpstr>The bootstrap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to emphasize in introductory statistics</dc:title>
  <dc:creator>Michael Sullivan</dc:creator>
  <cp:lastModifiedBy>Michael Sullivan</cp:lastModifiedBy>
  <cp:revision>95</cp:revision>
  <dcterms:created xsi:type="dcterms:W3CDTF">2016-01-28T17:22:45Z</dcterms:created>
  <dcterms:modified xsi:type="dcterms:W3CDTF">2017-03-07T18:32:06Z</dcterms:modified>
</cp:coreProperties>
</file>