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13" r:id="rId3"/>
    <p:sldId id="314" r:id="rId4"/>
    <p:sldId id="307" r:id="rId5"/>
    <p:sldId id="308" r:id="rId6"/>
    <p:sldId id="310" r:id="rId7"/>
    <p:sldId id="315" r:id="rId8"/>
    <p:sldId id="258" r:id="rId9"/>
    <p:sldId id="271" r:id="rId10"/>
    <p:sldId id="321" r:id="rId11"/>
    <p:sldId id="322" r:id="rId12"/>
    <p:sldId id="323" r:id="rId13"/>
    <p:sldId id="324" r:id="rId14"/>
    <p:sldId id="325" r:id="rId15"/>
    <p:sldId id="326" r:id="rId16"/>
    <p:sldId id="327" r:id="rId17"/>
    <p:sldId id="316" r:id="rId18"/>
    <p:sldId id="317" r:id="rId19"/>
    <p:sldId id="318" r:id="rId20"/>
    <p:sldId id="319"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7493A6-8073-4545-A483-C7D765B08DD8}">
          <p14:sldIdLst>
            <p14:sldId id="256"/>
            <p14:sldId id="313"/>
            <p14:sldId id="314"/>
            <p14:sldId id="307"/>
            <p14:sldId id="308"/>
            <p14:sldId id="310"/>
            <p14:sldId id="315"/>
            <p14:sldId id="258"/>
            <p14:sldId id="271"/>
            <p14:sldId id="321"/>
            <p14:sldId id="322"/>
            <p14:sldId id="323"/>
            <p14:sldId id="324"/>
            <p14:sldId id="325"/>
            <p14:sldId id="326"/>
            <p14:sldId id="327"/>
            <p14:sldId id="316"/>
            <p14:sldId id="317"/>
            <p14:sldId id="318"/>
            <p14:sldId id="319"/>
            <p14:sldId id="3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82246" autoAdjust="0"/>
  </p:normalViewPr>
  <p:slideViewPr>
    <p:cSldViewPr snapToGrid="0">
      <p:cViewPr varScale="1">
        <p:scale>
          <a:sx n="54" d="100"/>
          <a:sy n="54" d="100"/>
        </p:scale>
        <p:origin x="42" y="71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62EC5-5C4C-43B2-A5DD-640C55EA17EC}"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A-73B3-480D-B391-AED5C6802D6D}" type="slidenum">
              <a:rPr lang="en-US" smtClean="0"/>
              <a:t>‹#›</a:t>
            </a:fld>
            <a:endParaRPr lang="en-US"/>
          </a:p>
        </p:txBody>
      </p:sp>
    </p:spTree>
    <p:extLst>
      <p:ext uri="{BB962C8B-B14F-4D97-AF65-F5344CB8AC3E}">
        <p14:creationId xmlns:p14="http://schemas.microsoft.com/office/powerpoint/2010/main" val="25873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2</a:t>
            </a:fld>
            <a:endParaRPr lang="en-US"/>
          </a:p>
        </p:txBody>
      </p:sp>
    </p:spTree>
    <p:extLst>
      <p:ext uri="{BB962C8B-B14F-4D97-AF65-F5344CB8AC3E}">
        <p14:creationId xmlns:p14="http://schemas.microsoft.com/office/powerpoint/2010/main" val="37574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Compute the mean and standard deviation of the bootstrapped means.   Compare the standard deviation of the bootstrapped means to s/sqrt(n) where n = 15.  They should be close.   Remember, bootstrap standard errors tend to be smaller (narrowness bias). </a:t>
            </a:r>
          </a:p>
        </p:txBody>
      </p:sp>
    </p:spTree>
    <p:extLst>
      <p:ext uri="{BB962C8B-B14F-4D97-AF65-F5344CB8AC3E}">
        <p14:creationId xmlns:p14="http://schemas.microsoft.com/office/powerpoint/2010/main" val="95685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7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4</a:t>
            </a:fld>
            <a:endParaRPr lang="en-US"/>
          </a:p>
        </p:txBody>
      </p:sp>
    </p:spTree>
    <p:extLst>
      <p:ext uri="{BB962C8B-B14F-4D97-AF65-F5344CB8AC3E}">
        <p14:creationId xmlns:p14="http://schemas.microsoft.com/office/powerpoint/2010/main" val="115577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5</a:t>
            </a:fld>
            <a:endParaRPr lang="en-US"/>
          </a:p>
        </p:txBody>
      </p:sp>
    </p:spTree>
    <p:extLst>
      <p:ext uri="{BB962C8B-B14F-4D97-AF65-F5344CB8AC3E}">
        <p14:creationId xmlns:p14="http://schemas.microsoft.com/office/powerpoint/2010/main" val="299875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a:t>Sample</a:t>
            </a:r>
            <a:r>
              <a:rPr lang="en-US" baseline="0" dirty="0"/>
              <a:t> proportion = 4/20 = 0.2.  </a:t>
            </a:r>
          </a:p>
          <a:p>
            <a:pPr marL="228600" indent="-228600">
              <a:buAutoNum type="alphaLcParenBoth"/>
            </a:pPr>
            <a:r>
              <a:rPr lang="en-US" baseline="0" dirty="0"/>
              <a:t>We want to test H0: p = 0.12 versus H1: p &gt; 0.12</a:t>
            </a:r>
          </a:p>
          <a:p>
            <a:pPr marL="228600" indent="-228600">
              <a:buAutoNum type="alphaLcParenBoth"/>
            </a:pPr>
            <a:r>
              <a:rPr lang="en-US" baseline="0" dirty="0"/>
              <a:t> </a:t>
            </a:r>
          </a:p>
          <a:p>
            <a:pPr marL="228600" indent="-228600">
              <a:buAutoNum type="alphaLcParenBoth"/>
            </a:pPr>
            <a:r>
              <a:rPr lang="en-US" baseline="0" dirty="0"/>
              <a:t>120,000(0.12) = 14,400 left-handed; 120,000(0.88) = 105,600</a:t>
            </a:r>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8</a:t>
            </a:fld>
            <a:endParaRPr lang="en-US"/>
          </a:p>
        </p:txBody>
      </p:sp>
    </p:spTree>
    <p:extLst>
      <p:ext uri="{BB962C8B-B14F-4D97-AF65-F5344CB8AC3E}">
        <p14:creationId xmlns:p14="http://schemas.microsoft.com/office/powerpoint/2010/main" val="119128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19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94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62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49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Obtain a 10,000 bootstrap samples.  Click Analyze to export the results to the spreadsheet. </a:t>
            </a:r>
          </a:p>
        </p:txBody>
      </p:sp>
    </p:spTree>
    <p:extLst>
      <p:ext uri="{BB962C8B-B14F-4D97-AF65-F5344CB8AC3E}">
        <p14:creationId xmlns:p14="http://schemas.microsoft.com/office/powerpoint/2010/main" val="3539434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4661766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5977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7616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9582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61326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66890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89446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414573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19630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92973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00272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0000E7-715B-4BA0-9B9A-C8561CC6650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60629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0000E7-715B-4BA0-9B9A-C8561CC6650D}"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156811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000E7-715B-4BA0-9B9A-C8561CC6650D}"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34437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D0000E7-715B-4BA0-9B9A-C8561CC6650D}"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420637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9773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32260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0000E7-715B-4BA0-9B9A-C8561CC6650D}" type="datetimeFigureOut">
              <a:rPr lang="en-US" smtClean="0"/>
              <a:t>4/6/2017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F2422B-BAAE-4FC2-BDCE-98152F532B81}" type="slidenum">
              <a:rPr lang="en-US" smtClean="0"/>
              <a:t>‹#›</a:t>
            </a:fld>
            <a:endParaRPr lang="en-US"/>
          </a:p>
        </p:txBody>
      </p:sp>
    </p:spTree>
    <p:extLst>
      <p:ext uri="{BB962C8B-B14F-4D97-AF65-F5344CB8AC3E}">
        <p14:creationId xmlns:p14="http://schemas.microsoft.com/office/powerpoint/2010/main" val="34697215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Activities that enhance the conceptual understanding of statistics</a:t>
            </a:r>
          </a:p>
        </p:txBody>
      </p:sp>
      <p:sp>
        <p:nvSpPr>
          <p:cNvPr id="3" name="Subtitle 2"/>
          <p:cNvSpPr>
            <a:spLocks noGrp="1"/>
          </p:cNvSpPr>
          <p:nvPr>
            <p:ph type="subTitle" idx="1"/>
          </p:nvPr>
        </p:nvSpPr>
        <p:spPr/>
        <p:txBody>
          <a:bodyPr>
            <a:normAutofit fontScale="92500" lnSpcReduction="20000"/>
          </a:bodyPr>
          <a:lstStyle/>
          <a:p>
            <a:r>
              <a:rPr lang="en-US" sz="2000" dirty="0"/>
              <a:t>Michael Sullivan</a:t>
            </a:r>
          </a:p>
          <a:p>
            <a:r>
              <a:rPr lang="en-US" sz="2000" dirty="0"/>
              <a:t>Joliet Junior College</a:t>
            </a:r>
          </a:p>
          <a:p>
            <a:r>
              <a:rPr lang="en-US" sz="2000" dirty="0"/>
              <a:t>sullystats@gmail.com or msulliva@jjc.edu</a:t>
            </a:r>
          </a:p>
          <a:p>
            <a:r>
              <a:rPr lang="en-US" sz="2000" dirty="0" err="1"/>
              <a:t>sullystats.com</a:t>
            </a:r>
            <a:endParaRPr lang="en-US" sz="2000" dirty="0"/>
          </a:p>
        </p:txBody>
      </p:sp>
    </p:spTree>
    <p:extLst>
      <p:ext uri="{BB962C8B-B14F-4D97-AF65-F5344CB8AC3E}">
        <p14:creationId xmlns:p14="http://schemas.microsoft.com/office/powerpoint/2010/main" val="272628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Testing a Hypothesis about a Population Mean: Simulation</a:t>
            </a:r>
            <a:br>
              <a:rPr lang="en-US" dirty="0"/>
            </a:br>
            <a:endParaRPr lang="en-US" dirty="0"/>
          </a:p>
        </p:txBody>
      </p:sp>
      <p:sp>
        <p:nvSpPr>
          <p:cNvPr id="3" name="TextBox 2"/>
          <p:cNvSpPr txBox="1"/>
          <p:nvPr/>
        </p:nvSpPr>
        <p:spPr>
          <a:xfrm>
            <a:off x="1891590" y="2280464"/>
            <a:ext cx="5110185" cy="3693319"/>
          </a:xfrm>
          <a:prstGeom prst="rect">
            <a:avLst/>
          </a:prstGeom>
          <a:noFill/>
        </p:spPr>
        <p:txBody>
          <a:bodyPr wrap="square" rtlCol="0">
            <a:spAutoFit/>
          </a:bodyPr>
          <a:lstStyle/>
          <a:p>
            <a:r>
              <a:rPr lang="en-US" dirty="0"/>
              <a:t> </a:t>
            </a:r>
          </a:p>
          <a:p>
            <a:r>
              <a:rPr lang="en-US" dirty="0"/>
              <a:t>Coors Field is home to the Colorado Rockies baseball team and is located in Denver, Colorado.  Denver is approximately one mile above sea level where the air is thinner.  Therefore, baseballs are thought to travel farther in this stadium.  Does the evidence support this belief?  In a random sample of 15 homeruns hit in Coors Field, the mean distance the ball traveled was 417.6 feet.  Does this represent evidence to suggest that the ball travels farther in Coors Field than it does in the other Major League ballparks?  </a:t>
            </a:r>
          </a:p>
          <a:p>
            <a:endParaRPr lang="en-US" dirty="0"/>
          </a:p>
        </p:txBody>
      </p:sp>
      <p:pic>
        <p:nvPicPr>
          <p:cNvPr id="4" name="Picture 3"/>
          <p:cNvPicPr>
            <a:picLocks noChangeAspect="1"/>
          </p:cNvPicPr>
          <p:nvPr/>
        </p:nvPicPr>
        <p:blipFill>
          <a:blip r:embed="rId2"/>
          <a:stretch>
            <a:fillRect/>
          </a:stretch>
        </p:blipFill>
        <p:spPr>
          <a:xfrm>
            <a:off x="7103694" y="2696320"/>
            <a:ext cx="3496892" cy="2353883"/>
          </a:xfrm>
          <a:prstGeom prst="rect">
            <a:avLst/>
          </a:prstGeom>
        </p:spPr>
      </p:pic>
    </p:spTree>
    <p:extLst>
      <p:ext uri="{BB962C8B-B14F-4D97-AF65-F5344CB8AC3E}">
        <p14:creationId xmlns:p14="http://schemas.microsoft.com/office/powerpoint/2010/main" val="224928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8367" y="1287019"/>
            <a:ext cx="8554833" cy="1092200"/>
          </a:xfrm>
        </p:spPr>
        <p:txBody>
          <a:bodyPr>
            <a:normAutofit fontScale="90000"/>
          </a:bodyPr>
          <a:lstStyle/>
          <a:p>
            <a:r>
              <a:rPr lang="en-US" b="1" dirty="0"/>
              <a:t>Testing a Hypothesis about a Population Mean: Simulation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388286379"/>
              </p:ext>
            </p:extLst>
          </p:nvPr>
        </p:nvGraphicFramePr>
        <p:xfrm>
          <a:off x="4705351" y="2865835"/>
          <a:ext cx="2132145" cy="816566"/>
        </p:xfrm>
        <a:graphic>
          <a:graphicData uri="http://schemas.openxmlformats.org/presentationml/2006/ole">
            <mc:AlternateContent xmlns:mc="http://schemas.openxmlformats.org/markup-compatibility/2006">
              <mc:Choice xmlns:v="urn:schemas-microsoft-com:vml" Requires="v">
                <p:oleObj spid="_x0000_s3078" name="Equation" r:id="rId3" imgW="1193760" imgH="457200" progId="Equation.DSMT4">
                  <p:embed/>
                </p:oleObj>
              </mc:Choice>
              <mc:Fallback>
                <p:oleObj name="Equation" r:id="rId3" imgW="1193760" imgH="457200" progId="Equation.DSMT4">
                  <p:embed/>
                  <p:pic>
                    <p:nvPicPr>
                      <p:cNvPr id="2" name="Object 1"/>
                      <p:cNvPicPr/>
                      <p:nvPr/>
                    </p:nvPicPr>
                    <p:blipFill>
                      <a:blip r:embed="rId4"/>
                      <a:stretch>
                        <a:fillRect/>
                      </a:stretch>
                    </p:blipFill>
                    <p:spPr>
                      <a:xfrm>
                        <a:off x="4705351" y="2865835"/>
                        <a:ext cx="2132145" cy="816566"/>
                      </a:xfrm>
                      <a:prstGeom prst="rect">
                        <a:avLst/>
                      </a:prstGeom>
                    </p:spPr>
                  </p:pic>
                </p:oleObj>
              </mc:Fallback>
            </mc:AlternateContent>
          </a:graphicData>
        </a:graphic>
      </p:graphicFrame>
    </p:spTree>
    <p:extLst>
      <p:ext uri="{BB962C8B-B14F-4D97-AF65-F5344CB8AC3E}">
        <p14:creationId xmlns:p14="http://schemas.microsoft.com/office/powerpoint/2010/main" val="382893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51" y="1265073"/>
            <a:ext cx="8324849" cy="1092200"/>
          </a:xfrm>
        </p:spPr>
        <p:txBody>
          <a:bodyPr>
            <a:normAutofit fontScale="90000"/>
          </a:bodyPr>
          <a:lstStyle/>
          <a:p>
            <a:r>
              <a:rPr lang="en-US" b="1" dirty="0"/>
              <a:t>Testing a Hypothesis about a Population Mean: Simulation</a:t>
            </a:r>
            <a:endParaRPr lang="en-US" dirty="0"/>
          </a:p>
        </p:txBody>
      </p:sp>
      <p:sp>
        <p:nvSpPr>
          <p:cNvPr id="3" name="Rectangle 2"/>
          <p:cNvSpPr/>
          <p:nvPr/>
        </p:nvSpPr>
        <p:spPr>
          <a:xfrm>
            <a:off x="2038350" y="2786120"/>
            <a:ext cx="7969730" cy="3139321"/>
          </a:xfrm>
          <a:prstGeom prst="rect">
            <a:avLst/>
          </a:prstGeom>
        </p:spPr>
        <p:txBody>
          <a:bodyPr wrap="square">
            <a:spAutoFit/>
          </a:bodyPr>
          <a:lstStyle/>
          <a:p>
            <a:r>
              <a:rPr lang="en-US" dirty="0">
                <a:latin typeface="Cambria" panose="02040503050406030204" pitchFamily="18" charset="0"/>
                <a:ea typeface="MS Mincho"/>
                <a:cs typeface="Times New Roman" panose="02020603050405020304" pitchFamily="18" charset="0"/>
              </a:rPr>
              <a:t>To do this, we will obtain 1000 simple random samples of size </a:t>
            </a:r>
            <a:r>
              <a:rPr lang="en-US" i="1" dirty="0">
                <a:latin typeface="Cambria" panose="02040503050406030204" pitchFamily="18" charset="0"/>
                <a:ea typeface="MS Mincho"/>
                <a:cs typeface="Times New Roman" panose="02020603050405020304" pitchFamily="18" charset="0"/>
              </a:rPr>
              <a:t>n </a:t>
            </a:r>
            <a:r>
              <a:rPr lang="en-US" dirty="0">
                <a:latin typeface="Cambria" panose="02040503050406030204" pitchFamily="18" charset="0"/>
                <a:ea typeface="MS Mincho"/>
                <a:cs typeface="Times New Roman" panose="02020603050405020304" pitchFamily="18" charset="0"/>
              </a:rPr>
              <a:t>= 15 from the population.</a:t>
            </a:r>
          </a:p>
          <a:p>
            <a:endParaRPr 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cs typeface="Times New Roman" panose="02020603050405020304" pitchFamily="18" charset="0"/>
              </a:rPr>
              <a:t>Data &gt; Sample</a:t>
            </a:r>
          </a:p>
          <a:p>
            <a:endParaRPr lang="en-US" dirty="0">
              <a:latin typeface="Cambria" panose="02040503050406030204" pitchFamily="18" charset="0"/>
              <a:cs typeface="Times New Roman" panose="02020603050405020304" pitchFamily="18" charset="0"/>
            </a:endParaRPr>
          </a:p>
          <a:p>
            <a:r>
              <a:rPr lang="en-US" dirty="0"/>
              <a:t>Select the variable “Distance”.  Enter 15 for the sample size.  Check the radio button “Stacked with sample ID”.  Open in new data table. </a:t>
            </a:r>
          </a:p>
          <a:p>
            <a:endParaRPr lang="en-US" dirty="0"/>
          </a:p>
          <a:p>
            <a:r>
              <a:rPr lang="en-US" dirty="0"/>
              <a:t>Compute the mean of each sample by selecting Stat &gt; Summary Stats &gt; Columns   Select Distance(Sample) for the variable; group by Sample. Only compute the mean. </a:t>
            </a:r>
          </a:p>
        </p:txBody>
      </p:sp>
    </p:spTree>
    <p:extLst>
      <p:ext uri="{BB962C8B-B14F-4D97-AF65-F5344CB8AC3E}">
        <p14:creationId xmlns:p14="http://schemas.microsoft.com/office/powerpoint/2010/main" val="339036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88421" y="1084047"/>
            <a:ext cx="6615161" cy="4689906"/>
          </a:xfrm>
          <a:prstGeom prst="rect">
            <a:avLst/>
          </a:prstGeom>
        </p:spPr>
      </p:pic>
    </p:spTree>
    <p:extLst>
      <p:ext uri="{BB962C8B-B14F-4D97-AF65-F5344CB8AC3E}">
        <p14:creationId xmlns:p14="http://schemas.microsoft.com/office/powerpoint/2010/main" val="392748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9039" y="1004637"/>
            <a:ext cx="4855139" cy="4830038"/>
          </a:xfrm>
          <a:prstGeom prst="rect">
            <a:avLst/>
          </a:prstGeom>
        </p:spPr>
      </p:pic>
    </p:spTree>
    <p:extLst>
      <p:ext uri="{BB962C8B-B14F-4D97-AF65-F5344CB8AC3E}">
        <p14:creationId xmlns:p14="http://schemas.microsoft.com/office/powerpoint/2010/main" val="63263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4425319" y="1907402"/>
            <a:ext cx="5825771" cy="385408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973032890"/>
              </p:ext>
            </p:extLst>
          </p:nvPr>
        </p:nvGraphicFramePr>
        <p:xfrm>
          <a:off x="1925218" y="2282474"/>
          <a:ext cx="1844396" cy="1451327"/>
        </p:xfrm>
        <a:graphic>
          <a:graphicData uri="http://schemas.openxmlformats.org/presentationml/2006/ole">
            <mc:AlternateContent xmlns:mc="http://schemas.openxmlformats.org/markup-compatibility/2006">
              <mc:Choice xmlns:v="urn:schemas-microsoft-com:vml" Requires="v">
                <p:oleObj spid="_x0000_s4102" name="Equation" r:id="rId5" imgW="774360" imgH="609480" progId="Equation.DSMT4">
                  <p:embed/>
                </p:oleObj>
              </mc:Choice>
              <mc:Fallback>
                <p:oleObj name="Equation" r:id="rId5" imgW="774360" imgH="609480" progId="Equation.DSMT4">
                  <p:embed/>
                  <p:pic>
                    <p:nvPicPr>
                      <p:cNvPr id="7" name="Object 6"/>
                      <p:cNvPicPr/>
                      <p:nvPr/>
                    </p:nvPicPr>
                    <p:blipFill>
                      <a:blip r:embed="rId6"/>
                      <a:stretch>
                        <a:fillRect/>
                      </a:stretch>
                    </p:blipFill>
                    <p:spPr>
                      <a:xfrm>
                        <a:off x="1925218" y="2282474"/>
                        <a:ext cx="1844396" cy="1451327"/>
                      </a:xfrm>
                      <a:prstGeom prst="rect">
                        <a:avLst/>
                      </a:prstGeom>
                    </p:spPr>
                  </p:pic>
                </p:oleObj>
              </mc:Fallback>
            </mc:AlternateContent>
          </a:graphicData>
        </a:graphic>
      </p:graphicFrame>
    </p:spTree>
    <p:extLst>
      <p:ext uri="{BB962C8B-B14F-4D97-AF65-F5344CB8AC3E}">
        <p14:creationId xmlns:p14="http://schemas.microsoft.com/office/powerpoint/2010/main" val="137005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62401" y="1752600"/>
            <a:ext cx="3996957" cy="1650218"/>
          </a:xfrm>
          <a:prstGeom prst="rect">
            <a:avLst/>
          </a:prstGeom>
        </p:spPr>
      </p:pic>
      <p:sp>
        <p:nvSpPr>
          <p:cNvPr id="4" name="TextBox 3"/>
          <p:cNvSpPr txBox="1"/>
          <p:nvPr/>
        </p:nvSpPr>
        <p:spPr>
          <a:xfrm>
            <a:off x="3400246" y="3712594"/>
            <a:ext cx="6200954" cy="369332"/>
          </a:xfrm>
          <a:prstGeom prst="rect">
            <a:avLst/>
          </a:prstGeom>
          <a:noFill/>
        </p:spPr>
        <p:txBody>
          <a:bodyPr wrap="square" rtlCol="0">
            <a:spAutoFit/>
          </a:bodyPr>
          <a:lstStyle/>
          <a:p>
            <a:r>
              <a:rPr lang="en-US" dirty="0"/>
              <a:t>Why is the P-value so much larger using Student’s t-distribution?  </a:t>
            </a:r>
          </a:p>
        </p:txBody>
      </p:sp>
    </p:spTree>
    <p:extLst>
      <p:ext uri="{BB962C8B-B14F-4D97-AF65-F5344CB8AC3E}">
        <p14:creationId xmlns:p14="http://schemas.microsoft.com/office/powerpoint/2010/main" val="12638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Bootstrap</a:t>
            </a:r>
          </a:p>
        </p:txBody>
      </p:sp>
      <p:graphicFrame>
        <p:nvGraphicFramePr>
          <p:cNvPr id="3" name="Object 2"/>
          <p:cNvGraphicFramePr>
            <a:graphicFrameLocks noChangeAspect="1"/>
          </p:cNvGraphicFramePr>
          <p:nvPr>
            <p:extLst>
              <p:ext uri="{D42A27DB-BD31-4B8C-83A1-F6EECF244321}">
                <p14:modId xmlns:p14="http://schemas.microsoft.com/office/powerpoint/2010/main" val="602970521"/>
              </p:ext>
            </p:extLst>
          </p:nvPr>
        </p:nvGraphicFramePr>
        <p:xfrm>
          <a:off x="2199378" y="2274925"/>
          <a:ext cx="2132145" cy="816566"/>
        </p:xfrm>
        <a:graphic>
          <a:graphicData uri="http://schemas.openxmlformats.org/presentationml/2006/ole">
            <mc:AlternateContent xmlns:mc="http://schemas.openxmlformats.org/markup-compatibility/2006">
              <mc:Choice xmlns:v="urn:schemas-microsoft-com:vml" Requires="v">
                <p:oleObj spid="_x0000_s5126" name="Equation" r:id="rId4" imgW="1193760" imgH="457200" progId="Equation.DSMT4">
                  <p:embed/>
                </p:oleObj>
              </mc:Choice>
              <mc:Fallback>
                <p:oleObj name="Equation" r:id="rId4" imgW="1193760" imgH="457200" progId="Equation.DSMT4">
                  <p:embed/>
                  <p:pic>
                    <p:nvPicPr>
                      <p:cNvPr id="3" name="Object 2"/>
                      <p:cNvPicPr/>
                      <p:nvPr/>
                    </p:nvPicPr>
                    <p:blipFill>
                      <a:blip r:embed="rId5"/>
                      <a:stretch>
                        <a:fillRect/>
                      </a:stretch>
                    </p:blipFill>
                    <p:spPr>
                      <a:xfrm>
                        <a:off x="2199378" y="2274925"/>
                        <a:ext cx="2132145" cy="816566"/>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4783728" y="2193086"/>
            <a:ext cx="3668342" cy="3032544"/>
          </a:xfrm>
          <a:prstGeom prst="rect">
            <a:avLst/>
          </a:prstGeom>
        </p:spPr>
      </p:pic>
      <p:sp>
        <p:nvSpPr>
          <p:cNvPr id="5" name="TextBox 4"/>
          <p:cNvSpPr txBox="1"/>
          <p:nvPr/>
        </p:nvSpPr>
        <p:spPr>
          <a:xfrm>
            <a:off x="2199378" y="3315779"/>
            <a:ext cx="2374061" cy="1477328"/>
          </a:xfrm>
          <a:prstGeom prst="rect">
            <a:avLst/>
          </a:prstGeom>
          <a:noFill/>
        </p:spPr>
        <p:txBody>
          <a:bodyPr wrap="square" rtlCol="0">
            <a:spAutoFit/>
          </a:bodyPr>
          <a:lstStyle/>
          <a:p>
            <a:r>
              <a:rPr lang="en-US" dirty="0"/>
              <a:t>Adjust the data so that the mean of the sample data equals the mean stated in the null hypothesis. </a:t>
            </a:r>
          </a:p>
        </p:txBody>
      </p:sp>
    </p:spTree>
    <p:extLst>
      <p:ext uri="{BB962C8B-B14F-4D97-AF65-F5344CB8AC3E}">
        <p14:creationId xmlns:p14="http://schemas.microsoft.com/office/powerpoint/2010/main" val="252963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74041" y="1253714"/>
            <a:ext cx="8043921" cy="4350575"/>
          </a:xfrm>
          <a:prstGeom prst="rect">
            <a:avLst/>
          </a:prstGeom>
        </p:spPr>
      </p:pic>
    </p:spTree>
    <p:extLst>
      <p:ext uri="{BB962C8B-B14F-4D97-AF65-F5344CB8AC3E}">
        <p14:creationId xmlns:p14="http://schemas.microsoft.com/office/powerpoint/2010/main" val="120750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50863" y="1196563"/>
            <a:ext cx="7490277" cy="4464877"/>
          </a:xfrm>
          <a:prstGeom prst="rect">
            <a:avLst/>
          </a:prstGeom>
        </p:spPr>
      </p:pic>
    </p:spTree>
    <p:extLst>
      <p:ext uri="{BB962C8B-B14F-4D97-AF65-F5344CB8AC3E}">
        <p14:creationId xmlns:p14="http://schemas.microsoft.com/office/powerpoint/2010/main" val="224310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data</a:t>
            </a:r>
          </a:p>
        </p:txBody>
      </p:sp>
      <p:sp>
        <p:nvSpPr>
          <p:cNvPr id="3" name="Content Placeholder 2"/>
          <p:cNvSpPr>
            <a:spLocks noGrp="1"/>
          </p:cNvSpPr>
          <p:nvPr>
            <p:ph idx="1"/>
          </p:nvPr>
        </p:nvSpPr>
        <p:spPr/>
        <p:txBody>
          <a:bodyPr>
            <a:normAutofit/>
          </a:bodyPr>
          <a:lstStyle/>
          <a:p>
            <a:r>
              <a:rPr lang="en-US" sz="3200" dirty="0"/>
              <a:t>The Omnipresence of Data</a:t>
            </a:r>
          </a:p>
          <a:p>
            <a:pPr lvl="1"/>
            <a:r>
              <a:rPr lang="en-US" sz="2800" dirty="0"/>
              <a:t>Some data is easy to obtain (*.csv or *.txt files)</a:t>
            </a:r>
          </a:p>
          <a:p>
            <a:pPr lvl="1"/>
            <a:r>
              <a:rPr lang="en-US" sz="2800" dirty="0"/>
              <a:t>Other data must be extracted from a webpage.  </a:t>
            </a:r>
          </a:p>
        </p:txBody>
      </p:sp>
    </p:spTree>
    <p:extLst>
      <p:ext uri="{BB962C8B-B14F-4D97-AF65-F5344CB8AC3E}">
        <p14:creationId xmlns:p14="http://schemas.microsoft.com/office/powerpoint/2010/main" val="226923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8355041" cy="1092200"/>
          </a:xfrm>
        </p:spPr>
        <p:txBody>
          <a:bodyPr>
            <a:normAutofit fontScale="90000"/>
          </a:bodyPr>
          <a:lstStyle/>
          <a:p>
            <a:r>
              <a:rPr lang="en-US" dirty="0"/>
              <a:t>Repeat the Simulation with New Sample Data</a:t>
            </a:r>
          </a:p>
        </p:txBody>
      </p:sp>
      <p:pic>
        <p:nvPicPr>
          <p:cNvPr id="3" name="Picture 2"/>
          <p:cNvPicPr>
            <a:picLocks noChangeAspect="1"/>
          </p:cNvPicPr>
          <p:nvPr/>
        </p:nvPicPr>
        <p:blipFill>
          <a:blip r:embed="rId2"/>
          <a:stretch>
            <a:fillRect/>
          </a:stretch>
        </p:blipFill>
        <p:spPr>
          <a:xfrm>
            <a:off x="2972783" y="1748148"/>
            <a:ext cx="4547030" cy="4189840"/>
          </a:xfrm>
          <a:prstGeom prst="rect">
            <a:avLst/>
          </a:prstGeom>
        </p:spPr>
      </p:pic>
      <p:pic>
        <p:nvPicPr>
          <p:cNvPr id="4" name="Picture 3"/>
          <p:cNvPicPr>
            <a:picLocks noChangeAspect="1"/>
          </p:cNvPicPr>
          <p:nvPr/>
        </p:nvPicPr>
        <p:blipFill>
          <a:blip r:embed="rId3"/>
          <a:stretch>
            <a:fillRect/>
          </a:stretch>
        </p:blipFill>
        <p:spPr>
          <a:xfrm>
            <a:off x="1718630" y="1782965"/>
            <a:ext cx="1085858" cy="2343167"/>
          </a:xfrm>
          <a:prstGeom prst="rect">
            <a:avLst/>
          </a:prstGeom>
        </p:spPr>
      </p:pic>
      <p:pic>
        <p:nvPicPr>
          <p:cNvPr id="5" name="Picture 4"/>
          <p:cNvPicPr>
            <a:picLocks noChangeAspect="1"/>
          </p:cNvPicPr>
          <p:nvPr/>
        </p:nvPicPr>
        <p:blipFill>
          <a:blip r:embed="rId4"/>
          <a:stretch>
            <a:fillRect/>
          </a:stretch>
        </p:blipFill>
        <p:spPr>
          <a:xfrm>
            <a:off x="6619265" y="3237797"/>
            <a:ext cx="3982670" cy="1607356"/>
          </a:xfrm>
          <a:prstGeom prst="rect">
            <a:avLst/>
          </a:prstGeom>
        </p:spPr>
      </p:pic>
    </p:spTree>
    <p:extLst>
      <p:ext uri="{BB962C8B-B14F-4D97-AF65-F5344CB8AC3E}">
        <p14:creationId xmlns:p14="http://schemas.microsoft.com/office/powerpoint/2010/main" val="88834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56234" y="1365610"/>
            <a:ext cx="7279535" cy="5111390"/>
          </a:xfrm>
          <a:prstGeom prst="rect">
            <a:avLst/>
          </a:prstGeom>
        </p:spPr>
      </p:pic>
      <p:sp>
        <p:nvSpPr>
          <p:cNvPr id="2" name="TextBox 1"/>
          <p:cNvSpPr txBox="1"/>
          <p:nvPr/>
        </p:nvSpPr>
        <p:spPr>
          <a:xfrm>
            <a:off x="3962400" y="381000"/>
            <a:ext cx="4191000" cy="523220"/>
          </a:xfrm>
          <a:prstGeom prst="rect">
            <a:avLst/>
          </a:prstGeom>
          <a:noFill/>
        </p:spPr>
        <p:txBody>
          <a:bodyPr wrap="square" rtlCol="0">
            <a:spAutoFit/>
          </a:bodyPr>
          <a:lstStyle/>
          <a:p>
            <a:r>
              <a:rPr lang="en-US" sz="2800" dirty="0"/>
              <a:t>Bootstrap of New Data</a:t>
            </a:r>
          </a:p>
        </p:txBody>
      </p:sp>
    </p:spTree>
    <p:extLst>
      <p:ext uri="{BB962C8B-B14F-4D97-AF65-F5344CB8AC3E}">
        <p14:creationId xmlns:p14="http://schemas.microsoft.com/office/powerpoint/2010/main" val="423205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deviations</a:t>
            </a:r>
          </a:p>
        </p:txBody>
      </p:sp>
      <p:sp>
        <p:nvSpPr>
          <p:cNvPr id="4" name="TextBox 3"/>
          <p:cNvSpPr txBox="1"/>
          <p:nvPr/>
        </p:nvSpPr>
        <p:spPr>
          <a:xfrm>
            <a:off x="1430421" y="1804737"/>
            <a:ext cx="8114632" cy="1200329"/>
          </a:xfrm>
          <a:prstGeom prst="rect">
            <a:avLst/>
          </a:prstGeom>
          <a:noFill/>
        </p:spPr>
        <p:txBody>
          <a:bodyPr wrap="square" rtlCol="0">
            <a:spAutoFit/>
          </a:bodyPr>
          <a:lstStyle/>
          <a:p>
            <a:r>
              <a:rPr lang="en-US" dirty="0"/>
              <a:t>For each of the following data sets, decide which has the higher standard deviation, if any, </a:t>
            </a:r>
            <a:r>
              <a:rPr lang="en-US" i="1" dirty="0"/>
              <a:t>without doing any computation</a:t>
            </a:r>
            <a:r>
              <a:rPr lang="en-US" dirty="0"/>
              <a:t>.  Explain the rationale behind your choice.  Then, verify your choice by computing the standard deviation </a:t>
            </a:r>
            <a:r>
              <a:rPr lang="en-US" i="1" dirty="0"/>
              <a:t>by hand</a:t>
            </a:r>
            <a:r>
              <a:rPr lang="en-US" dirty="0"/>
              <a:t>. </a:t>
            </a:r>
          </a:p>
          <a:p>
            <a:endParaRPr lang="en-US" dirty="0"/>
          </a:p>
        </p:txBody>
      </p:sp>
      <p:pic>
        <p:nvPicPr>
          <p:cNvPr id="3" name="Picture 2"/>
          <p:cNvPicPr>
            <a:picLocks noChangeAspect="1"/>
          </p:cNvPicPr>
          <p:nvPr/>
        </p:nvPicPr>
        <p:blipFill>
          <a:blip r:embed="rId2"/>
          <a:stretch>
            <a:fillRect/>
          </a:stretch>
        </p:blipFill>
        <p:spPr>
          <a:xfrm>
            <a:off x="2637308" y="3171843"/>
            <a:ext cx="6504453" cy="1827094"/>
          </a:xfrm>
          <a:prstGeom prst="rect">
            <a:avLst/>
          </a:prstGeom>
        </p:spPr>
      </p:pic>
    </p:spTree>
    <p:extLst>
      <p:ext uri="{BB962C8B-B14F-4D97-AF65-F5344CB8AC3E}">
        <p14:creationId xmlns:p14="http://schemas.microsoft.com/office/powerpoint/2010/main" val="57734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00" y="264543"/>
            <a:ext cx="10131425" cy="1456267"/>
          </a:xfrm>
        </p:spPr>
        <p:txBody>
          <a:bodyPr/>
          <a:lstStyle/>
          <a:p>
            <a:r>
              <a:rPr lang="en-US" dirty="0"/>
              <a:t>The black swan</a:t>
            </a:r>
          </a:p>
        </p:txBody>
      </p:sp>
      <p:sp>
        <p:nvSpPr>
          <p:cNvPr id="3" name="TextBox 2"/>
          <p:cNvSpPr txBox="1"/>
          <p:nvPr/>
        </p:nvSpPr>
        <p:spPr>
          <a:xfrm>
            <a:off x="793630" y="1415704"/>
            <a:ext cx="9788106" cy="1200329"/>
          </a:xfrm>
          <a:prstGeom prst="rect">
            <a:avLst/>
          </a:prstGeom>
          <a:noFill/>
        </p:spPr>
        <p:txBody>
          <a:bodyPr wrap="square" rtlCol="0">
            <a:spAutoFit/>
          </a:bodyPr>
          <a:lstStyle/>
          <a:p>
            <a:r>
              <a:rPr lang="en-US" dirty="0"/>
              <a:t>Open the data file “Daily Percentage Change in S&amp;P500” in StatCrunch. </a:t>
            </a:r>
          </a:p>
          <a:p>
            <a:endParaRPr lang="en-US" dirty="0"/>
          </a:p>
          <a:p>
            <a:pPr marL="342900" indent="-342900">
              <a:buAutoNum type="alphaLcParenBoth"/>
            </a:pPr>
            <a:r>
              <a:rPr lang="en-US" dirty="0"/>
              <a:t>Draw a histogram of the variable “Percentage Change.”   Describe the shape of the distribution. </a:t>
            </a:r>
          </a:p>
          <a:p>
            <a:pPr marL="342900" indent="-342900">
              <a:buAutoNum type="alphaLcParenBoth"/>
            </a:pPr>
            <a:r>
              <a:rPr lang="en-US" dirty="0"/>
              <a:t>Compute the mean and standard deviation percentage change. </a:t>
            </a:r>
          </a:p>
        </p:txBody>
      </p:sp>
      <p:pic>
        <p:nvPicPr>
          <p:cNvPr id="6" name="Picture 5"/>
          <p:cNvPicPr>
            <a:picLocks noChangeAspect="1"/>
          </p:cNvPicPr>
          <p:nvPr/>
        </p:nvPicPr>
        <p:blipFill>
          <a:blip r:embed="rId3"/>
          <a:stretch>
            <a:fillRect/>
          </a:stretch>
        </p:blipFill>
        <p:spPr>
          <a:xfrm>
            <a:off x="1616016" y="2779896"/>
            <a:ext cx="4162691" cy="4124112"/>
          </a:xfrm>
          <a:prstGeom prst="rect">
            <a:avLst/>
          </a:prstGeom>
        </p:spPr>
      </p:pic>
      <p:pic>
        <p:nvPicPr>
          <p:cNvPr id="7" name="Picture 6"/>
          <p:cNvPicPr>
            <a:picLocks noChangeAspect="1"/>
          </p:cNvPicPr>
          <p:nvPr/>
        </p:nvPicPr>
        <p:blipFill>
          <a:blip r:embed="rId4"/>
          <a:stretch>
            <a:fillRect/>
          </a:stretch>
        </p:blipFill>
        <p:spPr>
          <a:xfrm>
            <a:off x="5855745" y="3404557"/>
            <a:ext cx="3388267" cy="912423"/>
          </a:xfrm>
          <a:prstGeom prst="rect">
            <a:avLst/>
          </a:prstGeom>
        </p:spPr>
      </p:pic>
    </p:spTree>
    <p:extLst>
      <p:ext uri="{BB962C8B-B14F-4D97-AF65-F5344CB8AC3E}">
        <p14:creationId xmlns:p14="http://schemas.microsoft.com/office/powerpoint/2010/main" val="63064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586" y="207034"/>
            <a:ext cx="10131425" cy="1456267"/>
          </a:xfrm>
        </p:spPr>
        <p:txBody>
          <a:bodyPr/>
          <a:lstStyle/>
          <a:p>
            <a:r>
              <a:rPr lang="en-US" dirty="0"/>
              <a:t>The Black Swan</a:t>
            </a:r>
          </a:p>
        </p:txBody>
      </p:sp>
      <p:sp>
        <p:nvSpPr>
          <p:cNvPr id="3" name="Rectangle 2"/>
          <p:cNvSpPr/>
          <p:nvPr/>
        </p:nvSpPr>
        <p:spPr>
          <a:xfrm>
            <a:off x="898586" y="1283798"/>
            <a:ext cx="9759351" cy="2585323"/>
          </a:xfrm>
          <a:prstGeom prst="rect">
            <a:avLst/>
          </a:prstGeom>
        </p:spPr>
        <p:txBody>
          <a:bodyPr wrap="square">
            <a:spAutoFit/>
          </a:bodyPr>
          <a:lstStyle/>
          <a:p>
            <a:r>
              <a:rPr lang="en-US" dirty="0"/>
              <a:t>(c)  Determine the percentage change value for</a:t>
            </a:r>
          </a:p>
          <a:p>
            <a:pPr marL="342900" indent="-342900">
              <a:buAutoNum type="alphaLcParenBoth" startAt="4"/>
            </a:pPr>
            <a:r>
              <a:rPr lang="en-US" dirty="0"/>
              <a:t>Use the normal model to determine the proportion of observations that should be less than three standard deviations below the mean. </a:t>
            </a:r>
          </a:p>
          <a:p>
            <a:pPr marL="342900" indent="-342900">
              <a:buAutoNum type="alphaLcParenBoth" startAt="4"/>
            </a:pPr>
            <a:r>
              <a:rPr lang="en-US" dirty="0"/>
              <a:t>Redraw the histogram with a lower class limit of the first class of -10 and a class width of 0.5. In StatCrunch, there is an option called “Dividers” in the histogram dialogue box.  Select the Percent radio button.   Click Compute!  Double-click  on the left-most divider and enter the value found in part (c).  What proportion of observations are less than this value?  Is this close to the value given by the normal model?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65932981"/>
              </p:ext>
            </p:extLst>
          </p:nvPr>
        </p:nvGraphicFramePr>
        <p:xfrm>
          <a:off x="5467140" y="1347484"/>
          <a:ext cx="646112" cy="271462"/>
        </p:xfrm>
        <a:graphic>
          <a:graphicData uri="http://schemas.openxmlformats.org/presentationml/2006/ole">
            <mc:AlternateContent xmlns:mc="http://schemas.openxmlformats.org/markup-compatibility/2006">
              <mc:Choice xmlns:v="urn:schemas-microsoft-com:vml" Requires="v">
                <p:oleObj spid="_x0000_s2071" name="Equation" r:id="rId4" imgW="482400" imgH="203040" progId="Equation.DSMT4">
                  <p:embed/>
                </p:oleObj>
              </mc:Choice>
              <mc:Fallback>
                <p:oleObj name="Equation" r:id="rId4" imgW="482400" imgH="203040" progId="Equation.DSMT4">
                  <p:embed/>
                  <p:pic>
                    <p:nvPicPr>
                      <p:cNvPr id="4" name="Object 3"/>
                      <p:cNvPicPr/>
                      <p:nvPr/>
                    </p:nvPicPr>
                    <p:blipFill>
                      <a:blip r:embed="rId5"/>
                      <a:stretch>
                        <a:fillRect/>
                      </a:stretch>
                    </p:blipFill>
                    <p:spPr>
                      <a:xfrm>
                        <a:off x="5467140" y="1347484"/>
                        <a:ext cx="646112" cy="271462"/>
                      </a:xfrm>
                      <a:prstGeom prst="rect">
                        <a:avLst/>
                      </a:prstGeom>
                    </p:spPr>
                  </p:pic>
                </p:oleObj>
              </mc:Fallback>
            </mc:AlternateContent>
          </a:graphicData>
        </a:graphic>
      </p:graphicFrame>
      <p:sp>
        <p:nvSpPr>
          <p:cNvPr id="5" name="TextBox 4"/>
          <p:cNvSpPr txBox="1"/>
          <p:nvPr/>
        </p:nvSpPr>
        <p:spPr>
          <a:xfrm>
            <a:off x="6165011" y="1283798"/>
            <a:ext cx="2001328" cy="369332"/>
          </a:xfrm>
          <a:prstGeom prst="rect">
            <a:avLst/>
          </a:prstGeom>
          <a:noFill/>
        </p:spPr>
        <p:txBody>
          <a:bodyPr wrap="square" rtlCol="0">
            <a:spAutoFit/>
          </a:bodyPr>
          <a:lstStyle/>
          <a:p>
            <a:r>
              <a:rPr lang="en-US" dirty="0">
                <a:solidFill>
                  <a:srgbClr val="FFFF00"/>
                </a:solidFill>
              </a:rPr>
              <a:t>Ans:  -3.71</a:t>
            </a:r>
          </a:p>
        </p:txBody>
      </p:sp>
      <p:pic>
        <p:nvPicPr>
          <p:cNvPr id="6" name="Picture 5"/>
          <p:cNvPicPr>
            <a:picLocks noChangeAspect="1"/>
          </p:cNvPicPr>
          <p:nvPr/>
        </p:nvPicPr>
        <p:blipFill>
          <a:blip r:embed="rId6"/>
          <a:stretch>
            <a:fillRect/>
          </a:stretch>
        </p:blipFill>
        <p:spPr>
          <a:xfrm>
            <a:off x="3700024" y="3398807"/>
            <a:ext cx="3180829" cy="3302235"/>
          </a:xfrm>
          <a:prstGeom prst="rect">
            <a:avLst/>
          </a:prstGeom>
        </p:spPr>
      </p:pic>
      <p:pic>
        <p:nvPicPr>
          <p:cNvPr id="7" name="Picture 6"/>
          <p:cNvPicPr>
            <a:picLocks noChangeAspect="1"/>
          </p:cNvPicPr>
          <p:nvPr/>
        </p:nvPicPr>
        <p:blipFill>
          <a:blip r:embed="rId7"/>
          <a:stretch>
            <a:fillRect/>
          </a:stretch>
        </p:blipFill>
        <p:spPr>
          <a:xfrm>
            <a:off x="7078789" y="3398807"/>
            <a:ext cx="3325371" cy="3303917"/>
          </a:xfrm>
          <a:prstGeom prst="rect">
            <a:avLst/>
          </a:prstGeom>
        </p:spPr>
      </p:pic>
    </p:spTree>
    <p:extLst>
      <p:ext uri="{BB962C8B-B14F-4D97-AF65-F5344CB8AC3E}">
        <p14:creationId xmlns:p14="http://schemas.microsoft.com/office/powerpoint/2010/main" val="327991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40" y="270294"/>
            <a:ext cx="10131425" cy="1456267"/>
          </a:xfrm>
        </p:spPr>
        <p:txBody>
          <a:bodyPr/>
          <a:lstStyle/>
          <a:p>
            <a:r>
              <a:rPr lang="en-US" dirty="0"/>
              <a:t>The black swan</a:t>
            </a:r>
          </a:p>
        </p:txBody>
      </p:sp>
      <p:sp>
        <p:nvSpPr>
          <p:cNvPr id="3" name="Rectangle 2"/>
          <p:cNvSpPr/>
          <p:nvPr/>
        </p:nvSpPr>
        <p:spPr>
          <a:xfrm>
            <a:off x="622540" y="1323071"/>
            <a:ext cx="10252494" cy="2862322"/>
          </a:xfrm>
          <a:prstGeom prst="rect">
            <a:avLst/>
          </a:prstGeom>
        </p:spPr>
        <p:txBody>
          <a:bodyPr wrap="square">
            <a:spAutoFit/>
          </a:bodyPr>
          <a:lstStyle/>
          <a:p>
            <a:r>
              <a:rPr lang="en-US" dirty="0"/>
              <a:t>(f)  In his book </a:t>
            </a:r>
            <a:r>
              <a:rPr lang="en-US" i="1" dirty="0"/>
              <a:t>The Black Swan</a:t>
            </a:r>
            <a:r>
              <a:rPr lang="en-US" dirty="0"/>
              <a:t>, author </a:t>
            </a:r>
            <a:r>
              <a:rPr lang="en-US" dirty="0" err="1"/>
              <a:t>Nassim</a:t>
            </a:r>
            <a:r>
              <a:rPr lang="en-US" dirty="0"/>
              <a:t> Nicholas </a:t>
            </a:r>
            <a:r>
              <a:rPr lang="en-US" dirty="0" err="1"/>
              <a:t>Taleb</a:t>
            </a:r>
            <a:r>
              <a:rPr lang="en-US" dirty="0"/>
              <a:t>  warns of using the normal model for financial markets.  According to the normal model, what proportion of the days should the percentage change of the S&amp;P 500 be less than -7.0%? Ans:    </a:t>
            </a:r>
            <a:r>
              <a:rPr lang="en-US" dirty="0">
                <a:solidFill>
                  <a:srgbClr val="FFFF00"/>
                </a:solidFill>
              </a:rPr>
              <a:t>0.0000000073</a:t>
            </a:r>
          </a:p>
          <a:p>
            <a:pPr marL="342900" indent="-342900">
              <a:buAutoNum type="alphaLcParenBoth"/>
            </a:pPr>
            <a:endParaRPr lang="en-US" dirty="0"/>
          </a:p>
          <a:p>
            <a:r>
              <a:rPr lang="en-US" dirty="0"/>
              <a:t>(g) The number of days one should expect to wait before observing an event equals 1/</a:t>
            </a:r>
            <a:r>
              <a:rPr lang="en-US" i="1" dirty="0"/>
              <a:t>p</a:t>
            </a:r>
            <a:r>
              <a:rPr lang="en-US" dirty="0"/>
              <a:t> where </a:t>
            </a:r>
            <a:r>
              <a:rPr lang="en-US" i="1" dirty="0"/>
              <a:t>p</a:t>
            </a:r>
            <a:r>
              <a:rPr lang="en-US" dirty="0"/>
              <a:t> is the probability of observing the event. Use the result of part (f) to determine the number of days one should expect to wait before observing a percentage change in the S&amp;P500 of -7.0 or less.  </a:t>
            </a:r>
            <a:r>
              <a:rPr lang="en-US" dirty="0">
                <a:solidFill>
                  <a:srgbClr val="FFFF00"/>
                </a:solidFill>
              </a:rPr>
              <a:t>Ans: 136,986,301</a:t>
            </a:r>
          </a:p>
          <a:p>
            <a:pPr marL="342900" indent="-342900">
              <a:buAutoNum type="alphaLcParenBoth"/>
            </a:pPr>
            <a:endParaRPr lang="en-US" dirty="0"/>
          </a:p>
          <a:p>
            <a:r>
              <a:rPr lang="en-US" dirty="0"/>
              <a:t>(h) There were 4023 trading days from 11/7/00 to 11/3/2016.  How many of these days had a percentage change in the S&amp;P500 of -7.0 or less?  What does this result suggest? </a:t>
            </a:r>
          </a:p>
        </p:txBody>
      </p:sp>
      <p:pic>
        <p:nvPicPr>
          <p:cNvPr id="4" name="Picture 3"/>
          <p:cNvPicPr>
            <a:picLocks noChangeAspect="1"/>
          </p:cNvPicPr>
          <p:nvPr/>
        </p:nvPicPr>
        <p:blipFill>
          <a:blip r:embed="rId2"/>
          <a:stretch>
            <a:fillRect/>
          </a:stretch>
        </p:blipFill>
        <p:spPr>
          <a:xfrm>
            <a:off x="7450145" y="3870385"/>
            <a:ext cx="2976519" cy="2987615"/>
          </a:xfrm>
          <a:prstGeom prst="rect">
            <a:avLst/>
          </a:prstGeom>
        </p:spPr>
      </p:pic>
    </p:spTree>
    <p:extLst>
      <p:ext uri="{BB962C8B-B14F-4D97-AF65-F5344CB8AC3E}">
        <p14:creationId xmlns:p14="http://schemas.microsoft.com/office/powerpoint/2010/main" val="128271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t-Distribution</a:t>
            </a:r>
          </a:p>
        </p:txBody>
      </p:sp>
      <p:pic>
        <p:nvPicPr>
          <p:cNvPr id="3" name="Picture 2"/>
          <p:cNvPicPr>
            <a:picLocks noChangeAspect="1"/>
          </p:cNvPicPr>
          <p:nvPr/>
        </p:nvPicPr>
        <p:blipFill>
          <a:blip r:embed="rId2"/>
          <a:stretch>
            <a:fillRect/>
          </a:stretch>
        </p:blipFill>
        <p:spPr>
          <a:xfrm>
            <a:off x="1777609" y="1522442"/>
            <a:ext cx="8520175" cy="3295674"/>
          </a:xfrm>
          <a:prstGeom prst="rect">
            <a:avLst/>
          </a:prstGeom>
        </p:spPr>
      </p:pic>
      <p:pic>
        <p:nvPicPr>
          <p:cNvPr id="4" name="Picture 3"/>
          <p:cNvPicPr>
            <a:picLocks noChangeAspect="1"/>
          </p:cNvPicPr>
          <p:nvPr/>
        </p:nvPicPr>
        <p:blipFill>
          <a:blip r:embed="rId3"/>
          <a:stretch>
            <a:fillRect/>
          </a:stretch>
        </p:blipFill>
        <p:spPr>
          <a:xfrm>
            <a:off x="1777609" y="4818116"/>
            <a:ext cx="6329409" cy="385765"/>
          </a:xfrm>
          <a:prstGeom prst="rect">
            <a:avLst/>
          </a:prstGeom>
        </p:spPr>
      </p:pic>
    </p:spTree>
    <p:extLst>
      <p:ext uri="{BB962C8B-B14F-4D97-AF65-F5344CB8AC3E}">
        <p14:creationId xmlns:p14="http://schemas.microsoft.com/office/powerpoint/2010/main" val="294838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7291"/>
            <a:ext cx="10131425" cy="1456267"/>
          </a:xfrm>
        </p:spPr>
        <p:txBody>
          <a:bodyPr/>
          <a:lstStyle/>
          <a:p>
            <a:r>
              <a:rPr lang="en-US" dirty="0"/>
              <a:t>Intro to hypothesis testing</a:t>
            </a:r>
          </a:p>
        </p:txBody>
      </p:sp>
      <p:sp>
        <p:nvSpPr>
          <p:cNvPr id="3" name="TextBox 2"/>
          <p:cNvSpPr txBox="1"/>
          <p:nvPr/>
        </p:nvSpPr>
        <p:spPr>
          <a:xfrm>
            <a:off x="685801" y="1295241"/>
            <a:ext cx="10787331" cy="5016758"/>
          </a:xfrm>
          <a:prstGeom prst="rect">
            <a:avLst/>
          </a:prstGeom>
          <a:noFill/>
        </p:spPr>
        <p:txBody>
          <a:bodyPr wrap="square" rtlCol="0">
            <a:spAutoFit/>
          </a:bodyPr>
          <a:lstStyle/>
          <a:p>
            <a:r>
              <a:rPr lang="en-US" sz="2000" dirty="0"/>
              <a:t>The proportion of the human population that is left-handed is 0.12.  Mensa is an organization of high-IQ individuals (to qualify to be a member of Mensa one’s IQ must be at the 98</a:t>
            </a:r>
            <a:r>
              <a:rPr lang="en-US" sz="2000" baseline="30000" dirty="0"/>
              <a:t>th</a:t>
            </a:r>
            <a:r>
              <a:rPr lang="en-US" sz="2000" dirty="0"/>
              <a:t> percentile).   In a random sample of 20 members of Mensa, it was found that 4 were left-handed.   Does this result suggest that a higher proportion of Mensa members are left-handed that the general population? </a:t>
            </a:r>
          </a:p>
          <a:p>
            <a:pPr marL="457200" indent="-457200">
              <a:buAutoNum type="alphaLcParenBoth"/>
            </a:pPr>
            <a:r>
              <a:rPr lang="en-US" sz="2000" dirty="0"/>
              <a:t>What is the variable of interest in this study?  Is it qualitative or quantitative? </a:t>
            </a:r>
          </a:p>
          <a:p>
            <a:pPr marL="457200" indent="-457200">
              <a:buAutoNum type="alphaLcParenBoth"/>
            </a:pPr>
            <a:r>
              <a:rPr lang="en-US" sz="2000" dirty="0"/>
              <a:t>What are the null and alternative hypotheses? </a:t>
            </a:r>
          </a:p>
          <a:p>
            <a:pPr marL="457200" indent="-457200">
              <a:buAutoNum type="alphaLcParenBoth"/>
            </a:pPr>
            <a:r>
              <a:rPr lang="en-US" sz="2000" dirty="0"/>
              <a:t>Why can’t a fair coin be used to simulate the outcomes of this study?</a:t>
            </a:r>
          </a:p>
          <a:p>
            <a:pPr marL="457200" indent="-457200">
              <a:buAutoNum type="alphaLcParenBoth"/>
            </a:pPr>
            <a:r>
              <a:rPr lang="en-US" sz="2000" dirty="0"/>
              <a:t>Use the Urn applet in StatCrunch to build a null model that could be used to simulate the outcomes of the study. Hint:  There are approximately 120,000 members of Mensa worldwide.  Under the assumption the null hypothesis from part (b) is true, how many of the 120,000 Mensa members would be left-handed?  How many would not be left-handed? </a:t>
            </a:r>
          </a:p>
          <a:p>
            <a:pPr marL="457200" indent="-457200">
              <a:buAutoNum type="alphaLcParenBoth"/>
            </a:pPr>
            <a:r>
              <a:rPr lang="en-US" sz="2000" dirty="0"/>
              <a:t>Use the Urn applet built in part (d) to simulate 1 repetition of this study.  Explain what the result represents. </a:t>
            </a:r>
          </a:p>
          <a:p>
            <a:pPr marL="457200" indent="-457200">
              <a:buAutoNum type="alphaLcParenBoth"/>
            </a:pPr>
            <a:r>
              <a:rPr lang="en-US" sz="2000" dirty="0"/>
              <a:t>Use the Urn applet built in part (d) to simulate 2000 more repetitions of this study.  What does the result suggest?  </a:t>
            </a:r>
          </a:p>
          <a:p>
            <a:pPr marL="457200" indent="-457200">
              <a:buAutoNum type="alphaLcParenBoth"/>
            </a:pPr>
            <a:r>
              <a:rPr lang="en-US" sz="2000" dirty="0"/>
              <a:t>Use the binomial probability distribution function to find </a:t>
            </a:r>
            <a:r>
              <a:rPr lang="en-US" sz="2000" i="1" dirty="0"/>
              <a:t>P</a:t>
            </a:r>
            <a:r>
              <a:rPr lang="en-US" sz="2000" dirty="0"/>
              <a:t>(</a:t>
            </a:r>
            <a:r>
              <a:rPr lang="en-US" sz="2000" i="1" dirty="0"/>
              <a:t>X </a:t>
            </a:r>
            <a:r>
              <a:rPr lang="en-US" sz="2000" u="sng" dirty="0"/>
              <a:t>&gt;</a:t>
            </a:r>
            <a:r>
              <a:rPr lang="en-US" sz="2000" dirty="0"/>
              <a:t> 4) where </a:t>
            </a:r>
            <a:r>
              <a:rPr lang="en-US" sz="2000" i="1" dirty="0"/>
              <a:t>n</a:t>
            </a:r>
            <a:r>
              <a:rPr lang="en-US" sz="2000" dirty="0"/>
              <a:t> = 20 and </a:t>
            </a:r>
            <a:r>
              <a:rPr lang="en-US" sz="2000" i="1" dirty="0"/>
              <a:t>p</a:t>
            </a:r>
            <a:r>
              <a:rPr lang="en-US" sz="2000" dirty="0"/>
              <a:t> = 0.12. </a:t>
            </a:r>
          </a:p>
        </p:txBody>
      </p:sp>
    </p:spTree>
    <p:extLst>
      <p:ext uri="{BB962C8B-B14F-4D97-AF65-F5344CB8AC3E}">
        <p14:creationId xmlns:p14="http://schemas.microsoft.com/office/powerpoint/2010/main" val="390576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hypothesis testing</a:t>
            </a:r>
          </a:p>
        </p:txBody>
      </p:sp>
      <p:sp>
        <p:nvSpPr>
          <p:cNvPr id="6" name="Rectangle 5"/>
          <p:cNvSpPr/>
          <p:nvPr/>
        </p:nvSpPr>
        <p:spPr>
          <a:xfrm>
            <a:off x="685801" y="1705972"/>
            <a:ext cx="9832674" cy="3785652"/>
          </a:xfrm>
          <a:prstGeom prst="rect">
            <a:avLst/>
          </a:prstGeom>
        </p:spPr>
        <p:txBody>
          <a:bodyPr wrap="square">
            <a:spAutoFit/>
          </a:bodyPr>
          <a:lstStyle/>
          <a:p>
            <a:r>
              <a:rPr lang="en-US" sz="2000" dirty="0"/>
              <a:t>The proportion of the human population that is left-handed is 0.12.  Mensa is an organization of high-IQ individuals (to qualify to be a member of Mensa one’s IQ must be at the 98</a:t>
            </a:r>
            <a:r>
              <a:rPr lang="en-US" sz="2000" baseline="30000" dirty="0"/>
              <a:t>th</a:t>
            </a:r>
            <a:r>
              <a:rPr lang="en-US" sz="2000" dirty="0"/>
              <a:t> percentile).   In a random sample of 120 members of Mensa, it was found that 24 were left-handed.   Does this result suggest that a higher proportion of Mensa members are left-handed that the general population? </a:t>
            </a:r>
          </a:p>
          <a:p>
            <a:endParaRPr lang="en-US" sz="2000" dirty="0"/>
          </a:p>
          <a:p>
            <a:pPr marL="342900" indent="-342900">
              <a:buAutoNum type="alphaLcParenBoth"/>
            </a:pPr>
            <a:r>
              <a:rPr lang="en-US" sz="2000" dirty="0"/>
              <a:t>Build the Urn applet again and run 2000 simulations.  Be sure to select proportions. </a:t>
            </a:r>
          </a:p>
          <a:p>
            <a:pPr marL="342900" indent="-342900">
              <a:buAutoNum type="alphaLcParenBoth"/>
            </a:pPr>
            <a:r>
              <a:rPr lang="en-US" sz="2000" dirty="0"/>
              <a:t>Click Analyze.  Find the mean and standard deviation of the 2000 sample proportions.  </a:t>
            </a:r>
          </a:p>
          <a:p>
            <a:pPr marL="342900" indent="-342900">
              <a:buAutoNum type="alphaLcParenBoth"/>
            </a:pPr>
            <a:r>
              <a:rPr lang="en-US" sz="2000" dirty="0"/>
              <a:t>Determine the theoretical mean and standard deviation of the sample proportion assuming </a:t>
            </a:r>
            <a:r>
              <a:rPr lang="en-US" sz="2000" i="1" dirty="0"/>
              <a:t>p</a:t>
            </a:r>
            <a:r>
              <a:rPr lang="en-US" sz="2000" dirty="0"/>
              <a:t> = 0.12.  Compare to part (b). </a:t>
            </a:r>
          </a:p>
          <a:p>
            <a:pPr marL="342900" indent="-342900">
              <a:buAutoNum type="alphaLcParenBoth"/>
            </a:pPr>
            <a:r>
              <a:rPr lang="en-US" sz="2000" dirty="0"/>
              <a:t>Use the normal model to find the probability of observing 24 or more left-handers from a population whose proportion is 0.12.  </a:t>
            </a:r>
          </a:p>
        </p:txBody>
      </p:sp>
    </p:spTree>
    <p:extLst>
      <p:ext uri="{BB962C8B-B14F-4D97-AF65-F5344CB8AC3E}">
        <p14:creationId xmlns:p14="http://schemas.microsoft.com/office/powerpoint/2010/main" val="2944572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15093</TotalTime>
  <Words>1097</Words>
  <Application>Microsoft Office PowerPoint</Application>
  <PresentationFormat>Widescreen</PresentationFormat>
  <Paragraphs>71</Paragraphs>
  <Slides>21</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Arial</vt:lpstr>
      <vt:lpstr>Calibri</vt:lpstr>
      <vt:lpstr>Calibri Light</vt:lpstr>
      <vt:lpstr>Cambria</vt:lpstr>
      <vt:lpstr>MS Mincho</vt:lpstr>
      <vt:lpstr>Times New Roman</vt:lpstr>
      <vt:lpstr>Celestial</vt:lpstr>
      <vt:lpstr>Equation</vt:lpstr>
      <vt:lpstr>MathType 6.0 Equation</vt:lpstr>
      <vt:lpstr>Activities that enhance the conceptual understanding of statistics</vt:lpstr>
      <vt:lpstr>Getting data</vt:lpstr>
      <vt:lpstr>deviations</vt:lpstr>
      <vt:lpstr>The black swan</vt:lpstr>
      <vt:lpstr>The Black Swan</vt:lpstr>
      <vt:lpstr>The black swan</vt:lpstr>
      <vt:lpstr>Student’s t-Distribution</vt:lpstr>
      <vt:lpstr>Intro to hypothesis testing</vt:lpstr>
      <vt:lpstr>Intro to hypothesis testing</vt:lpstr>
      <vt:lpstr>Testing a Hypothesis about a Population Mean: Simulation </vt:lpstr>
      <vt:lpstr>Testing a Hypothesis about a Population Mean: Simulation</vt:lpstr>
      <vt:lpstr>Testing a Hypothesis about a Population Mean: Simulation</vt:lpstr>
      <vt:lpstr>PowerPoint Presentation</vt:lpstr>
      <vt:lpstr>PowerPoint Presentation</vt:lpstr>
      <vt:lpstr>PowerPoint Presentation</vt:lpstr>
      <vt:lpstr>PowerPoint Presentation</vt:lpstr>
      <vt:lpstr>The Bootstrap</vt:lpstr>
      <vt:lpstr>PowerPoint Presentation</vt:lpstr>
      <vt:lpstr>PowerPoint Presentation</vt:lpstr>
      <vt:lpstr>Repeat the Simulation with New Sample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to emphasize in introductory statistics</dc:title>
  <dc:creator>Michael Sullivan</dc:creator>
  <cp:lastModifiedBy>Michael Sullivan</cp:lastModifiedBy>
  <cp:revision>82</cp:revision>
  <dcterms:created xsi:type="dcterms:W3CDTF">2016-01-28T17:22:45Z</dcterms:created>
  <dcterms:modified xsi:type="dcterms:W3CDTF">2017-04-07T19:23:08Z</dcterms:modified>
</cp:coreProperties>
</file>