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charts/chart1.xml" ContentType="application/vnd.openxmlformats-officedocument.drawingml.chart+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charts/chart2.xml" ContentType="application/vnd.openxmlformats-officedocument.drawingml.chart+xml"/>
  <Override PartName="/ppt/notesSlides/notesSlide2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27" r:id="rId1"/>
  </p:sldMasterIdLst>
  <p:notesMasterIdLst>
    <p:notesMasterId r:id="rId41"/>
  </p:notesMasterIdLst>
  <p:sldIdLst>
    <p:sldId id="256" r:id="rId2"/>
    <p:sldId id="292" r:id="rId3"/>
    <p:sldId id="306" r:id="rId4"/>
    <p:sldId id="293" r:id="rId5"/>
    <p:sldId id="294" r:id="rId6"/>
    <p:sldId id="307" r:id="rId7"/>
    <p:sldId id="308" r:id="rId8"/>
    <p:sldId id="259" r:id="rId9"/>
    <p:sldId id="264" r:id="rId10"/>
    <p:sldId id="298" r:id="rId11"/>
    <p:sldId id="299" r:id="rId12"/>
    <p:sldId id="258" r:id="rId13"/>
    <p:sldId id="257" r:id="rId14"/>
    <p:sldId id="287" r:id="rId15"/>
    <p:sldId id="289" r:id="rId16"/>
    <p:sldId id="263" r:id="rId17"/>
    <p:sldId id="260" r:id="rId18"/>
    <p:sldId id="268" r:id="rId19"/>
    <p:sldId id="276" r:id="rId20"/>
    <p:sldId id="277" r:id="rId21"/>
    <p:sldId id="278" r:id="rId22"/>
    <p:sldId id="279" r:id="rId23"/>
    <p:sldId id="297" r:id="rId24"/>
    <p:sldId id="304" r:id="rId25"/>
    <p:sldId id="301" r:id="rId26"/>
    <p:sldId id="302" r:id="rId27"/>
    <p:sldId id="303" r:id="rId28"/>
    <p:sldId id="270" r:id="rId29"/>
    <p:sldId id="266" r:id="rId30"/>
    <p:sldId id="267" r:id="rId31"/>
    <p:sldId id="271" r:id="rId32"/>
    <p:sldId id="284" r:id="rId33"/>
    <p:sldId id="280" r:id="rId34"/>
    <p:sldId id="281" r:id="rId35"/>
    <p:sldId id="262" r:id="rId36"/>
    <p:sldId id="305" r:id="rId37"/>
    <p:sldId id="309" r:id="rId38"/>
    <p:sldId id="291" r:id="rId39"/>
    <p:sldId id="296" r:id="rId40"/>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EA98298C-71B4-49E9-AE3B-C59B3EAD441A}">
          <p14:sldIdLst>
            <p14:sldId id="256"/>
            <p14:sldId id="292"/>
            <p14:sldId id="306"/>
            <p14:sldId id="293"/>
            <p14:sldId id="294"/>
            <p14:sldId id="307"/>
            <p14:sldId id="308"/>
            <p14:sldId id="259"/>
            <p14:sldId id="264"/>
            <p14:sldId id="298"/>
            <p14:sldId id="299"/>
            <p14:sldId id="258"/>
            <p14:sldId id="257"/>
            <p14:sldId id="287"/>
            <p14:sldId id="289"/>
            <p14:sldId id="263"/>
            <p14:sldId id="260"/>
            <p14:sldId id="268"/>
            <p14:sldId id="276"/>
            <p14:sldId id="277"/>
            <p14:sldId id="278"/>
            <p14:sldId id="279"/>
            <p14:sldId id="297"/>
            <p14:sldId id="304"/>
            <p14:sldId id="301"/>
            <p14:sldId id="302"/>
            <p14:sldId id="303"/>
            <p14:sldId id="270"/>
            <p14:sldId id="266"/>
            <p14:sldId id="267"/>
            <p14:sldId id="271"/>
            <p14:sldId id="284"/>
            <p14:sldId id="280"/>
            <p14:sldId id="281"/>
            <p14:sldId id="262"/>
            <p14:sldId id="305"/>
            <p14:sldId id="309"/>
            <p14:sldId id="291"/>
            <p14:sldId id="296"/>
          </p14:sldIdLst>
        </p14:section>
      </p14:sectionLst>
    </p:ex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0000" autoAdjust="0"/>
    <p:restoredTop sz="78937" autoAdjust="0"/>
  </p:normalViewPr>
  <p:slideViewPr>
    <p:cSldViewPr snapToGrid="0">
      <p:cViewPr>
        <p:scale>
          <a:sx n="75" d="100"/>
          <a:sy n="75" d="100"/>
        </p:scale>
        <p:origin x="345" y="207"/>
      </p:cViewPr>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viewProps" Target="viewProps.xml"/></Relationships>
</file>

<file path=ppt/charts/_rels/chart1.xml.rels><?xml version="1.0" encoding="UTF-8" standalone="yes"?>
<Relationships xmlns="http://schemas.openxmlformats.org/package/2006/relationships"><Relationship Id="rId1" Type="http://schemas.openxmlformats.org/officeDocument/2006/relationships/oleObject" Target="893813:Users:connierichardson:Desktop:Tennessee%20Community%20College%20Data.xlsx" TargetMode="External"/></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hart>
    <c:autoTitleDeleted val="1"/>
    <c:plotArea>
      <c:layout>
        <c:manualLayout>
          <c:layoutTarget val="inner"/>
          <c:xMode val="edge"/>
          <c:yMode val="edge"/>
          <c:x val="7.6863737004941396E-2"/>
          <c:y val="0.155102040816327"/>
          <c:w val="0.8334209882390754"/>
          <c:h val="0.6442166466581648"/>
        </c:manualLayout>
      </c:layout>
      <c:barChart>
        <c:barDir val="col"/>
        <c:grouping val="clustered"/>
        <c:varyColors val="0"/>
        <c:ser>
          <c:idx val="0"/>
          <c:order val="0"/>
          <c:tx>
            <c:strRef>
              <c:f>'[Tennessee Community College Data.xlsx]Sheet1'!$B$1</c:f>
              <c:strCache>
                <c:ptCount val="1"/>
                <c:pt idx="0">
                  <c:v>Prerequisite Model 2012-13 Cohort</c:v>
                </c:pt>
              </c:strCache>
            </c:strRef>
          </c:tx>
          <c:spPr>
            <a:solidFill>
              <a:srgbClr val="3366FF"/>
            </a:solidFill>
          </c:spPr>
          <c:invertIfNegative val="0"/>
          <c:dLbls>
            <c:spPr>
              <a:noFill/>
              <a:ln>
                <a:noFill/>
              </a:ln>
              <a:effectLst/>
            </c:spPr>
            <c:txPr>
              <a:bodyPr/>
              <a:lstStyle/>
              <a:p>
                <a:pPr>
                  <a:defRPr sz="1200" b="1"/>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'[Tennessee Community College Data.xlsx]Sheet1'!$A$2:$A$9</c:f>
              <c:strCache>
                <c:ptCount val="8"/>
                <c:pt idx="0">
                  <c:v>&lt;14</c:v>
                </c:pt>
                <c:pt idx="1">
                  <c:v>14</c:v>
                </c:pt>
                <c:pt idx="2">
                  <c:v>15</c:v>
                </c:pt>
                <c:pt idx="3">
                  <c:v>16</c:v>
                </c:pt>
                <c:pt idx="4">
                  <c:v>17</c:v>
                </c:pt>
                <c:pt idx="5">
                  <c:v>18</c:v>
                </c:pt>
                <c:pt idx="6">
                  <c:v>No ACT</c:v>
                </c:pt>
                <c:pt idx="7">
                  <c:v>Total</c:v>
                </c:pt>
              </c:strCache>
            </c:strRef>
          </c:cat>
          <c:val>
            <c:numRef>
              <c:f>'[Tennessee Community College Data.xlsx]Sheet1'!$B$2:$B$9</c:f>
              <c:numCache>
                <c:formatCode>0.0%</c:formatCode>
                <c:ptCount val="8"/>
                <c:pt idx="0">
                  <c:v>2.7E-2</c:v>
                </c:pt>
                <c:pt idx="1">
                  <c:v>3.7999999999999999E-2</c:v>
                </c:pt>
                <c:pt idx="2">
                  <c:v>6.8000000000000005E-2</c:v>
                </c:pt>
                <c:pt idx="3">
                  <c:v>0.115</c:v>
                </c:pt>
                <c:pt idx="4">
                  <c:v>0.19700000000000001</c:v>
                </c:pt>
                <c:pt idx="5">
                  <c:v>0.25600000000000001</c:v>
                </c:pt>
                <c:pt idx="6">
                  <c:v>0.13100000000000001</c:v>
                </c:pt>
                <c:pt idx="7">
                  <c:v>0.123</c:v>
                </c:pt>
              </c:numCache>
            </c:numRef>
          </c:val>
          <c:extLst>
            <c:ext xmlns:c16="http://schemas.microsoft.com/office/drawing/2014/chart" uri="{C3380CC4-5D6E-409C-BE32-E72D297353CC}">
              <c16:uniqueId val="{00000000-FABE-419C-BB53-94AC4BBCB3B3}"/>
            </c:ext>
          </c:extLst>
        </c:ser>
        <c:ser>
          <c:idx val="1"/>
          <c:order val="1"/>
          <c:tx>
            <c:strRef>
              <c:f>'[Tennessee Community College Data.xlsx]Sheet1'!$C$1</c:f>
              <c:strCache>
                <c:ptCount val="1"/>
                <c:pt idx="0">
                  <c:v>Co-requisite Full Implementation AY 2015-16</c:v>
                </c:pt>
              </c:strCache>
            </c:strRef>
          </c:tx>
          <c:spPr>
            <a:solidFill>
              <a:srgbClr val="008000"/>
            </a:solidFill>
          </c:spPr>
          <c:invertIfNegative val="0"/>
          <c:dLbls>
            <c:spPr>
              <a:noFill/>
              <a:ln>
                <a:noFill/>
              </a:ln>
              <a:effectLst/>
            </c:spPr>
            <c:txPr>
              <a:bodyPr/>
              <a:lstStyle/>
              <a:p>
                <a:pPr>
                  <a:defRPr sz="1200" b="1"/>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'[Tennessee Community College Data.xlsx]Sheet1'!$A$2:$A$9</c:f>
              <c:strCache>
                <c:ptCount val="8"/>
                <c:pt idx="0">
                  <c:v>&lt;14</c:v>
                </c:pt>
                <c:pt idx="1">
                  <c:v>14</c:v>
                </c:pt>
                <c:pt idx="2">
                  <c:v>15</c:v>
                </c:pt>
                <c:pt idx="3">
                  <c:v>16</c:v>
                </c:pt>
                <c:pt idx="4">
                  <c:v>17</c:v>
                </c:pt>
                <c:pt idx="5">
                  <c:v>18</c:v>
                </c:pt>
                <c:pt idx="6">
                  <c:v>No ACT</c:v>
                </c:pt>
                <c:pt idx="7">
                  <c:v>Total</c:v>
                </c:pt>
              </c:strCache>
            </c:strRef>
          </c:cat>
          <c:val>
            <c:numRef>
              <c:f>'[Tennessee Community College Data.xlsx]Sheet1'!$C$2:$C$9</c:f>
              <c:numCache>
                <c:formatCode>0.0%</c:formatCode>
                <c:ptCount val="8"/>
                <c:pt idx="0">
                  <c:v>0.32900000000000001</c:v>
                </c:pt>
                <c:pt idx="1">
                  <c:v>0.45500000000000002</c:v>
                </c:pt>
                <c:pt idx="2">
                  <c:v>0.55300000000000005</c:v>
                </c:pt>
                <c:pt idx="3">
                  <c:v>0.63400000000000001</c:v>
                </c:pt>
                <c:pt idx="4">
                  <c:v>0.70099999999999996</c:v>
                </c:pt>
                <c:pt idx="5">
                  <c:v>0.79500000000000004</c:v>
                </c:pt>
                <c:pt idx="6">
                  <c:v>0.48699999999999999</c:v>
                </c:pt>
                <c:pt idx="7">
                  <c:v>0.54800000000000004</c:v>
                </c:pt>
              </c:numCache>
            </c:numRef>
          </c:val>
          <c:extLst>
            <c:ext xmlns:c16="http://schemas.microsoft.com/office/drawing/2014/chart" uri="{C3380CC4-5D6E-409C-BE32-E72D297353CC}">
              <c16:uniqueId val="{00000001-FABE-419C-BB53-94AC4BBCB3B3}"/>
            </c:ext>
          </c:extLst>
        </c:ser>
        <c:dLbls>
          <c:showLegendKey val="0"/>
          <c:showVal val="0"/>
          <c:showCatName val="0"/>
          <c:showSerName val="0"/>
          <c:showPercent val="0"/>
          <c:showBubbleSize val="0"/>
        </c:dLbls>
        <c:gapWidth val="150"/>
        <c:axId val="-2073429656"/>
        <c:axId val="-2077491816"/>
      </c:barChart>
      <c:catAx>
        <c:axId val="-2073429656"/>
        <c:scaling>
          <c:orientation val="minMax"/>
        </c:scaling>
        <c:delete val="0"/>
        <c:axPos val="b"/>
        <c:title>
          <c:tx>
            <c:rich>
              <a:bodyPr/>
              <a:lstStyle/>
              <a:p>
                <a:pPr>
                  <a:defRPr/>
                </a:pPr>
                <a:r>
                  <a:rPr lang="en-US"/>
                  <a:t>ACT Math</a:t>
                </a:r>
              </a:p>
            </c:rich>
          </c:tx>
          <c:overlay val="0"/>
        </c:title>
        <c:numFmt formatCode="General" sourceLinked="0"/>
        <c:majorTickMark val="out"/>
        <c:minorTickMark val="none"/>
        <c:tickLblPos val="nextTo"/>
        <c:txPr>
          <a:bodyPr/>
          <a:lstStyle/>
          <a:p>
            <a:pPr>
              <a:defRPr sz="1200"/>
            </a:pPr>
            <a:endParaRPr lang="en-US"/>
          </a:p>
        </c:txPr>
        <c:crossAx val="-2077491816"/>
        <c:crosses val="autoZero"/>
        <c:auto val="1"/>
        <c:lblAlgn val="ctr"/>
        <c:lblOffset val="100"/>
        <c:noMultiLvlLbl val="0"/>
      </c:catAx>
      <c:valAx>
        <c:axId val="-2077491816"/>
        <c:scaling>
          <c:orientation val="minMax"/>
        </c:scaling>
        <c:delete val="0"/>
        <c:axPos val="l"/>
        <c:numFmt formatCode="0.0%" sourceLinked="1"/>
        <c:majorTickMark val="out"/>
        <c:minorTickMark val="none"/>
        <c:tickLblPos val="nextTo"/>
        <c:crossAx val="-2073429656"/>
        <c:crosses val="autoZero"/>
        <c:crossBetween val="between"/>
      </c:valAx>
    </c:plotArea>
    <c:legend>
      <c:legendPos val="r"/>
      <c:layout>
        <c:manualLayout>
          <c:xMode val="edge"/>
          <c:yMode val="edge"/>
          <c:x val="7.0792386985146394E-2"/>
          <c:y val="0.84211010922021801"/>
          <c:w val="0.82492455901112904"/>
          <c:h val="0.15601219202438399"/>
        </c:manualLayout>
      </c:layout>
      <c:overlay val="0"/>
    </c:legend>
    <c:plotVisOnly val="1"/>
    <c:dispBlanksAs val="gap"/>
    <c:showDLblsOverMax val="0"/>
  </c:chart>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hart>
    <c:autoTitleDeleted val="1"/>
    <c:plotArea>
      <c:layout>
        <c:manualLayout>
          <c:layoutTarget val="inner"/>
          <c:xMode val="edge"/>
          <c:yMode val="edge"/>
          <c:x val="0.187472"/>
          <c:y val="0.10521800000000001"/>
          <c:w val="0.64977600000000002"/>
          <c:h val="0.68250699999999997"/>
        </c:manualLayout>
      </c:layout>
      <c:lineChart>
        <c:grouping val="standard"/>
        <c:varyColors val="0"/>
        <c:ser>
          <c:idx val="0"/>
          <c:order val="0"/>
          <c:tx>
            <c:strRef>
              <c:f>Sheet1!$A$2</c:f>
              <c:strCache>
                <c:ptCount val="1"/>
                <c:pt idx="0">
                  <c:v>Fail Both</c:v>
                </c:pt>
              </c:strCache>
            </c:strRef>
          </c:tx>
          <c:spPr>
            <a:ln w="76200" cap="flat">
              <a:solidFill>
                <a:srgbClr val="51A8F9"/>
              </a:solidFill>
              <a:prstDash val="solid"/>
              <a:miter lim="400000"/>
            </a:ln>
            <a:effectLst/>
          </c:spPr>
          <c:marker>
            <c:symbol val="circle"/>
            <c:size val="8"/>
            <c:spPr>
              <a:solidFill>
                <a:srgbClr val="FFFFFF"/>
              </a:solidFill>
              <a:ln w="76200" cap="flat">
                <a:solidFill>
                  <a:srgbClr val="51A8F9"/>
                </a:solidFill>
                <a:prstDash val="solid"/>
                <a:miter lim="400000"/>
              </a:ln>
              <a:effectLst/>
            </c:spPr>
          </c:marker>
          <c:cat>
            <c:strRef>
              <c:f>Sheet1!$B$1:$G$1</c:f>
              <c:strCache>
                <c:ptCount val="6"/>
                <c:pt idx="0">
                  <c:v>14</c:v>
                </c:pt>
                <c:pt idx="1">
                  <c:v>15</c:v>
                </c:pt>
                <c:pt idx="2">
                  <c:v>16</c:v>
                </c:pt>
                <c:pt idx="3">
                  <c:v>17</c:v>
                </c:pt>
                <c:pt idx="4">
                  <c:v>18</c:v>
                </c:pt>
                <c:pt idx="5">
                  <c:v>None</c:v>
                </c:pt>
              </c:strCache>
            </c:strRef>
          </c:cat>
          <c:val>
            <c:numRef>
              <c:f>Sheet1!$B$2:$G$2</c:f>
              <c:numCache>
                <c:formatCode>General</c:formatCode>
                <c:ptCount val="6"/>
                <c:pt idx="0">
                  <c:v>0.22</c:v>
                </c:pt>
                <c:pt idx="1">
                  <c:v>0.2</c:v>
                </c:pt>
                <c:pt idx="2">
                  <c:v>0.17699999999999999</c:v>
                </c:pt>
                <c:pt idx="3">
                  <c:v>0.186</c:v>
                </c:pt>
                <c:pt idx="4">
                  <c:v>0.16600000000000001</c:v>
                </c:pt>
                <c:pt idx="5">
                  <c:v>0.20499999999999999</c:v>
                </c:pt>
              </c:numCache>
            </c:numRef>
          </c:val>
          <c:smooth val="0"/>
          <c:extLst>
            <c:ext xmlns:c16="http://schemas.microsoft.com/office/drawing/2014/chart" uri="{C3380CC4-5D6E-409C-BE32-E72D297353CC}">
              <c16:uniqueId val="{00000000-8EFD-40DE-B266-16E1FFDDEE3C}"/>
            </c:ext>
          </c:extLst>
        </c:ser>
        <c:ser>
          <c:idx val="1"/>
          <c:order val="1"/>
          <c:tx>
            <c:strRef>
              <c:f>Sheet1!$A$3</c:f>
              <c:strCache>
                <c:ptCount val="1"/>
                <c:pt idx="0">
                  <c:v>Fail LS</c:v>
                </c:pt>
              </c:strCache>
            </c:strRef>
          </c:tx>
          <c:spPr>
            <a:ln w="76200" cap="flat">
              <a:solidFill>
                <a:srgbClr val="70BF41"/>
              </a:solidFill>
              <a:prstDash val="solid"/>
              <a:miter lim="400000"/>
            </a:ln>
            <a:effectLst/>
          </c:spPr>
          <c:marker>
            <c:symbol val="circle"/>
            <c:size val="8"/>
            <c:spPr>
              <a:solidFill>
                <a:srgbClr val="FFFFFF"/>
              </a:solidFill>
              <a:ln w="76200" cap="flat">
                <a:solidFill>
                  <a:srgbClr val="70BF41"/>
                </a:solidFill>
                <a:prstDash val="solid"/>
                <a:miter lim="400000"/>
              </a:ln>
              <a:effectLst/>
            </c:spPr>
          </c:marker>
          <c:cat>
            <c:strRef>
              <c:f>Sheet1!$B$1:$G$1</c:f>
              <c:strCache>
                <c:ptCount val="6"/>
                <c:pt idx="0">
                  <c:v>14</c:v>
                </c:pt>
                <c:pt idx="1">
                  <c:v>15</c:v>
                </c:pt>
                <c:pt idx="2">
                  <c:v>16</c:v>
                </c:pt>
                <c:pt idx="3">
                  <c:v>17</c:v>
                </c:pt>
                <c:pt idx="4">
                  <c:v>18</c:v>
                </c:pt>
                <c:pt idx="5">
                  <c:v>None</c:v>
                </c:pt>
              </c:strCache>
            </c:strRef>
          </c:cat>
          <c:val>
            <c:numRef>
              <c:f>Sheet1!$B$3:$G$3</c:f>
              <c:numCache>
                <c:formatCode>General</c:formatCode>
                <c:ptCount val="6"/>
                <c:pt idx="0">
                  <c:v>0.74399999999999999</c:v>
                </c:pt>
                <c:pt idx="1">
                  <c:v>0.65</c:v>
                </c:pt>
                <c:pt idx="2">
                  <c:v>0.625</c:v>
                </c:pt>
                <c:pt idx="3">
                  <c:v>0.51200000000000001</c:v>
                </c:pt>
                <c:pt idx="4">
                  <c:v>0.67500000000000004</c:v>
                </c:pt>
                <c:pt idx="5">
                  <c:v>0.54800000000000004</c:v>
                </c:pt>
              </c:numCache>
            </c:numRef>
          </c:val>
          <c:smooth val="0"/>
          <c:extLst>
            <c:ext xmlns:c16="http://schemas.microsoft.com/office/drawing/2014/chart" uri="{C3380CC4-5D6E-409C-BE32-E72D297353CC}">
              <c16:uniqueId val="{00000001-8EFD-40DE-B266-16E1FFDDEE3C}"/>
            </c:ext>
          </c:extLst>
        </c:ser>
        <c:ser>
          <c:idx val="2"/>
          <c:order val="2"/>
          <c:tx>
            <c:strRef>
              <c:f>Sheet1!$A$4</c:f>
              <c:strCache>
                <c:ptCount val="1"/>
                <c:pt idx="0">
                  <c:v>Fail Credit </c:v>
                </c:pt>
              </c:strCache>
            </c:strRef>
          </c:tx>
          <c:spPr>
            <a:ln w="76200" cap="flat">
              <a:solidFill>
                <a:srgbClr val="FBE02C"/>
              </a:solidFill>
              <a:prstDash val="solid"/>
              <a:miter lim="400000"/>
            </a:ln>
            <a:effectLst/>
          </c:spPr>
          <c:marker>
            <c:symbol val="circle"/>
            <c:size val="8"/>
            <c:spPr>
              <a:solidFill>
                <a:srgbClr val="FFFFFF"/>
              </a:solidFill>
              <a:ln w="76200" cap="flat">
                <a:solidFill>
                  <a:srgbClr val="FBE02C"/>
                </a:solidFill>
                <a:prstDash val="solid"/>
                <a:miter lim="400000"/>
              </a:ln>
              <a:effectLst/>
            </c:spPr>
          </c:marker>
          <c:cat>
            <c:strRef>
              <c:f>Sheet1!$B$1:$G$1</c:f>
              <c:strCache>
                <c:ptCount val="6"/>
                <c:pt idx="0">
                  <c:v>14</c:v>
                </c:pt>
                <c:pt idx="1">
                  <c:v>15</c:v>
                </c:pt>
                <c:pt idx="2">
                  <c:v>16</c:v>
                </c:pt>
                <c:pt idx="3">
                  <c:v>17</c:v>
                </c:pt>
                <c:pt idx="4">
                  <c:v>18</c:v>
                </c:pt>
                <c:pt idx="5">
                  <c:v>None</c:v>
                </c:pt>
              </c:strCache>
            </c:strRef>
          </c:cat>
          <c:val>
            <c:numRef>
              <c:f>Sheet1!$B$4:$G$4</c:f>
              <c:numCache>
                <c:formatCode>General</c:formatCode>
                <c:ptCount val="6"/>
                <c:pt idx="0">
                  <c:v>0.55700000000000005</c:v>
                </c:pt>
                <c:pt idx="1">
                  <c:v>0.55100000000000005</c:v>
                </c:pt>
                <c:pt idx="2">
                  <c:v>0.51800000000000002</c:v>
                </c:pt>
                <c:pt idx="3">
                  <c:v>0.55100000000000005</c:v>
                </c:pt>
                <c:pt idx="4">
                  <c:v>0.504</c:v>
                </c:pt>
                <c:pt idx="5">
                  <c:v>0.53600000000000003</c:v>
                </c:pt>
              </c:numCache>
            </c:numRef>
          </c:val>
          <c:smooth val="0"/>
          <c:extLst>
            <c:ext xmlns:c16="http://schemas.microsoft.com/office/drawing/2014/chart" uri="{C3380CC4-5D6E-409C-BE32-E72D297353CC}">
              <c16:uniqueId val="{00000002-8EFD-40DE-B266-16E1FFDDEE3C}"/>
            </c:ext>
          </c:extLst>
        </c:ser>
        <c:ser>
          <c:idx val="3"/>
          <c:order val="3"/>
          <c:tx>
            <c:strRef>
              <c:f>Sheet1!$A$5</c:f>
              <c:strCache>
                <c:ptCount val="1"/>
                <c:pt idx="0">
                  <c:v>Pass Both</c:v>
                </c:pt>
              </c:strCache>
            </c:strRef>
          </c:tx>
          <c:spPr>
            <a:ln w="76200" cap="flat">
              <a:solidFill>
                <a:srgbClr val="EE941A"/>
              </a:solidFill>
              <a:prstDash val="solid"/>
              <a:miter lim="400000"/>
            </a:ln>
            <a:effectLst/>
          </c:spPr>
          <c:marker>
            <c:symbol val="circle"/>
            <c:size val="8"/>
            <c:spPr>
              <a:solidFill>
                <a:srgbClr val="FFFFFF"/>
              </a:solidFill>
              <a:ln w="76200" cap="flat">
                <a:solidFill>
                  <a:srgbClr val="EE941A"/>
                </a:solidFill>
                <a:prstDash val="solid"/>
                <a:miter lim="400000"/>
              </a:ln>
              <a:effectLst/>
            </c:spPr>
          </c:marker>
          <c:cat>
            <c:strRef>
              <c:f>Sheet1!$B$1:$G$1</c:f>
              <c:strCache>
                <c:ptCount val="6"/>
                <c:pt idx="0">
                  <c:v>14</c:v>
                </c:pt>
                <c:pt idx="1">
                  <c:v>15</c:v>
                </c:pt>
                <c:pt idx="2">
                  <c:v>16</c:v>
                </c:pt>
                <c:pt idx="3">
                  <c:v>17</c:v>
                </c:pt>
                <c:pt idx="4">
                  <c:v>18</c:v>
                </c:pt>
                <c:pt idx="5">
                  <c:v>None</c:v>
                </c:pt>
              </c:strCache>
            </c:strRef>
          </c:cat>
          <c:val>
            <c:numRef>
              <c:f>Sheet1!$B$5:$G$5</c:f>
              <c:numCache>
                <c:formatCode>General</c:formatCode>
                <c:ptCount val="6"/>
                <c:pt idx="0">
                  <c:v>0.85199999999999998</c:v>
                </c:pt>
                <c:pt idx="1">
                  <c:v>0.85299999999999998</c:v>
                </c:pt>
                <c:pt idx="2">
                  <c:v>0.85699999999999998</c:v>
                </c:pt>
                <c:pt idx="3">
                  <c:v>0.86899999999999999</c:v>
                </c:pt>
                <c:pt idx="4">
                  <c:v>0.873</c:v>
                </c:pt>
                <c:pt idx="5">
                  <c:v>0.84399999999999997</c:v>
                </c:pt>
              </c:numCache>
            </c:numRef>
          </c:val>
          <c:smooth val="0"/>
          <c:extLst>
            <c:ext xmlns:c16="http://schemas.microsoft.com/office/drawing/2014/chart" uri="{C3380CC4-5D6E-409C-BE32-E72D297353CC}">
              <c16:uniqueId val="{00000003-8EFD-40DE-B266-16E1FFDDEE3C}"/>
            </c:ext>
          </c:extLst>
        </c:ser>
        <c:dLbls>
          <c:showLegendKey val="0"/>
          <c:showVal val="0"/>
          <c:showCatName val="0"/>
          <c:showSerName val="0"/>
          <c:showPercent val="0"/>
          <c:showBubbleSize val="0"/>
        </c:dLbls>
        <c:marker val="1"/>
        <c:smooth val="0"/>
        <c:axId val="-2108753640"/>
        <c:axId val="-2108941496"/>
      </c:lineChart>
      <c:catAx>
        <c:axId val="-2108753640"/>
        <c:scaling>
          <c:orientation val="minMax"/>
        </c:scaling>
        <c:delete val="0"/>
        <c:axPos val="b"/>
        <c:title>
          <c:tx>
            <c:rich>
              <a:bodyPr rot="0"/>
              <a:lstStyle/>
              <a:p>
                <a:pPr>
                  <a:defRPr sz="1400" b="1" i="0" u="none" strike="noStrike">
                    <a:solidFill>
                      <a:srgbClr val="262F36"/>
                    </a:solidFill>
                    <a:latin typeface="Helvetica"/>
                  </a:defRPr>
                </a:pPr>
                <a:r>
                  <a:rPr lang="en-US" sz="1400" b="1" i="0" u="none" strike="noStrike" dirty="0">
                    <a:solidFill>
                      <a:srgbClr val="262F36"/>
                    </a:solidFill>
                    <a:latin typeface="Helvetica"/>
                  </a:rPr>
                  <a:t>ACT Math Score</a:t>
                </a:r>
              </a:p>
            </c:rich>
          </c:tx>
          <c:layout>
            <c:manualLayout>
              <c:xMode val="edge"/>
              <c:yMode val="edge"/>
              <c:x val="0.3750619857352"/>
              <c:y val="0.869479537654818"/>
            </c:manualLayout>
          </c:layout>
          <c:overlay val="1"/>
        </c:title>
        <c:numFmt formatCode="General" sourceLinked="0"/>
        <c:majorTickMark val="none"/>
        <c:minorTickMark val="none"/>
        <c:tickLblPos val="low"/>
        <c:spPr>
          <a:ln w="12700" cap="flat">
            <a:noFill/>
            <a:prstDash val="solid"/>
            <a:round/>
          </a:ln>
        </c:spPr>
        <c:txPr>
          <a:bodyPr rot="0"/>
          <a:lstStyle/>
          <a:p>
            <a:pPr>
              <a:defRPr sz="1600" b="0" i="0" u="none" strike="noStrike" baseline="0">
                <a:solidFill>
                  <a:schemeClr val="tx1">
                    <a:lumMod val="75000"/>
                  </a:schemeClr>
                </a:solidFill>
                <a:latin typeface="Helvetica Light"/>
              </a:defRPr>
            </a:pPr>
            <a:endParaRPr lang="en-US"/>
          </a:p>
        </c:txPr>
        <c:crossAx val="-2108941496"/>
        <c:crosses val="autoZero"/>
        <c:auto val="1"/>
        <c:lblAlgn val="ctr"/>
        <c:lblOffset val="100"/>
        <c:noMultiLvlLbl val="1"/>
      </c:catAx>
      <c:valAx>
        <c:axId val="-2108941496"/>
        <c:scaling>
          <c:orientation val="minMax"/>
        </c:scaling>
        <c:delete val="0"/>
        <c:axPos val="l"/>
        <c:majorGridlines>
          <c:spPr>
            <a:ln w="12700" cap="flat">
              <a:solidFill>
                <a:srgbClr val="929292"/>
              </a:solidFill>
              <a:custDash>
                <a:ds d="200000" sp="200000"/>
              </a:custDash>
              <a:miter lim="400000"/>
            </a:ln>
          </c:spPr>
        </c:majorGridlines>
        <c:numFmt formatCode="#,##0%" sourceLinked="0"/>
        <c:majorTickMark val="none"/>
        <c:minorTickMark val="none"/>
        <c:tickLblPos val="nextTo"/>
        <c:spPr>
          <a:ln w="12700" cap="flat">
            <a:noFill/>
            <a:prstDash val="solid"/>
            <a:round/>
          </a:ln>
        </c:spPr>
        <c:txPr>
          <a:bodyPr rot="0"/>
          <a:lstStyle/>
          <a:p>
            <a:pPr>
              <a:defRPr sz="1600" b="0" i="0" u="none" strike="noStrike" baseline="0">
                <a:solidFill>
                  <a:srgbClr val="262F36"/>
                </a:solidFill>
                <a:latin typeface="Helvetica Light"/>
              </a:defRPr>
            </a:pPr>
            <a:endParaRPr lang="en-US"/>
          </a:p>
        </c:txPr>
        <c:crossAx val="-2108753640"/>
        <c:crosses val="autoZero"/>
        <c:crossBetween val="midCat"/>
        <c:majorUnit val="0.1"/>
        <c:minorUnit val="0.05"/>
      </c:valAx>
      <c:spPr>
        <a:noFill/>
        <a:ln w="12700" cap="flat">
          <a:noFill/>
          <a:miter lim="400000"/>
        </a:ln>
        <a:effectLst/>
      </c:spPr>
    </c:plotArea>
    <c:legend>
      <c:legendPos val="b"/>
      <c:layout>
        <c:manualLayout>
          <c:xMode val="edge"/>
          <c:yMode val="edge"/>
          <c:x val="0"/>
          <c:y val="0.92857798031942795"/>
          <c:w val="1"/>
          <c:h val="7.1421999999999999E-2"/>
        </c:manualLayout>
      </c:layout>
      <c:overlay val="1"/>
      <c:spPr>
        <a:noFill/>
        <a:ln w="12700" cap="flat">
          <a:noFill/>
          <a:miter lim="400000"/>
        </a:ln>
        <a:effectLst/>
      </c:spPr>
      <c:txPr>
        <a:bodyPr rot="0"/>
        <a:lstStyle/>
        <a:p>
          <a:pPr>
            <a:defRPr sz="1600" b="0" i="0" u="none" strike="noStrike" baseline="0">
              <a:solidFill>
                <a:schemeClr val="tx1">
                  <a:lumMod val="75000"/>
                </a:schemeClr>
              </a:solidFill>
              <a:latin typeface="Helvetica Light"/>
            </a:defRPr>
          </a:pPr>
          <a:endParaRPr lang="en-US"/>
        </a:p>
      </c:txPr>
    </c:legend>
    <c:plotVisOnly val="1"/>
    <c:dispBlanksAs val="gap"/>
    <c:showDLblsOverMax val="1"/>
  </c:chart>
  <c:spPr>
    <a:noFill/>
    <a:ln>
      <a:noFill/>
    </a:ln>
    <a:effectLst/>
  </c:spPr>
  <c:externalData r:id="rId1">
    <c:autoUpdate val="0"/>
  </c:externalData>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1722FA2-A481-4527-B841-DDC30108734D}" type="datetimeFigureOut">
              <a:rPr lang="en-US" smtClean="0"/>
              <a:t>2/27/2018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FBBCD32-C81B-4F6B-B738-59E7764414F7}" type="slidenum">
              <a:rPr lang="en-US" smtClean="0"/>
              <a:t>‹#›</a:t>
            </a:fld>
            <a:endParaRPr lang="en-US"/>
          </a:p>
        </p:txBody>
      </p:sp>
    </p:spTree>
    <p:extLst>
      <p:ext uri="{BB962C8B-B14F-4D97-AF65-F5344CB8AC3E}">
        <p14:creationId xmlns:p14="http://schemas.microsoft.com/office/powerpoint/2010/main" val="33677913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a:t>A study by Calcagno showed that students who placed just below the cut-off score needed to enroll in college-level math actually had pass rates below those who placed slightly higher than the cut-off.  These students do not differ much in terms of ability based on their placement scores, so one would think the dev math course would improve (or at least not hurt) their chances of passing college level math.  Not so.  Notice the discontinuity in the graphic in the upper left corner. </a:t>
            </a:r>
          </a:p>
          <a:p>
            <a:endParaRPr lang="en-US" baseline="0" dirty="0"/>
          </a:p>
          <a:p>
            <a:r>
              <a:rPr lang="en-US" baseline="0" dirty="0"/>
              <a:t>However, placement into dev math increases fall-to-fall retention, but decreases transfer to 4 year schools.  Thoughts on this?  </a:t>
            </a:r>
          </a:p>
          <a:p>
            <a:endParaRPr lang="en-US" baseline="0" dirty="0"/>
          </a:p>
          <a:p>
            <a:r>
              <a:rPr lang="en-US" baseline="0" dirty="0"/>
              <a:t>Of course, total credits earned is higher at the cut-off, but college credits earned is not. </a:t>
            </a:r>
            <a:endParaRPr lang="en-US" dirty="0"/>
          </a:p>
        </p:txBody>
      </p:sp>
      <p:sp>
        <p:nvSpPr>
          <p:cNvPr id="4" name="Slide Number Placeholder 3"/>
          <p:cNvSpPr>
            <a:spLocks noGrp="1"/>
          </p:cNvSpPr>
          <p:nvPr>
            <p:ph type="sldNum" sz="quarter" idx="10"/>
          </p:nvPr>
        </p:nvSpPr>
        <p:spPr/>
        <p:txBody>
          <a:bodyPr/>
          <a:lstStyle/>
          <a:p>
            <a:fld id="{E1585078-8F7C-4720-80BB-187D2ACD55BA}" type="slidenum">
              <a:rPr lang="en-US" smtClean="0"/>
              <a:t>2</a:t>
            </a:fld>
            <a:endParaRPr lang="en-US"/>
          </a:p>
        </p:txBody>
      </p:sp>
    </p:spTree>
    <p:extLst>
      <p:ext uri="{BB962C8B-B14F-4D97-AF65-F5344CB8AC3E}">
        <p14:creationId xmlns:p14="http://schemas.microsoft.com/office/powerpoint/2010/main" val="163677943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100" dirty="0"/>
              <a:t>Be sure to mention the various types of Co-</a:t>
            </a:r>
            <a:r>
              <a:rPr lang="en-US" sz="1100" dirty="0" err="1"/>
              <a:t>Reqs</a:t>
            </a:r>
            <a:r>
              <a:rPr lang="en-US" sz="1100" dirty="0"/>
              <a:t> that exist (sequential/simultaneous)  Heterogenous/Homogeneous</a:t>
            </a:r>
          </a:p>
        </p:txBody>
      </p:sp>
      <p:sp>
        <p:nvSpPr>
          <p:cNvPr id="4" name="Slide Number Placeholder 3"/>
          <p:cNvSpPr>
            <a:spLocks noGrp="1"/>
          </p:cNvSpPr>
          <p:nvPr>
            <p:ph type="sldNum" sz="quarter" idx="10"/>
          </p:nvPr>
        </p:nvSpPr>
        <p:spPr/>
        <p:txBody>
          <a:bodyPr/>
          <a:lstStyle/>
          <a:p>
            <a:fld id="{1FBBCD32-C81B-4F6B-B738-59E7764414F7}" type="slidenum">
              <a:rPr lang="en-US" smtClean="0"/>
              <a:t>17</a:t>
            </a:fld>
            <a:endParaRPr lang="en-US"/>
          </a:p>
        </p:txBody>
      </p:sp>
    </p:spTree>
    <p:extLst>
      <p:ext uri="{BB962C8B-B14F-4D97-AF65-F5344CB8AC3E}">
        <p14:creationId xmlns:p14="http://schemas.microsoft.com/office/powerpoint/2010/main" val="307146979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Math 128 – Number and Operations for Educators (Elem Ed Majors)</a:t>
            </a:r>
          </a:p>
          <a:p>
            <a:r>
              <a:rPr lang="en-US" dirty="0"/>
              <a:t>Math 123 – Survey of Mathematics (LAS Majors)</a:t>
            </a:r>
          </a:p>
          <a:p>
            <a:r>
              <a:rPr lang="en-US" dirty="0"/>
              <a:t>Math 155 – Statistical Reasoning</a:t>
            </a:r>
          </a:p>
        </p:txBody>
      </p:sp>
      <p:sp>
        <p:nvSpPr>
          <p:cNvPr id="4" name="Slide Number Placeholder 3"/>
          <p:cNvSpPr>
            <a:spLocks noGrp="1"/>
          </p:cNvSpPr>
          <p:nvPr>
            <p:ph type="sldNum" sz="quarter" idx="10"/>
          </p:nvPr>
        </p:nvSpPr>
        <p:spPr/>
        <p:txBody>
          <a:bodyPr/>
          <a:lstStyle/>
          <a:p>
            <a:fld id="{1FBBCD32-C81B-4F6B-B738-59E7764414F7}" type="slidenum">
              <a:rPr lang="en-US" smtClean="0"/>
              <a:t>22</a:t>
            </a:fld>
            <a:endParaRPr lang="en-US"/>
          </a:p>
        </p:txBody>
      </p:sp>
    </p:spTree>
    <p:extLst>
      <p:ext uri="{BB962C8B-B14F-4D97-AF65-F5344CB8AC3E}">
        <p14:creationId xmlns:p14="http://schemas.microsoft.com/office/powerpoint/2010/main" val="310583035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Four levels of Math depending on ACT Math Score: </a:t>
            </a:r>
          </a:p>
          <a:p>
            <a:endParaRPr lang="en-US" dirty="0"/>
          </a:p>
          <a:p>
            <a:r>
              <a:rPr lang="en-US" dirty="0"/>
              <a:t>&lt; 17 Enroll in Basic Algebra</a:t>
            </a:r>
          </a:p>
          <a:p>
            <a:r>
              <a:rPr lang="en-US" dirty="0"/>
              <a:t>17 – 18  Math150/100 with AY!  Plus one supplemental hour with study coach</a:t>
            </a:r>
          </a:p>
          <a:p>
            <a:r>
              <a:rPr lang="en-US" dirty="0"/>
              <a:t>19 – 21 Math 100/150 with AY!</a:t>
            </a:r>
          </a:p>
          <a:p>
            <a:pPr marL="0" indent="0">
              <a:buFont typeface="Wingdings" panose="05000000000000000000" pitchFamily="2" charset="2"/>
              <a:buNone/>
            </a:pPr>
            <a:r>
              <a:rPr lang="en-US" dirty="0"/>
              <a:t>21 Traditional College Algebra</a:t>
            </a:r>
          </a:p>
          <a:p>
            <a:pPr marL="171450" indent="-171450">
              <a:buFont typeface="Wingdings" panose="05000000000000000000" pitchFamily="2" charset="2"/>
              <a:buChar char="Ø"/>
            </a:pPr>
            <a:endParaRPr lang="en-US" dirty="0"/>
          </a:p>
          <a:p>
            <a:pPr marL="0" indent="0">
              <a:buFont typeface="Wingdings" panose="05000000000000000000" pitchFamily="2" charset="2"/>
              <a:buNone/>
            </a:pPr>
            <a:r>
              <a:rPr lang="en-US" dirty="0"/>
              <a:t>Math 100 (Workshop) and corresponding Math 150 (College Algebra) course. Same instructor for both 100 and 150. </a:t>
            </a:r>
          </a:p>
        </p:txBody>
      </p:sp>
      <p:sp>
        <p:nvSpPr>
          <p:cNvPr id="4" name="Slide Number Placeholder 3"/>
          <p:cNvSpPr>
            <a:spLocks noGrp="1"/>
          </p:cNvSpPr>
          <p:nvPr>
            <p:ph type="sldNum" sz="quarter" idx="10"/>
          </p:nvPr>
        </p:nvSpPr>
        <p:spPr/>
        <p:txBody>
          <a:bodyPr/>
          <a:lstStyle/>
          <a:p>
            <a:fld id="{1FBBCD32-C81B-4F6B-B738-59E7764414F7}" type="slidenum">
              <a:rPr lang="en-US" smtClean="0"/>
              <a:t>23</a:t>
            </a:fld>
            <a:endParaRPr lang="en-US"/>
          </a:p>
        </p:txBody>
      </p:sp>
    </p:spTree>
    <p:extLst>
      <p:ext uri="{BB962C8B-B14F-4D97-AF65-F5344CB8AC3E}">
        <p14:creationId xmlns:p14="http://schemas.microsoft.com/office/powerpoint/2010/main" val="140447564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Students may earn a “U” in co-</a:t>
            </a:r>
            <a:r>
              <a:rPr lang="en-US" dirty="0" err="1"/>
              <a:t>req</a:t>
            </a:r>
            <a:r>
              <a:rPr lang="en-US" dirty="0"/>
              <a:t> while passing college level.  Prior to this policy students would automatically get S credit in co-</a:t>
            </a:r>
            <a:r>
              <a:rPr lang="en-US" dirty="0" err="1"/>
              <a:t>req</a:t>
            </a:r>
            <a:r>
              <a:rPr lang="en-US" dirty="0"/>
              <a:t> if they passed the college level course.  This policy changed because students were not adequately prepared for courses which required math proficiency.  Plus, some instructors were “blowing off” the co-</a:t>
            </a:r>
            <a:r>
              <a:rPr lang="en-US" dirty="0" err="1"/>
              <a:t>req</a:t>
            </a:r>
            <a:r>
              <a:rPr lang="en-US" dirty="0"/>
              <a:t> lab.  If a student earns a U in co-</a:t>
            </a:r>
            <a:r>
              <a:rPr lang="en-US" dirty="0" err="1"/>
              <a:t>req</a:t>
            </a:r>
            <a:r>
              <a:rPr lang="en-US" dirty="0"/>
              <a:t>, they must retake and are blocked from taking any courses that requires the co-</a:t>
            </a:r>
            <a:r>
              <a:rPr lang="en-US" dirty="0" err="1"/>
              <a:t>req</a:t>
            </a:r>
            <a:r>
              <a:rPr lang="en-US" dirty="0"/>
              <a:t> course (such as </a:t>
            </a:r>
            <a:r>
              <a:rPr lang="en-US" dirty="0" err="1"/>
              <a:t>Chem</a:t>
            </a:r>
            <a:r>
              <a:rPr lang="en-US" dirty="0"/>
              <a:t>, Bio, </a:t>
            </a:r>
            <a:r>
              <a:rPr lang="en-US"/>
              <a:t>some business). </a:t>
            </a:r>
            <a:endParaRPr lang="en-US" dirty="0"/>
          </a:p>
        </p:txBody>
      </p:sp>
      <p:sp>
        <p:nvSpPr>
          <p:cNvPr id="4" name="Slide Number Placeholder 3"/>
          <p:cNvSpPr>
            <a:spLocks noGrp="1"/>
          </p:cNvSpPr>
          <p:nvPr>
            <p:ph type="sldNum" sz="quarter" idx="10"/>
          </p:nvPr>
        </p:nvSpPr>
        <p:spPr/>
        <p:txBody>
          <a:bodyPr/>
          <a:lstStyle/>
          <a:p>
            <a:fld id="{1FBBCD32-C81B-4F6B-B738-59E7764414F7}" type="slidenum">
              <a:rPr lang="en-US" smtClean="0"/>
              <a:t>28</a:t>
            </a:fld>
            <a:endParaRPr lang="en-US"/>
          </a:p>
        </p:txBody>
      </p:sp>
    </p:spTree>
    <p:extLst>
      <p:ext uri="{BB962C8B-B14F-4D97-AF65-F5344CB8AC3E}">
        <p14:creationId xmlns:p14="http://schemas.microsoft.com/office/powerpoint/2010/main" val="235489632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100" baseline="0" dirty="0"/>
          </a:p>
        </p:txBody>
      </p:sp>
      <p:sp>
        <p:nvSpPr>
          <p:cNvPr id="4" name="Slide Number Placeholder 3"/>
          <p:cNvSpPr>
            <a:spLocks noGrp="1"/>
          </p:cNvSpPr>
          <p:nvPr>
            <p:ph type="sldNum" sz="quarter" idx="10"/>
          </p:nvPr>
        </p:nvSpPr>
        <p:spPr/>
        <p:txBody>
          <a:bodyPr/>
          <a:lstStyle/>
          <a:p>
            <a:fld id="{1FBBCD32-C81B-4F6B-B738-59E7764414F7}" type="slidenum">
              <a:rPr lang="en-US" smtClean="0"/>
              <a:t>33</a:t>
            </a:fld>
            <a:endParaRPr lang="en-US"/>
          </a:p>
        </p:txBody>
      </p:sp>
    </p:spTree>
    <p:extLst>
      <p:ext uri="{BB962C8B-B14F-4D97-AF65-F5344CB8AC3E}">
        <p14:creationId xmlns:p14="http://schemas.microsoft.com/office/powerpoint/2010/main" val="85784048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Page IR64 (1.IR7)</a:t>
            </a:r>
          </a:p>
          <a:p>
            <a:r>
              <a:rPr lang="en-US" dirty="0"/>
              <a:t>1.IR8</a:t>
            </a:r>
          </a:p>
          <a:p>
            <a:r>
              <a:rPr lang="en-US" dirty="0"/>
              <a:t>2.IR2 (page IR81, #51 and #83)</a:t>
            </a:r>
          </a:p>
          <a:p>
            <a:r>
              <a:rPr lang="en-US" dirty="0"/>
              <a:t>2.IR3</a:t>
            </a:r>
          </a:p>
          <a:p>
            <a:r>
              <a:rPr lang="en-US" dirty="0"/>
              <a:t>3.IR5 (Objective 3)</a:t>
            </a:r>
          </a:p>
          <a:p>
            <a:endParaRPr lang="en-US" dirty="0"/>
          </a:p>
        </p:txBody>
      </p:sp>
      <p:sp>
        <p:nvSpPr>
          <p:cNvPr id="4" name="Slide Number Placeholder 3"/>
          <p:cNvSpPr>
            <a:spLocks noGrp="1"/>
          </p:cNvSpPr>
          <p:nvPr>
            <p:ph type="sldNum" sz="quarter" idx="10"/>
          </p:nvPr>
        </p:nvSpPr>
        <p:spPr/>
        <p:txBody>
          <a:bodyPr/>
          <a:lstStyle/>
          <a:p>
            <a:fld id="{1FBBCD32-C81B-4F6B-B738-59E7764414F7}" type="slidenum">
              <a:rPr lang="en-US" smtClean="0"/>
              <a:t>35</a:t>
            </a:fld>
            <a:endParaRPr lang="en-US"/>
          </a:p>
        </p:txBody>
      </p:sp>
    </p:spTree>
    <p:extLst>
      <p:ext uri="{BB962C8B-B14F-4D97-AF65-F5344CB8AC3E}">
        <p14:creationId xmlns:p14="http://schemas.microsoft.com/office/powerpoint/2010/main" val="233842702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Among students who place into a developmental math sequence, only 33% complete the sequence.</a:t>
            </a:r>
          </a:p>
          <a:p>
            <a:endParaRPr lang="en-US" dirty="0"/>
          </a:p>
          <a:p>
            <a:r>
              <a:rPr lang="en-US" dirty="0"/>
              <a:t>29% of all students exited the sequence after failing or withdrawing, 11% exited the sequence even though they did not fail or withdraw.  </a:t>
            </a:r>
          </a:p>
          <a:p>
            <a:endParaRPr lang="en-US" dirty="0"/>
          </a:p>
          <a:p>
            <a:r>
              <a:rPr lang="en-US" dirty="0"/>
              <a:t>Overall about 2 of every 3 students do not complete the sequence because they never enroll, don’t complete but never fail, or do not complete because fail/withdraw. </a:t>
            </a:r>
          </a:p>
          <a:p>
            <a:endParaRPr lang="en-US" dirty="0"/>
          </a:p>
          <a:p>
            <a:r>
              <a:rPr lang="en-US" dirty="0"/>
              <a:t>This is data from Achieving</a:t>
            </a:r>
            <a:r>
              <a:rPr lang="en-US" baseline="0" dirty="0"/>
              <a:t> the Dream colleges.  </a:t>
            </a:r>
          </a:p>
          <a:p>
            <a:endParaRPr lang="en-US" baseline="0" dirty="0"/>
          </a:p>
          <a:p>
            <a:r>
              <a:rPr lang="en-US" baseline="0" dirty="0"/>
              <a:t>From: Bailey at the Community College Research Center</a:t>
            </a:r>
          </a:p>
          <a:p>
            <a:endParaRPr lang="en-US"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t>Bailey, T. (2010) Student Progression Through Developmental Sequences in Community Colleges </a:t>
            </a:r>
            <a:r>
              <a:rPr lang="en-US" sz="1200" i="1" dirty="0"/>
              <a:t>Community College Research Center</a:t>
            </a:r>
            <a:endParaRPr lang="en-US" sz="1200" dirty="0"/>
          </a:p>
          <a:p>
            <a:endParaRPr lang="en-US" baseline="0" dirty="0"/>
          </a:p>
        </p:txBody>
      </p:sp>
      <p:sp>
        <p:nvSpPr>
          <p:cNvPr id="4" name="Slide Number Placeholder 3"/>
          <p:cNvSpPr>
            <a:spLocks noGrp="1"/>
          </p:cNvSpPr>
          <p:nvPr>
            <p:ph type="sldNum" sz="quarter" idx="10"/>
          </p:nvPr>
        </p:nvSpPr>
        <p:spPr/>
        <p:txBody>
          <a:bodyPr/>
          <a:lstStyle/>
          <a:p>
            <a:fld id="{E1585078-8F7C-4720-80BB-187D2ACD55BA}" type="slidenum">
              <a:rPr lang="en-US" smtClean="0"/>
              <a:t>4</a:t>
            </a:fld>
            <a:endParaRPr lang="en-US"/>
          </a:p>
        </p:txBody>
      </p:sp>
    </p:spTree>
    <p:extLst>
      <p:ext uri="{BB962C8B-B14F-4D97-AF65-F5344CB8AC3E}">
        <p14:creationId xmlns:p14="http://schemas.microsoft.com/office/powerpoint/2010/main" val="182847222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FBBCD32-C81B-4F6B-B738-59E7764414F7}" type="slidenum">
              <a:rPr lang="en-US" smtClean="0"/>
              <a:t>37</a:t>
            </a:fld>
            <a:endParaRPr lang="en-US"/>
          </a:p>
        </p:txBody>
      </p:sp>
    </p:spTree>
    <p:extLst>
      <p:ext uri="{BB962C8B-B14F-4D97-AF65-F5344CB8AC3E}">
        <p14:creationId xmlns:p14="http://schemas.microsoft.com/office/powerpoint/2010/main" val="337405362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Let’s look a little closer at the successes and the failures.</a:t>
            </a:r>
          </a:p>
          <a:p>
            <a:r>
              <a:rPr lang="en-US" dirty="0"/>
              <a:t>Show</a:t>
            </a:r>
            <a:r>
              <a:rPr lang="en-US" baseline="0" dirty="0"/>
              <a:t> main slide.</a:t>
            </a:r>
          </a:p>
          <a:p>
            <a:pPr marL="171450" indent="-171450">
              <a:buFont typeface="Arial"/>
              <a:buChar char="•"/>
            </a:pPr>
            <a:r>
              <a:rPr lang="en-US" baseline="0" dirty="0"/>
              <a:t>Note that the orange line indicates students who passed both the college-level course and the co-requisite support course.</a:t>
            </a:r>
          </a:p>
          <a:p>
            <a:pPr marL="171450" indent="-171450">
              <a:buFont typeface="Arial"/>
              <a:buChar char="•"/>
            </a:pPr>
            <a:r>
              <a:rPr lang="en-US" baseline="0" dirty="0"/>
              <a:t>Indicate the vertical axis label on the left. Students who passed both courses passed an average of 85% of their attempted hours.</a:t>
            </a:r>
          </a:p>
          <a:p>
            <a:pPr marL="171450" indent="-171450">
              <a:buFont typeface="Arial"/>
              <a:buChar char="•"/>
            </a:pPr>
            <a:r>
              <a:rPr lang="en-US" baseline="0" dirty="0"/>
              <a:t>Note that this is steady across all ACT scores.</a:t>
            </a:r>
          </a:p>
          <a:p>
            <a:pPr marL="171450" indent="-171450">
              <a:buFont typeface="Arial"/>
              <a:buChar char="•"/>
            </a:pPr>
            <a:r>
              <a:rPr lang="en-US" baseline="0" dirty="0"/>
              <a:t>Note that the blue line indicates students who FAILED both the college-level course and the co-requisite support course.</a:t>
            </a:r>
          </a:p>
          <a:p>
            <a:pPr marL="171450" indent="-171450">
              <a:buFont typeface="Arial"/>
              <a:buChar char="•"/>
            </a:pPr>
            <a:r>
              <a:rPr lang="en-US" baseline="0" dirty="0"/>
              <a:t>Indicate the vertical axis label on the left. Students who FAILED both courses passed an average of only about 20% of their attempted hours.</a:t>
            </a:r>
          </a:p>
          <a:p>
            <a:pPr marL="171450" marR="0" indent="-171450" algn="l" defTabSz="457200" rtl="0" eaLnBrk="1" fontAlgn="auto" latinLnBrk="0" hangingPunct="1">
              <a:lnSpc>
                <a:spcPct val="100000"/>
              </a:lnSpc>
              <a:spcBef>
                <a:spcPts val="0"/>
              </a:spcBef>
              <a:spcAft>
                <a:spcPts val="0"/>
              </a:spcAft>
              <a:buClrTx/>
              <a:buSzTx/>
              <a:buFont typeface="Arial"/>
              <a:buChar char="•"/>
              <a:tabLst/>
              <a:defRPr/>
            </a:pPr>
            <a:r>
              <a:rPr lang="en-US" baseline="0" dirty="0"/>
              <a:t>Note that this is steady across all ACT scores.</a:t>
            </a:r>
          </a:p>
          <a:p>
            <a:pPr marL="0" indent="0">
              <a:buFont typeface="Arial"/>
              <a:buNone/>
            </a:pPr>
            <a:endParaRPr lang="en-US" baseline="0" dirty="0"/>
          </a:p>
          <a:p>
            <a:pPr marL="171450" indent="-171450">
              <a:buFont typeface="Arial"/>
              <a:buChar char="•"/>
            </a:pPr>
            <a:r>
              <a:rPr lang="en-US" baseline="0" dirty="0"/>
              <a:t>How many students are represented by each line?</a:t>
            </a:r>
          </a:p>
          <a:p>
            <a:pPr marL="628650" lvl="1" indent="-171450">
              <a:buFont typeface="Arial"/>
              <a:buChar char="•"/>
            </a:pPr>
            <a:r>
              <a:rPr lang="en-US" baseline="0" dirty="0"/>
              <a:t>52% of all co-requisite students passed both courses.</a:t>
            </a:r>
          </a:p>
          <a:p>
            <a:pPr marL="628650" lvl="1" indent="-171450">
              <a:buFont typeface="Arial"/>
              <a:buChar char="•"/>
            </a:pPr>
            <a:r>
              <a:rPr lang="en-US" baseline="0" dirty="0"/>
              <a:t>3% of students passed only the credit course (which combines to make the 55% total on the previous slide)</a:t>
            </a:r>
          </a:p>
          <a:p>
            <a:pPr marL="628650" lvl="1" indent="-171450">
              <a:buFont typeface="Arial"/>
              <a:buChar char="•"/>
            </a:pPr>
            <a:r>
              <a:rPr lang="en-US" baseline="0" dirty="0"/>
              <a:t>36% of all students failed both courses (and failed almost all of their courses).</a:t>
            </a:r>
          </a:p>
          <a:p>
            <a:pPr marL="628650" lvl="1" indent="-171450">
              <a:buFont typeface="Arial"/>
              <a:buChar char="•"/>
            </a:pPr>
            <a:r>
              <a:rPr lang="en-US" baseline="0" dirty="0"/>
              <a:t>There’s something more going on here that needs to be addressed separately – how to support students with multiple issues.</a:t>
            </a:r>
          </a:p>
          <a:p>
            <a:pPr marL="628650" lvl="1" indent="-171450">
              <a:buFont typeface="Arial"/>
              <a:buChar char="•"/>
            </a:pPr>
            <a:endParaRPr lang="en-US" baseline="0" dirty="0"/>
          </a:p>
          <a:p>
            <a:pPr marL="0" lvl="0" indent="0">
              <a:buFont typeface="Arial"/>
              <a:buNone/>
            </a:pPr>
            <a:r>
              <a:rPr lang="en-US" baseline="0" dirty="0"/>
              <a:t>(FYI to facilitator – 3 percent passed college-level but failed the support course. 9% passed the support course but failed college-level.)</a:t>
            </a:r>
          </a:p>
          <a:p>
            <a:pPr marL="0" lvl="0" indent="0">
              <a:buFont typeface="Arial"/>
              <a:buNone/>
            </a:pPr>
            <a:endParaRPr lang="en-US" baseline="0" dirty="0"/>
          </a:p>
          <a:p>
            <a:pPr marL="0" marR="0" lvl="0" indent="0" algn="l" defTabSz="457200" rtl="0" eaLnBrk="1" fontAlgn="auto" latinLnBrk="0" hangingPunct="1">
              <a:lnSpc>
                <a:spcPct val="100000"/>
              </a:lnSpc>
              <a:spcBef>
                <a:spcPts val="0"/>
              </a:spcBef>
              <a:spcAft>
                <a:spcPts val="0"/>
              </a:spcAft>
              <a:buClrTx/>
              <a:buSzTx/>
              <a:buFont typeface="Arial"/>
              <a:buNone/>
              <a:tabLst/>
              <a:defRPr/>
            </a:pPr>
            <a:r>
              <a:rPr lang="en-US" baseline="0" dirty="0"/>
              <a:t>This is cc data but the percentages are similar for the university students. </a:t>
            </a:r>
            <a:r>
              <a:rPr lang="en-US" b="1" baseline="0" dirty="0"/>
              <a:t>Bottom Line: </a:t>
            </a:r>
            <a:r>
              <a:rPr lang="en-US" sz="1200" dirty="0">
                <a:solidFill>
                  <a:schemeClr val="tx1"/>
                </a:solidFill>
              </a:rPr>
              <a:t>Students who fail the college-level course and the support course tend to fail almost all of their courses – </a:t>
            </a:r>
            <a:r>
              <a:rPr lang="en-US" sz="1200" i="1" dirty="0">
                <a:solidFill>
                  <a:schemeClr val="tx1"/>
                </a:solidFill>
              </a:rPr>
              <a:t>regardless of ACT score.  </a:t>
            </a:r>
            <a:r>
              <a:rPr lang="en-US" sz="1200" i="0" dirty="0">
                <a:solidFill>
                  <a:schemeClr val="tx1"/>
                </a:solidFill>
              </a:rPr>
              <a:t>This suggests the students are not “College Ready” as opposed to “Academically Ready” </a:t>
            </a:r>
            <a:endParaRPr lang="en-US" sz="1200" i="1" dirty="0">
              <a:solidFill>
                <a:schemeClr val="tx1"/>
              </a:solidFill>
            </a:endParaRPr>
          </a:p>
          <a:p>
            <a:pPr marL="0" marR="0" lvl="0" indent="0" algn="l" defTabSz="457200" rtl="0" eaLnBrk="1" fontAlgn="auto" latinLnBrk="0" hangingPunct="1">
              <a:lnSpc>
                <a:spcPct val="100000"/>
              </a:lnSpc>
              <a:spcBef>
                <a:spcPts val="0"/>
              </a:spcBef>
              <a:spcAft>
                <a:spcPts val="0"/>
              </a:spcAft>
              <a:buClrTx/>
              <a:buSzTx/>
              <a:buFont typeface="Arial"/>
              <a:buNone/>
              <a:tabLst/>
              <a:defRPr/>
            </a:pPr>
            <a:endParaRPr lang="en-US" baseline="0" dirty="0"/>
          </a:p>
          <a:p>
            <a:pPr marL="0" lvl="0" indent="0">
              <a:buFont typeface="Arial"/>
              <a:buNone/>
            </a:pPr>
            <a:endParaRPr lang="en-US" baseline="0" dirty="0"/>
          </a:p>
        </p:txBody>
      </p:sp>
      <p:sp>
        <p:nvSpPr>
          <p:cNvPr id="4" name="Slide Number Placeholder 3"/>
          <p:cNvSpPr>
            <a:spLocks noGrp="1"/>
          </p:cNvSpPr>
          <p:nvPr>
            <p:ph type="sldNum" sz="quarter" idx="10"/>
          </p:nvPr>
        </p:nvSpPr>
        <p:spPr/>
        <p:txBody>
          <a:bodyPr/>
          <a:lstStyle/>
          <a:p>
            <a:fld id="{268081F5-BCAE-E14F-ADC9-39C1CECF30E6}" type="slidenum">
              <a:rPr lang="en-US" smtClean="0"/>
              <a:t>38</a:t>
            </a:fld>
            <a:endParaRPr lang="en-US"/>
          </a:p>
        </p:txBody>
      </p:sp>
    </p:spTree>
    <p:extLst>
      <p:ext uri="{BB962C8B-B14F-4D97-AF65-F5344CB8AC3E}">
        <p14:creationId xmlns:p14="http://schemas.microsoft.com/office/powerpoint/2010/main" val="341754549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FBBCD32-C81B-4F6B-B738-59E7764414F7}" type="slidenum">
              <a:rPr lang="en-US" smtClean="0"/>
              <a:t>39</a:t>
            </a:fld>
            <a:endParaRPr lang="en-US"/>
          </a:p>
        </p:txBody>
      </p:sp>
    </p:spTree>
    <p:extLst>
      <p:ext uri="{BB962C8B-B14F-4D97-AF65-F5344CB8AC3E}">
        <p14:creationId xmlns:p14="http://schemas.microsoft.com/office/powerpoint/2010/main" val="118260868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only 20% of students who placed</a:t>
            </a:r>
            <a:r>
              <a:rPr lang="en-US" baseline="0" dirty="0"/>
              <a:t> into a developmental math course successfully completed the corresponding college level (so-called gatekeeper) course.   Of course, the more dev math one has to take, the less likely you are of passing the gatekeeper course. </a:t>
            </a:r>
          </a:p>
          <a:p>
            <a:pPr marL="0" marR="0" indent="0" algn="l" defTabSz="914400" rtl="0" eaLnBrk="1" fontAlgn="auto" latinLnBrk="0" hangingPunct="1">
              <a:lnSpc>
                <a:spcPct val="100000"/>
              </a:lnSpc>
              <a:spcBef>
                <a:spcPts val="0"/>
              </a:spcBef>
              <a:spcAft>
                <a:spcPts val="0"/>
              </a:spcAft>
              <a:buClrTx/>
              <a:buSzTx/>
              <a:buFontTx/>
              <a:buNone/>
              <a:tabLst/>
              <a:defRPr/>
            </a:pPr>
            <a:endParaRPr lang="en-US" baseline="0" dirty="0"/>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a:t>1 Level Below in Math:  27% of students who complied with the placement results ended up completing a college level math.   Wow!</a:t>
            </a:r>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a:t>2 Levels: 20%</a:t>
            </a:r>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a:t>3+ Levels: 10%</a:t>
            </a:r>
          </a:p>
          <a:p>
            <a:endParaRPr lang="en-US" baseline="0" dirty="0"/>
          </a:p>
          <a:p>
            <a:r>
              <a:rPr lang="en-US" baseline="0" dirty="0"/>
              <a:t>Encouraging that once a student completes the dev math sequence, the pass rate is high (79%).  </a:t>
            </a:r>
          </a:p>
          <a:p>
            <a:endParaRPr lang="en-US" baseline="0" dirty="0"/>
          </a:p>
        </p:txBody>
      </p:sp>
      <p:sp>
        <p:nvSpPr>
          <p:cNvPr id="4" name="Slide Number Placeholder 3"/>
          <p:cNvSpPr>
            <a:spLocks noGrp="1"/>
          </p:cNvSpPr>
          <p:nvPr>
            <p:ph type="sldNum" sz="quarter" idx="10"/>
          </p:nvPr>
        </p:nvSpPr>
        <p:spPr/>
        <p:txBody>
          <a:bodyPr/>
          <a:lstStyle/>
          <a:p>
            <a:fld id="{E1585078-8F7C-4720-80BB-187D2ACD55BA}" type="slidenum">
              <a:rPr lang="en-US" smtClean="0"/>
              <a:t>5</a:t>
            </a:fld>
            <a:endParaRPr lang="en-US"/>
          </a:p>
        </p:txBody>
      </p:sp>
    </p:spTree>
    <p:extLst>
      <p:ext uri="{BB962C8B-B14F-4D97-AF65-F5344CB8AC3E}">
        <p14:creationId xmlns:p14="http://schemas.microsoft.com/office/powerpoint/2010/main" val="381884692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Use of HS GPA tends to be the best single predictor of success in college level mathematics</a:t>
            </a:r>
          </a:p>
        </p:txBody>
      </p:sp>
      <p:sp>
        <p:nvSpPr>
          <p:cNvPr id="4" name="Slide Number Placeholder 3"/>
          <p:cNvSpPr>
            <a:spLocks noGrp="1"/>
          </p:cNvSpPr>
          <p:nvPr>
            <p:ph type="sldNum" sz="quarter" idx="10"/>
          </p:nvPr>
        </p:nvSpPr>
        <p:spPr/>
        <p:txBody>
          <a:bodyPr/>
          <a:lstStyle/>
          <a:p>
            <a:fld id="{1FBBCD32-C81B-4F6B-B738-59E7764414F7}" type="slidenum">
              <a:rPr lang="en-US" smtClean="0"/>
              <a:t>7</a:t>
            </a:fld>
            <a:endParaRPr lang="en-US"/>
          </a:p>
        </p:txBody>
      </p:sp>
    </p:spTree>
    <p:extLst>
      <p:ext uri="{BB962C8B-B14F-4D97-AF65-F5344CB8AC3E}">
        <p14:creationId xmlns:p14="http://schemas.microsoft.com/office/powerpoint/2010/main" val="41477764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Show percentage of students who complete the degree in 100% time; 150% time</a:t>
            </a:r>
          </a:p>
          <a:p>
            <a:pPr marL="171450" indent="-171450">
              <a:buFont typeface="Arial" panose="020B0604020202020204" pitchFamily="34" charset="0"/>
              <a:buChar char="•"/>
            </a:pPr>
            <a:r>
              <a:rPr lang="en-US" dirty="0"/>
              <a:t>Click Time and Credits to Degree</a:t>
            </a:r>
          </a:p>
          <a:p>
            <a:pPr marL="171450" indent="-171450">
              <a:buFont typeface="Arial" panose="020B0604020202020204" pitchFamily="34" charset="0"/>
              <a:buChar char="•"/>
            </a:pPr>
            <a:r>
              <a:rPr lang="en-US" dirty="0"/>
              <a:t>Show Gateway Success </a:t>
            </a:r>
          </a:p>
          <a:p>
            <a:pPr marL="0" indent="0">
              <a:buFont typeface="Arial" panose="020B0604020202020204" pitchFamily="34" charset="0"/>
              <a:buNone/>
            </a:pPr>
            <a:endParaRPr lang="en-US" dirty="0"/>
          </a:p>
        </p:txBody>
      </p:sp>
      <p:sp>
        <p:nvSpPr>
          <p:cNvPr id="4" name="Slide Number Placeholder 3"/>
          <p:cNvSpPr>
            <a:spLocks noGrp="1"/>
          </p:cNvSpPr>
          <p:nvPr>
            <p:ph type="sldNum" sz="quarter" idx="10"/>
          </p:nvPr>
        </p:nvSpPr>
        <p:spPr/>
        <p:txBody>
          <a:bodyPr/>
          <a:lstStyle/>
          <a:p>
            <a:fld id="{1FBBCD32-C81B-4F6B-B738-59E7764414F7}" type="slidenum">
              <a:rPr lang="en-US" smtClean="0"/>
              <a:t>8</a:t>
            </a:fld>
            <a:endParaRPr lang="en-US"/>
          </a:p>
        </p:txBody>
      </p:sp>
    </p:spTree>
    <p:extLst>
      <p:ext uri="{BB962C8B-B14F-4D97-AF65-F5344CB8AC3E}">
        <p14:creationId xmlns:p14="http://schemas.microsoft.com/office/powerpoint/2010/main" val="2417929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a:solidFill>
                  <a:schemeClr val="tx1"/>
                </a:solidFill>
                <a:effectLst/>
                <a:latin typeface="+mn-lt"/>
                <a:ea typeface="+mn-ea"/>
                <a:cs typeface="+mn-cs"/>
              </a:rPr>
              <a:t>aligned prerequisites,” e.g., requiring future statistics students to take a pre-stats course rather than Intermediate Algebra.</a:t>
            </a:r>
            <a:endParaRPr lang="en-US" dirty="0"/>
          </a:p>
        </p:txBody>
      </p:sp>
      <p:sp>
        <p:nvSpPr>
          <p:cNvPr id="4" name="Slide Number Placeholder 3"/>
          <p:cNvSpPr>
            <a:spLocks noGrp="1"/>
          </p:cNvSpPr>
          <p:nvPr>
            <p:ph type="sldNum" sz="quarter" idx="10"/>
          </p:nvPr>
        </p:nvSpPr>
        <p:spPr/>
        <p:txBody>
          <a:bodyPr/>
          <a:lstStyle/>
          <a:p>
            <a:fld id="{1FBBCD32-C81B-4F6B-B738-59E7764414F7}" type="slidenum">
              <a:rPr lang="en-US" smtClean="0"/>
              <a:t>9</a:t>
            </a:fld>
            <a:endParaRPr lang="en-US"/>
          </a:p>
        </p:txBody>
      </p:sp>
    </p:spTree>
    <p:extLst>
      <p:ext uri="{BB962C8B-B14F-4D97-AF65-F5344CB8AC3E}">
        <p14:creationId xmlns:p14="http://schemas.microsoft.com/office/powerpoint/2010/main" val="218465377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Even </a:t>
            </a:r>
          </a:p>
        </p:txBody>
      </p:sp>
      <p:sp>
        <p:nvSpPr>
          <p:cNvPr id="4" name="Slide Number Placeholder 3"/>
          <p:cNvSpPr>
            <a:spLocks noGrp="1"/>
          </p:cNvSpPr>
          <p:nvPr>
            <p:ph type="sldNum" sz="quarter" idx="10"/>
          </p:nvPr>
        </p:nvSpPr>
        <p:spPr/>
        <p:txBody>
          <a:bodyPr/>
          <a:lstStyle/>
          <a:p>
            <a:fld id="{1FBBCD32-C81B-4F6B-B738-59E7764414F7}" type="slidenum">
              <a:rPr lang="en-US" smtClean="0"/>
              <a:t>10</a:t>
            </a:fld>
            <a:endParaRPr lang="en-US"/>
          </a:p>
        </p:txBody>
      </p:sp>
    </p:spTree>
    <p:extLst>
      <p:ext uri="{BB962C8B-B14F-4D97-AF65-F5344CB8AC3E}">
        <p14:creationId xmlns:p14="http://schemas.microsoft.com/office/powerpoint/2010/main" val="247466020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Students were randomly assigned to one of the three course types (Group 1: traditional elementary algebra, Group 2: traditional elementary algebra plus a weekly workshop, or Group 3: college-level, credit-bearing, introductory statistics plus a weekly workshop)</a:t>
            </a:r>
          </a:p>
          <a:p>
            <a:endParaRPr lang="en-US" dirty="0"/>
          </a:p>
          <a:p>
            <a:r>
              <a:rPr lang="en-US" dirty="0"/>
              <a:t>Pass Rates</a:t>
            </a:r>
          </a:p>
          <a:p>
            <a:r>
              <a:rPr lang="en-US" dirty="0"/>
              <a:t>Group 1   38%</a:t>
            </a:r>
          </a:p>
          <a:p>
            <a:r>
              <a:rPr lang="en-US" dirty="0"/>
              <a:t>Group 2   45%</a:t>
            </a:r>
          </a:p>
          <a:p>
            <a:r>
              <a:rPr lang="en-US" dirty="0"/>
              <a:t>Group 3   56%</a:t>
            </a:r>
          </a:p>
          <a:p>
            <a:endParaRPr lang="en-US" dirty="0"/>
          </a:p>
          <a:p>
            <a:r>
              <a:rPr lang="en-US" dirty="0"/>
              <a:t>Typical pass rate for Elementary Stats is 69%</a:t>
            </a:r>
          </a:p>
        </p:txBody>
      </p:sp>
      <p:sp>
        <p:nvSpPr>
          <p:cNvPr id="4" name="Slide Number Placeholder 3"/>
          <p:cNvSpPr>
            <a:spLocks noGrp="1"/>
          </p:cNvSpPr>
          <p:nvPr>
            <p:ph type="sldNum" sz="quarter" idx="10"/>
          </p:nvPr>
        </p:nvSpPr>
        <p:spPr/>
        <p:txBody>
          <a:bodyPr/>
          <a:lstStyle/>
          <a:p>
            <a:fld id="{1FBBCD32-C81B-4F6B-B738-59E7764414F7}" type="slidenum">
              <a:rPr lang="en-US" smtClean="0"/>
              <a:t>13</a:t>
            </a:fld>
            <a:endParaRPr lang="en-US"/>
          </a:p>
        </p:txBody>
      </p:sp>
    </p:spTree>
    <p:extLst>
      <p:ext uri="{BB962C8B-B14F-4D97-AF65-F5344CB8AC3E}">
        <p14:creationId xmlns:p14="http://schemas.microsoft.com/office/powerpoint/2010/main" val="279800990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68081F5-BCAE-E14F-ADC9-39C1CECF30E6}" type="slidenum">
              <a:rPr lang="en-US" smtClean="0"/>
              <a:t>14</a:t>
            </a:fld>
            <a:endParaRPr lang="en-US"/>
          </a:p>
        </p:txBody>
      </p:sp>
    </p:spTree>
    <p:extLst>
      <p:ext uri="{BB962C8B-B14F-4D97-AF65-F5344CB8AC3E}">
        <p14:creationId xmlns:p14="http://schemas.microsoft.com/office/powerpoint/2010/main" val="226601615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417779" y="802298"/>
            <a:ext cx="8637073" cy="2541431"/>
          </a:xfrm>
        </p:spPr>
        <p:txBody>
          <a:bodyPr bIns="0" anchor="b">
            <a:normAutofit/>
          </a:bodyPr>
          <a:lstStyle>
            <a:lvl1pPr algn="l">
              <a:defRPr sz="6600"/>
            </a:lvl1pPr>
          </a:lstStyle>
          <a:p>
            <a:r>
              <a:rPr lang="en-US"/>
              <a:t>Click to edit Master title style</a:t>
            </a:r>
            <a:endParaRPr lang="en-US" dirty="0"/>
          </a:p>
        </p:txBody>
      </p:sp>
      <p:sp>
        <p:nvSpPr>
          <p:cNvPr id="3" name="Subtitle 2"/>
          <p:cNvSpPr>
            <a:spLocks noGrp="1"/>
          </p:cNvSpPr>
          <p:nvPr>
            <p:ph type="subTitle" idx="1"/>
          </p:nvPr>
        </p:nvSpPr>
        <p:spPr>
          <a:xfrm>
            <a:off x="2417780" y="3531204"/>
            <a:ext cx="8637072" cy="977621"/>
          </a:xfrm>
        </p:spPr>
        <p:txBody>
          <a:bodyPr tIns="91440" bIns="91440">
            <a:normAutofit/>
          </a:bodyPr>
          <a:lstStyle>
            <a:lvl1pPr marL="0" indent="0" algn="l">
              <a:buNone/>
              <a:defRPr sz="1800" b="0" cap="all" baseline="0">
                <a:solidFill>
                  <a:schemeClr val="tx1"/>
                </a:solidFill>
              </a:defRPr>
            </a:lvl1pPr>
            <a:lvl2pPr marL="457200" indent="0" algn="ctr">
              <a:buNone/>
              <a:defRPr sz="18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C4C16CFA-5CEA-42C2-9476-9DE1A3C10971}" type="datetimeFigureOut">
              <a:rPr lang="en-US" smtClean="0"/>
              <a:t>2/27/2018</a:t>
            </a:fld>
            <a:endParaRPr lang="en-US"/>
          </a:p>
        </p:txBody>
      </p:sp>
      <p:sp>
        <p:nvSpPr>
          <p:cNvPr id="5" name="Footer Placeholder 4"/>
          <p:cNvSpPr>
            <a:spLocks noGrp="1"/>
          </p:cNvSpPr>
          <p:nvPr>
            <p:ph type="ftr" sz="quarter" idx="11"/>
          </p:nvPr>
        </p:nvSpPr>
        <p:spPr>
          <a:xfrm>
            <a:off x="2416500" y="329307"/>
            <a:ext cx="4973915" cy="309201"/>
          </a:xfrm>
        </p:spPr>
        <p:txBody>
          <a:bodyPr/>
          <a:lstStyle/>
          <a:p>
            <a:endParaRPr lang="en-US"/>
          </a:p>
        </p:txBody>
      </p:sp>
      <p:sp>
        <p:nvSpPr>
          <p:cNvPr id="6" name="Slide Number Placeholder 5"/>
          <p:cNvSpPr>
            <a:spLocks noGrp="1"/>
          </p:cNvSpPr>
          <p:nvPr>
            <p:ph type="sldNum" sz="quarter" idx="12"/>
          </p:nvPr>
        </p:nvSpPr>
        <p:spPr>
          <a:xfrm>
            <a:off x="1437664" y="798973"/>
            <a:ext cx="811019" cy="503578"/>
          </a:xfrm>
        </p:spPr>
        <p:txBody>
          <a:bodyPr/>
          <a:lstStyle/>
          <a:p>
            <a:fld id="{40A73CF5-7BB3-4098-AE5E-BD64968C25ED}" type="slidenum">
              <a:rPr lang="en-US" smtClean="0"/>
              <a:t>‹#›</a:t>
            </a:fld>
            <a:endParaRPr lang="en-US"/>
          </a:p>
        </p:txBody>
      </p:sp>
      <p:cxnSp>
        <p:nvCxnSpPr>
          <p:cNvPr id="15" name="Straight Connector 14"/>
          <p:cNvCxnSpPr/>
          <p:nvPr/>
        </p:nvCxnSpPr>
        <p:spPr>
          <a:xfrm>
            <a:off x="2417780" y="3528542"/>
            <a:ext cx="8637072"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254682559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4C16CFA-5CEA-42C2-9476-9DE1A3C10971}" type="datetimeFigureOut">
              <a:rPr lang="en-US" smtClean="0"/>
              <a:t>2/27/2018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0A73CF5-7BB3-4098-AE5E-BD64968C25ED}" type="slidenum">
              <a:rPr lang="en-US" smtClean="0"/>
              <a:t>‹#›</a:t>
            </a:fld>
            <a:endParaRPr lang="en-US"/>
          </a:p>
        </p:txBody>
      </p:sp>
      <p:cxnSp>
        <p:nvCxnSpPr>
          <p:cNvPr id="26" name="Straight Connector 25"/>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109975891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439111" y="798973"/>
            <a:ext cx="1615742" cy="4659889"/>
          </a:xfrm>
        </p:spPr>
        <p:txBody>
          <a:bodyPr vert="eaVert"/>
          <a:lstStyle>
            <a:lvl1pPr algn="l">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1444672" y="798973"/>
            <a:ext cx="7828830" cy="4659889"/>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4C16CFA-5CEA-42C2-9476-9DE1A3C10971}" type="datetimeFigureOut">
              <a:rPr lang="en-US" smtClean="0"/>
              <a:t>2/27/2018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0A73CF5-7BB3-4098-AE5E-BD64968C25ED}" type="slidenum">
              <a:rPr lang="en-US" smtClean="0"/>
              <a:t>‹#›</a:t>
            </a:fld>
            <a:endParaRPr lang="en-US"/>
          </a:p>
        </p:txBody>
      </p:sp>
      <p:cxnSp>
        <p:nvCxnSpPr>
          <p:cNvPr id="15" name="Straight Connector 14"/>
          <p:cNvCxnSpPr/>
          <p:nvPr/>
        </p:nvCxnSpPr>
        <p:spPr>
          <a:xfrm>
            <a:off x="9439111" y="798973"/>
            <a:ext cx="0" cy="4659889"/>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246975233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2_Title Slide">
    <p:spTree>
      <p:nvGrpSpPr>
        <p:cNvPr id="1" name=""/>
        <p:cNvGrpSpPr/>
        <p:nvPr/>
      </p:nvGrpSpPr>
      <p:grpSpPr>
        <a:xfrm>
          <a:off x="0" y="0"/>
          <a:ext cx="0" cy="0"/>
          <a:chOff x="0" y="0"/>
          <a:chExt cx="0" cy="0"/>
        </a:xfrm>
      </p:grpSpPr>
      <p:sp>
        <p:nvSpPr>
          <p:cNvPr id="7" name="Slide Number Placeholder 5"/>
          <p:cNvSpPr>
            <a:spLocks noGrp="1"/>
          </p:cNvSpPr>
          <p:nvPr>
            <p:ph type="sldNum" sz="quarter" idx="4"/>
          </p:nvPr>
        </p:nvSpPr>
        <p:spPr>
          <a:xfrm>
            <a:off x="9011753" y="6356351"/>
            <a:ext cx="2844800" cy="365125"/>
          </a:xfrm>
          <a:prstGeom prst="rect">
            <a:avLst/>
          </a:prstGeom>
        </p:spPr>
        <p:txBody>
          <a:bodyPr vert="horz" lIns="91440" tIns="45720" rIns="91440" bIns="45720" rtlCol="0" anchor="ctr"/>
          <a:lstStyle>
            <a:lvl1pPr algn="r">
              <a:defRPr sz="1200">
                <a:solidFill>
                  <a:schemeClr val="tx1">
                    <a:tint val="75000"/>
                  </a:schemeClr>
                </a:solidFill>
                <a:latin typeface="+mn-lt"/>
              </a:defRPr>
            </a:lvl1pPr>
          </a:lstStyle>
          <a:p>
            <a:fld id="{677F2739-1A6F-EA4E-8E42-27F363A9B3C9}" type="slidenum">
              <a:rPr lang="en-US" smtClean="0"/>
              <a:pPr/>
              <a:t>‹#›</a:t>
            </a:fld>
            <a:endParaRPr lang="en-US" dirty="0"/>
          </a:p>
        </p:txBody>
      </p:sp>
    </p:spTree>
    <p:extLst>
      <p:ext uri="{BB962C8B-B14F-4D97-AF65-F5344CB8AC3E}">
        <p14:creationId xmlns:p14="http://schemas.microsoft.com/office/powerpoint/2010/main" val="7888986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4C16CFA-5CEA-42C2-9476-9DE1A3C10971}" type="datetimeFigureOut">
              <a:rPr lang="en-US" smtClean="0"/>
              <a:t>2/27/2018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0A73CF5-7BB3-4098-AE5E-BD64968C25ED}" type="slidenum">
              <a:rPr lang="en-US" smtClean="0"/>
              <a:t>‹#›</a:t>
            </a:fld>
            <a:endParaRPr lang="en-US"/>
          </a:p>
        </p:txBody>
      </p:sp>
      <p:cxnSp>
        <p:nvCxnSpPr>
          <p:cNvPr id="33" name="Straight Connector 32"/>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310410959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454239" y="1756130"/>
            <a:ext cx="8643154" cy="1887950"/>
          </a:xfrm>
        </p:spPr>
        <p:txBody>
          <a:bodyPr anchor="b">
            <a:normAutofit/>
          </a:bodyPr>
          <a:lstStyle>
            <a:lvl1pPr algn="l">
              <a:defRPr sz="3600"/>
            </a:lvl1pPr>
          </a:lstStyle>
          <a:p>
            <a:r>
              <a:rPr lang="en-US"/>
              <a:t>Click to edit Master title style</a:t>
            </a:r>
            <a:endParaRPr lang="en-US" dirty="0"/>
          </a:p>
        </p:txBody>
      </p:sp>
      <p:sp>
        <p:nvSpPr>
          <p:cNvPr id="3" name="Text Placeholder 2"/>
          <p:cNvSpPr>
            <a:spLocks noGrp="1"/>
          </p:cNvSpPr>
          <p:nvPr>
            <p:ph type="body" idx="1"/>
          </p:nvPr>
        </p:nvSpPr>
        <p:spPr>
          <a:xfrm>
            <a:off x="1454239" y="3806195"/>
            <a:ext cx="8630446" cy="1012929"/>
          </a:xfrm>
        </p:spPr>
        <p:txBody>
          <a:bodyPr tIns="91440">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C4C16CFA-5CEA-42C2-9476-9DE1A3C10971}" type="datetimeFigureOut">
              <a:rPr lang="en-US" smtClean="0"/>
              <a:t>2/27/2018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0A73CF5-7BB3-4098-AE5E-BD64968C25ED}" type="slidenum">
              <a:rPr lang="en-US" smtClean="0"/>
              <a:t>‹#›</a:t>
            </a:fld>
            <a:endParaRPr lang="en-US"/>
          </a:p>
        </p:txBody>
      </p:sp>
      <p:cxnSp>
        <p:nvCxnSpPr>
          <p:cNvPr id="15" name="Straight Connector 14"/>
          <p:cNvCxnSpPr/>
          <p:nvPr/>
        </p:nvCxnSpPr>
        <p:spPr>
          <a:xfrm>
            <a:off x="1454239" y="3804985"/>
            <a:ext cx="8630446"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406727033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449217" y="804889"/>
            <a:ext cx="9605635" cy="1059305"/>
          </a:xfrm>
        </p:spPr>
        <p:txBody>
          <a:bodyPr/>
          <a:lstStyle/>
          <a:p>
            <a:r>
              <a:rPr lang="en-US"/>
              <a:t>Click to edit Master title style</a:t>
            </a:r>
            <a:endParaRPr lang="en-US" dirty="0"/>
          </a:p>
        </p:txBody>
      </p:sp>
      <p:sp>
        <p:nvSpPr>
          <p:cNvPr id="3" name="Content Placeholder 2"/>
          <p:cNvSpPr>
            <a:spLocks noGrp="1"/>
          </p:cNvSpPr>
          <p:nvPr>
            <p:ph sz="half" idx="1"/>
          </p:nvPr>
        </p:nvSpPr>
        <p:spPr>
          <a:xfrm>
            <a:off x="1447331" y="2010878"/>
            <a:ext cx="4645152" cy="3448595"/>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413771" y="2017343"/>
            <a:ext cx="4645152" cy="344152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C4C16CFA-5CEA-42C2-9476-9DE1A3C10971}" type="datetimeFigureOut">
              <a:rPr lang="en-US" smtClean="0"/>
              <a:t>2/27/2018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0A73CF5-7BB3-4098-AE5E-BD64968C25ED}" type="slidenum">
              <a:rPr lang="en-US" smtClean="0"/>
              <a:t>‹#›</a:t>
            </a:fld>
            <a:endParaRPr lang="en-US"/>
          </a:p>
        </p:txBody>
      </p:sp>
      <p:cxnSp>
        <p:nvCxnSpPr>
          <p:cNvPr id="35" name="Straight Connector 34"/>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161952096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447191" y="804163"/>
            <a:ext cx="9607661" cy="1056319"/>
          </a:xfrm>
        </p:spPr>
        <p:txBody>
          <a:bodyPr/>
          <a:lstStyle/>
          <a:p>
            <a:r>
              <a:rPr lang="en-US"/>
              <a:t>Click to edit Master title style</a:t>
            </a:r>
            <a:endParaRPr lang="en-US" dirty="0"/>
          </a:p>
        </p:txBody>
      </p:sp>
      <p:sp>
        <p:nvSpPr>
          <p:cNvPr id="3" name="Text Placeholder 2"/>
          <p:cNvSpPr>
            <a:spLocks noGrp="1"/>
          </p:cNvSpPr>
          <p:nvPr>
            <p:ph type="body" idx="1"/>
          </p:nvPr>
        </p:nvSpPr>
        <p:spPr>
          <a:xfrm>
            <a:off x="1447191" y="2019549"/>
            <a:ext cx="4645152" cy="801943"/>
          </a:xfrm>
        </p:spPr>
        <p:txBody>
          <a:bodyPr anchor="b">
            <a:normAutofit/>
          </a:bodyPr>
          <a:lstStyle>
            <a:lvl1pPr marL="0" indent="0">
              <a:lnSpc>
                <a:spcPct val="100000"/>
              </a:lnSpc>
              <a:buNone/>
              <a:defRPr sz="2200" b="0" cap="all" baseline="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447191" y="2824269"/>
            <a:ext cx="4645152" cy="2644457"/>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412362" y="2023003"/>
            <a:ext cx="4645152" cy="802237"/>
          </a:xfrm>
        </p:spPr>
        <p:txBody>
          <a:bodyPr anchor="b">
            <a:normAutofit/>
          </a:bodyPr>
          <a:lstStyle>
            <a:lvl1pPr marL="0" indent="0">
              <a:lnSpc>
                <a:spcPct val="100000"/>
              </a:lnSpc>
              <a:buNone/>
              <a:defRPr sz="2200" b="0" cap="all" baseline="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412362" y="2821491"/>
            <a:ext cx="4645152" cy="2637371"/>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C4C16CFA-5CEA-42C2-9476-9DE1A3C10971}" type="datetimeFigureOut">
              <a:rPr lang="en-US" smtClean="0"/>
              <a:t>2/27/2018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0A73CF5-7BB3-4098-AE5E-BD64968C25ED}" type="slidenum">
              <a:rPr lang="en-US" smtClean="0"/>
              <a:t>‹#›</a:t>
            </a:fld>
            <a:endParaRPr lang="en-US"/>
          </a:p>
        </p:txBody>
      </p:sp>
      <p:cxnSp>
        <p:nvCxnSpPr>
          <p:cNvPr id="29" name="Straight Connector 28"/>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271480095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C4C16CFA-5CEA-42C2-9476-9DE1A3C10971}" type="datetimeFigureOut">
              <a:rPr lang="en-US" smtClean="0"/>
              <a:t>2/27/2018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0A73CF5-7BB3-4098-AE5E-BD64968C25ED}" type="slidenum">
              <a:rPr lang="en-US" smtClean="0"/>
              <a:t>‹#›</a:t>
            </a:fld>
            <a:endParaRPr lang="en-US"/>
          </a:p>
        </p:txBody>
      </p:sp>
      <p:cxnSp>
        <p:nvCxnSpPr>
          <p:cNvPr id="25" name="Straight Connector 24"/>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301316692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4C16CFA-5CEA-42C2-9476-9DE1A3C10971}" type="datetimeFigureOut">
              <a:rPr lang="en-US" smtClean="0"/>
              <a:t>2/27/2018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0A73CF5-7BB3-4098-AE5E-BD64968C25ED}" type="slidenum">
              <a:rPr lang="en-US" smtClean="0"/>
              <a:t>‹#›</a:t>
            </a:fld>
            <a:endParaRPr lang="en-US"/>
          </a:p>
        </p:txBody>
      </p:sp>
    </p:spTree>
    <p:extLst>
      <p:ext uri="{BB962C8B-B14F-4D97-AF65-F5344CB8AC3E}">
        <p14:creationId xmlns:p14="http://schemas.microsoft.com/office/powerpoint/2010/main" val="115931225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4671" y="798973"/>
            <a:ext cx="3273099" cy="2247117"/>
          </a:xfrm>
        </p:spPr>
        <p:txBody>
          <a:bodyPr anchor="b">
            <a:normAutofit/>
          </a:bodyPr>
          <a:lstStyle>
            <a:lvl1pPr algn="l">
              <a:defRPr sz="2400"/>
            </a:lvl1pPr>
          </a:lstStyle>
          <a:p>
            <a:r>
              <a:rPr lang="en-US"/>
              <a:t>Click to edit Master title style</a:t>
            </a:r>
            <a:endParaRPr lang="en-US" dirty="0"/>
          </a:p>
        </p:txBody>
      </p:sp>
      <p:sp>
        <p:nvSpPr>
          <p:cNvPr id="3" name="Content Placeholder 2"/>
          <p:cNvSpPr>
            <a:spLocks noGrp="1"/>
          </p:cNvSpPr>
          <p:nvPr>
            <p:ph idx="1"/>
          </p:nvPr>
        </p:nvSpPr>
        <p:spPr>
          <a:xfrm>
            <a:off x="5043714" y="798974"/>
            <a:ext cx="6012470" cy="4658826"/>
          </a:xfrm>
        </p:spPr>
        <p:txBody>
          <a:bodyPr anchor="ct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444671" y="3205491"/>
            <a:ext cx="3275013" cy="2248181"/>
          </a:xfrm>
        </p:spPr>
        <p:txBody>
          <a:bodyPr/>
          <a:lstStyle>
            <a:lvl1pPr marL="0" indent="0" algn="l">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C4C16CFA-5CEA-42C2-9476-9DE1A3C10971}" type="datetimeFigureOut">
              <a:rPr lang="en-US" smtClean="0"/>
              <a:t>2/27/2018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0A73CF5-7BB3-4098-AE5E-BD64968C25ED}" type="slidenum">
              <a:rPr lang="en-US" smtClean="0"/>
              <a:t>‹#›</a:t>
            </a:fld>
            <a:endParaRPr lang="en-US"/>
          </a:p>
        </p:txBody>
      </p:sp>
      <p:cxnSp>
        <p:nvCxnSpPr>
          <p:cNvPr id="17" name="Straight Connector 16"/>
          <p:cNvCxnSpPr/>
          <p:nvPr/>
        </p:nvCxnSpPr>
        <p:spPr>
          <a:xfrm>
            <a:off x="1448280" y="3205491"/>
            <a:ext cx="3269490"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103949085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grpSp>
        <p:nvGrpSpPr>
          <p:cNvPr id="8" name="Group 7"/>
          <p:cNvGrpSpPr/>
          <p:nvPr/>
        </p:nvGrpSpPr>
        <p:grpSpPr>
          <a:xfrm>
            <a:off x="7477387" y="482170"/>
            <a:ext cx="4074533" cy="5149101"/>
            <a:chOff x="7477387" y="482170"/>
            <a:chExt cx="4074533" cy="5149101"/>
          </a:xfrm>
        </p:grpSpPr>
        <p:sp>
          <p:nvSpPr>
            <p:cNvPr id="18" name="Rectangle 17"/>
            <p:cNvSpPr/>
            <p:nvPr/>
          </p:nvSpPr>
          <p:spPr bwMode="black">
            <a:xfrm>
              <a:off x="7477387" y="482170"/>
              <a:ext cx="4074533" cy="5149101"/>
            </a:xfrm>
            <a:prstGeom prst="rect">
              <a:avLst/>
            </a:prstGeom>
            <a:gradFill>
              <a:gsLst>
                <a:gs pos="0">
                  <a:srgbClr val="000001"/>
                </a:gs>
                <a:gs pos="100000">
                  <a:srgbClr val="191919"/>
                </a:gs>
              </a:gsLst>
            </a:gradFill>
            <a:ln w="76200" cmpd="sng">
              <a:noFill/>
              <a:miter lim="800000"/>
            </a:ln>
            <a:effectLst>
              <a:outerShdw blurRad="127000" dist="228600" dir="4740000" sx="98000" sy="98000" algn="tl" rotWithShape="0">
                <a:srgbClr val="000000">
                  <a:alpha val="34000"/>
                </a:srgbClr>
              </a:outerShdw>
            </a:effectLst>
            <a:scene3d>
              <a:camera prst="orthographicFront"/>
              <a:lightRig rig="threePt" dir="t"/>
            </a:scene3d>
            <a:sp3d>
              <a:bevelT w="152400" h="50800" prst="softRound"/>
            </a:sp3d>
          </p:spPr>
          <p:style>
            <a:lnRef idx="1">
              <a:schemeClr val="accent1"/>
            </a:lnRef>
            <a:fillRef idx="3">
              <a:schemeClr val="accent1"/>
            </a:fillRef>
            <a:effectRef idx="2">
              <a:schemeClr val="accent1"/>
            </a:effectRef>
            <a:fontRef idx="minor">
              <a:schemeClr val="lt1"/>
            </a:fontRef>
          </p:style>
        </p:sp>
        <p:sp>
          <p:nvSpPr>
            <p:cNvPr id="19" name="Rectangle 18"/>
            <p:cNvSpPr/>
            <p:nvPr/>
          </p:nvSpPr>
          <p:spPr bwMode="blackWhite">
            <a:xfrm>
              <a:off x="7790446" y="812506"/>
              <a:ext cx="3450289" cy="4466452"/>
            </a:xfrm>
            <a:prstGeom prst="rect">
              <a:avLst/>
            </a:prstGeom>
            <a:gradFill>
              <a:gsLst>
                <a:gs pos="0">
                  <a:srgbClr val="DADADA"/>
                </a:gs>
                <a:gs pos="100000">
                  <a:srgbClr val="FFFFFE"/>
                </a:gs>
              </a:gsLst>
              <a:lin ang="16200000" scaled="0"/>
            </a:gradFill>
            <a:ln w="50800" cmpd="sng">
              <a:solidFill>
                <a:srgbClr val="191919"/>
              </a:solidFill>
              <a:miter lim="800000"/>
            </a:ln>
            <a:effectLst>
              <a:innerShdw blurRad="63500" dist="88900" dir="14100000">
                <a:srgbClr val="000000">
                  <a:alpha val="30000"/>
                </a:srgbClr>
              </a:innerShdw>
            </a:effectLst>
            <a:scene3d>
              <a:camera prst="orthographicFront"/>
              <a:lightRig rig="threePt" dir="t"/>
            </a:scene3d>
            <a:sp3d>
              <a:bevelT prst="relaxedInset"/>
            </a:sp3d>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title"/>
          </p:nvPr>
        </p:nvSpPr>
        <p:spPr>
          <a:xfrm>
            <a:off x="1451206" y="1129513"/>
            <a:ext cx="5532328" cy="1830584"/>
          </a:xfrm>
        </p:spPr>
        <p:txBody>
          <a:bodyPr anchor="b">
            <a:normAutofit/>
          </a:bodyPr>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8124389" y="1122542"/>
            <a:ext cx="2791171" cy="3866327"/>
          </a:xfrm>
          <a:solidFill>
            <a:schemeClr val="bg1">
              <a:lumMod val="85000"/>
            </a:schemeClr>
          </a:solidFill>
          <a:ln w="9525" cap="sq">
            <a:noFill/>
            <a:miter lim="800000"/>
          </a:ln>
          <a:effectLst/>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1450329" y="3145992"/>
            <a:ext cx="5524404" cy="2003742"/>
          </a:xfrm>
        </p:spPr>
        <p:txBody>
          <a:bodyPr>
            <a:normAutofit/>
          </a:bodyPr>
          <a:lstStyle>
            <a:lvl1pPr marL="0" indent="0" algn="l">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a:xfrm>
            <a:off x="1447382" y="5469856"/>
            <a:ext cx="5527351" cy="320123"/>
          </a:xfrm>
        </p:spPr>
        <p:txBody>
          <a:bodyPr/>
          <a:lstStyle>
            <a:lvl1pPr algn="l">
              <a:defRPr/>
            </a:lvl1pPr>
          </a:lstStyle>
          <a:p>
            <a:fld id="{C4C16CFA-5CEA-42C2-9476-9DE1A3C10971}" type="datetimeFigureOut">
              <a:rPr lang="en-US" smtClean="0"/>
              <a:t>2/27/2018</a:t>
            </a:fld>
            <a:endParaRPr lang="en-US"/>
          </a:p>
        </p:txBody>
      </p:sp>
      <p:sp>
        <p:nvSpPr>
          <p:cNvPr id="6" name="Footer Placeholder 5"/>
          <p:cNvSpPr>
            <a:spLocks noGrp="1"/>
          </p:cNvSpPr>
          <p:nvPr>
            <p:ph type="ftr" sz="quarter" idx="11"/>
          </p:nvPr>
        </p:nvSpPr>
        <p:spPr>
          <a:xfrm>
            <a:off x="1447382" y="318640"/>
            <a:ext cx="5541004" cy="320931"/>
          </a:xfrm>
        </p:spPr>
        <p:txBody>
          <a:bodyPr/>
          <a:lstStyle/>
          <a:p>
            <a:endParaRPr lang="en-US"/>
          </a:p>
        </p:txBody>
      </p:sp>
      <p:sp>
        <p:nvSpPr>
          <p:cNvPr id="7" name="Slide Number Placeholder 6"/>
          <p:cNvSpPr>
            <a:spLocks noGrp="1"/>
          </p:cNvSpPr>
          <p:nvPr>
            <p:ph type="sldNum" sz="quarter" idx="12"/>
          </p:nvPr>
        </p:nvSpPr>
        <p:spPr/>
        <p:txBody>
          <a:bodyPr/>
          <a:lstStyle/>
          <a:p>
            <a:fld id="{40A73CF5-7BB3-4098-AE5E-BD64968C25ED}" type="slidenum">
              <a:rPr lang="en-US" smtClean="0"/>
              <a:t>‹#›</a:t>
            </a:fld>
            <a:endParaRPr lang="en-US"/>
          </a:p>
        </p:txBody>
      </p:sp>
      <p:cxnSp>
        <p:nvCxnSpPr>
          <p:cNvPr id="31" name="Straight Connector 30"/>
          <p:cNvCxnSpPr/>
          <p:nvPr/>
        </p:nvCxnSpPr>
        <p:spPr>
          <a:xfrm>
            <a:off x="1447382" y="3143605"/>
            <a:ext cx="5527351"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123917866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8" name="Rectangle 7"/>
          <p:cNvSpPr/>
          <p:nvPr/>
        </p:nvSpPr>
        <p:spPr>
          <a:xfrm>
            <a:off x="0" y="2019476"/>
            <a:ext cx="12192000" cy="4105941"/>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sp>
      <p:pic>
        <p:nvPicPr>
          <p:cNvPr id="7" name="Picture 6"/>
          <p:cNvPicPr>
            <a:picLocks noChangeAspect="1"/>
          </p:cNvPicPr>
          <p:nvPr/>
        </p:nvPicPr>
        <p:blipFill rotWithShape="1">
          <a:blip r:embed="rId14">
            <a:extLst>
              <a:ext uri="{28A0092B-C50C-407E-A947-70E740481C1C}">
                <a14:useLocalDpi xmlns:a14="http://schemas.microsoft.com/office/drawing/2010/main" val="0"/>
              </a:ext>
            </a:extLst>
          </a:blip>
          <a:srcRect t="1538" b="-1538"/>
          <a:stretch/>
        </p:blipFill>
        <p:spPr bwMode="black">
          <a:xfrm>
            <a:off x="0" y="6126480"/>
            <a:ext cx="12192000" cy="742950"/>
          </a:xfrm>
          <a:prstGeom prst="rect">
            <a:avLst/>
          </a:prstGeom>
        </p:spPr>
      </p:pic>
      <p:sp>
        <p:nvSpPr>
          <p:cNvPr id="2" name="Title Placeholder 1"/>
          <p:cNvSpPr>
            <a:spLocks noGrp="1"/>
          </p:cNvSpPr>
          <p:nvPr>
            <p:ph type="title"/>
          </p:nvPr>
        </p:nvSpPr>
        <p:spPr>
          <a:xfrm>
            <a:off x="1451579" y="804519"/>
            <a:ext cx="9603275" cy="1049235"/>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1451579" y="2015732"/>
            <a:ext cx="9603275" cy="3450613"/>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7554138" y="330370"/>
            <a:ext cx="3500715" cy="309201"/>
          </a:xfrm>
          <a:prstGeom prst="rect">
            <a:avLst/>
          </a:prstGeom>
        </p:spPr>
        <p:txBody>
          <a:bodyPr vert="horz" lIns="91440" tIns="45720" rIns="91440" bIns="45720" rtlCol="0" anchor="ctr"/>
          <a:lstStyle>
            <a:lvl1pPr algn="r">
              <a:defRPr sz="1000">
                <a:solidFill>
                  <a:schemeClr val="tx1">
                    <a:tint val="75000"/>
                  </a:schemeClr>
                </a:solidFill>
              </a:defRPr>
            </a:lvl1pPr>
          </a:lstStyle>
          <a:p>
            <a:fld id="{48A87A34-81AB-432B-8DAE-1953F412C126}" type="datetimeFigureOut">
              <a:rPr lang="en-US" dirty="0"/>
              <a:pPr/>
              <a:t>2/27/2018</a:t>
            </a:fld>
            <a:endParaRPr lang="en-US" dirty="0"/>
          </a:p>
        </p:txBody>
      </p:sp>
      <p:sp>
        <p:nvSpPr>
          <p:cNvPr id="5" name="Footer Placeholder 4"/>
          <p:cNvSpPr>
            <a:spLocks noGrp="1"/>
          </p:cNvSpPr>
          <p:nvPr>
            <p:ph type="ftr" sz="quarter" idx="3"/>
          </p:nvPr>
        </p:nvSpPr>
        <p:spPr>
          <a:xfrm>
            <a:off x="1451579" y="329307"/>
            <a:ext cx="5938836" cy="309201"/>
          </a:xfrm>
          <a:prstGeom prst="rect">
            <a:avLst/>
          </a:prstGeom>
        </p:spPr>
        <p:txBody>
          <a:bodyPr vert="horz" lIns="91440" tIns="45720" rIns="91440" bIns="45720" rtlCol="0" anchor="ctr"/>
          <a:lstStyle>
            <a:lvl1pPr algn="l">
              <a:defRPr sz="10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480060" y="798973"/>
            <a:ext cx="811019" cy="503578"/>
          </a:xfrm>
          <a:prstGeom prst="rect">
            <a:avLst/>
          </a:prstGeom>
        </p:spPr>
        <p:txBody>
          <a:bodyPr vert="horz" lIns="91440" tIns="45720" rIns="91440" bIns="45720" rtlCol="0" anchor="t"/>
          <a:lstStyle>
            <a:lvl1pPr algn="r">
              <a:defRPr sz="2800">
                <a:solidFill>
                  <a:schemeClr val="accent1"/>
                </a:solidFill>
              </a:defRPr>
            </a:lvl1pPr>
          </a:lstStyle>
          <a:p>
            <a:fld id="{DDBE135E-2566-4748-853C-8A3B78F0FB00}" type="slidenum">
              <a:rPr lang="en-GB" smtClean="0"/>
              <a:pPr/>
              <a:t>‹#›</a:t>
            </a:fld>
            <a:endParaRPr lang="en-GB" dirty="0"/>
          </a:p>
        </p:txBody>
      </p:sp>
      <p:cxnSp>
        <p:nvCxnSpPr>
          <p:cNvPr id="10" name="Straight Connector 9"/>
          <p:cNvCxnSpPr/>
          <p:nvPr/>
        </p:nvCxnSpPr>
        <p:spPr>
          <a:xfrm>
            <a:off x="0" y="6128413"/>
            <a:ext cx="12192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52385103"/>
      </p:ext>
    </p:extLst>
  </p:cSld>
  <p:clrMap bg1="lt1" tx1="dk1" bg2="lt2" tx2="dk2" accent1="accent1" accent2="accent2" accent3="accent3" accent4="accent4" accent5="accent5" accent6="accent6" hlink="hlink" folHlink="folHlink"/>
  <p:sldLayoutIdLst>
    <p:sldLayoutId id="2147483728" r:id="rId1"/>
    <p:sldLayoutId id="2147483729" r:id="rId2"/>
    <p:sldLayoutId id="2147483730" r:id="rId3"/>
    <p:sldLayoutId id="2147483731" r:id="rId4"/>
    <p:sldLayoutId id="2147483732" r:id="rId5"/>
    <p:sldLayoutId id="2147483733" r:id="rId6"/>
    <p:sldLayoutId id="2147483734" r:id="rId7"/>
    <p:sldLayoutId id="2147483735" r:id="rId8"/>
    <p:sldLayoutId id="2147483736" r:id="rId9"/>
    <p:sldLayoutId id="2147483737" r:id="rId10"/>
    <p:sldLayoutId id="2147483738" r:id="rId11"/>
    <p:sldLayoutId id="2147483739" r:id="rId12"/>
  </p:sldLayoutIdLst>
  <p:hf hdr="0" ftr="0" dt="0"/>
  <p:txStyles>
    <p:titleStyle>
      <a:lvl1pPr algn="l" defTabSz="914400" rtl="0" eaLnBrk="1" latinLnBrk="0" hangingPunct="1">
        <a:lnSpc>
          <a:spcPct val="90000"/>
        </a:lnSpc>
        <a:spcBef>
          <a:spcPct val="0"/>
        </a:spcBef>
        <a:buNone/>
        <a:defRPr sz="3200" b="0" i="0" kern="1200" cap="all">
          <a:solidFill>
            <a:schemeClr val="tx1"/>
          </a:solidFill>
          <a:effectLst/>
          <a:latin typeface="+mj-lt"/>
          <a:ea typeface="+mj-ea"/>
          <a:cs typeface="+mj-cs"/>
        </a:defRPr>
      </a:lvl1pPr>
    </p:titleStyle>
    <p:bodyStyle>
      <a:lvl1pPr marL="228600" indent="-228600" algn="l" defTabSz="914400" rtl="0" eaLnBrk="1" latinLnBrk="0" hangingPunct="1">
        <a:lnSpc>
          <a:spcPct val="120000"/>
        </a:lnSpc>
        <a:spcBef>
          <a:spcPts val="1000"/>
        </a:spcBef>
        <a:buClr>
          <a:schemeClr val="accent1"/>
        </a:buClr>
        <a:buSzPct val="100000"/>
        <a:buFont typeface="Arial" panose="020B0604020202020204" pitchFamily="34" charset="0"/>
        <a:buChar char="•"/>
        <a:defRPr sz="2000" kern="120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800" kern="1200" cap="none"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600" kern="120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400" kern="1200" cap="none"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hyperlink" Target="https://www.sree.org/conferences/2014f/program/downloads/abstracts/1292_1.pdf" TargetMode="External"/><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hyperlink" Target="http://completecollege.org/spanningthedivide/#the-bridge-builders" TargetMode="External"/></Relationships>
</file>

<file path=ppt/slides/_rels/slide14.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21.xml"/><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ype="http://schemas.openxmlformats.org/officeDocument/2006/relationships/hyperlink" Target="https://completecollege.org/data-dashboard/" TargetMode="External"/><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838090" y="1308289"/>
            <a:ext cx="7772400" cy="1463040"/>
          </a:xfrm>
        </p:spPr>
        <p:txBody>
          <a:bodyPr/>
          <a:lstStyle/>
          <a:p>
            <a:r>
              <a:rPr lang="en-US" sz="6600" dirty="0"/>
              <a:t>Co-Requisites</a:t>
            </a:r>
          </a:p>
        </p:txBody>
      </p:sp>
      <p:sp>
        <p:nvSpPr>
          <p:cNvPr id="3" name="Subtitle 2"/>
          <p:cNvSpPr>
            <a:spLocks noGrp="1"/>
          </p:cNvSpPr>
          <p:nvPr>
            <p:ph type="subTitle" idx="1"/>
          </p:nvPr>
        </p:nvSpPr>
        <p:spPr>
          <a:xfrm>
            <a:off x="706381" y="4018255"/>
            <a:ext cx="10525211" cy="861420"/>
          </a:xfrm>
        </p:spPr>
        <p:txBody>
          <a:bodyPr>
            <a:noAutofit/>
          </a:bodyPr>
          <a:lstStyle/>
          <a:p>
            <a:r>
              <a:rPr lang="en-US" sz="3200" dirty="0"/>
              <a:t>Michael Sullivan</a:t>
            </a:r>
          </a:p>
          <a:p>
            <a:r>
              <a:rPr lang="en-US" sz="2400" dirty="0">
                <a:solidFill>
                  <a:schemeClr val="tx1"/>
                </a:solidFill>
              </a:rPr>
              <a:t>sullystats@gmail.com   msulliva@jjc.edu    www.sullystats.com</a:t>
            </a:r>
          </a:p>
        </p:txBody>
      </p:sp>
    </p:spTree>
    <p:extLst>
      <p:ext uri="{BB962C8B-B14F-4D97-AF65-F5344CB8AC3E}">
        <p14:creationId xmlns:p14="http://schemas.microsoft.com/office/powerpoint/2010/main" val="19272490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3EE4EA-972A-4D38-8458-23479E7FF48E}"/>
              </a:ext>
            </a:extLst>
          </p:cNvPr>
          <p:cNvSpPr>
            <a:spLocks noGrp="1"/>
          </p:cNvSpPr>
          <p:nvPr>
            <p:ph type="title"/>
          </p:nvPr>
        </p:nvSpPr>
        <p:spPr>
          <a:xfrm>
            <a:off x="885569" y="231313"/>
            <a:ext cx="9603275" cy="1049235"/>
          </a:xfrm>
        </p:spPr>
        <p:txBody>
          <a:bodyPr/>
          <a:lstStyle/>
          <a:p>
            <a:r>
              <a:rPr lang="en-US" dirty="0"/>
              <a:t>Problem with emporium</a:t>
            </a:r>
          </a:p>
        </p:txBody>
      </p:sp>
      <p:pic>
        <p:nvPicPr>
          <p:cNvPr id="5" name="Picture 4">
            <a:extLst>
              <a:ext uri="{FF2B5EF4-FFF2-40B4-BE49-F238E27FC236}">
                <a16:creationId xmlns:a16="http://schemas.microsoft.com/office/drawing/2014/main" id="{4B81066B-EA97-4D10-A9B5-CF19AB5C501E}"/>
              </a:ext>
            </a:extLst>
          </p:cNvPr>
          <p:cNvPicPr>
            <a:picLocks noChangeAspect="1"/>
          </p:cNvPicPr>
          <p:nvPr/>
        </p:nvPicPr>
        <p:blipFill>
          <a:blip r:embed="rId3"/>
          <a:stretch>
            <a:fillRect/>
          </a:stretch>
        </p:blipFill>
        <p:spPr>
          <a:xfrm>
            <a:off x="885569" y="954016"/>
            <a:ext cx="10428537" cy="5767506"/>
          </a:xfrm>
          <a:prstGeom prst="rect">
            <a:avLst/>
          </a:prstGeom>
        </p:spPr>
      </p:pic>
    </p:spTree>
    <p:extLst>
      <p:ext uri="{BB962C8B-B14F-4D97-AF65-F5344CB8AC3E}">
        <p14:creationId xmlns:p14="http://schemas.microsoft.com/office/powerpoint/2010/main" val="404615550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3EE4EA-972A-4D38-8458-23479E7FF48E}"/>
              </a:ext>
            </a:extLst>
          </p:cNvPr>
          <p:cNvSpPr>
            <a:spLocks noGrp="1"/>
          </p:cNvSpPr>
          <p:nvPr>
            <p:ph type="title"/>
          </p:nvPr>
        </p:nvSpPr>
        <p:spPr>
          <a:xfrm>
            <a:off x="885569" y="231313"/>
            <a:ext cx="9603275" cy="1049235"/>
          </a:xfrm>
        </p:spPr>
        <p:txBody>
          <a:bodyPr/>
          <a:lstStyle/>
          <a:p>
            <a:r>
              <a:rPr lang="en-US" dirty="0"/>
              <a:t>Problem with emporium</a:t>
            </a:r>
          </a:p>
        </p:txBody>
      </p:sp>
      <p:pic>
        <p:nvPicPr>
          <p:cNvPr id="3" name="Picture 2">
            <a:extLst>
              <a:ext uri="{FF2B5EF4-FFF2-40B4-BE49-F238E27FC236}">
                <a16:creationId xmlns:a16="http://schemas.microsoft.com/office/drawing/2014/main" id="{BC6CB9B7-5D24-4646-80E7-45F23C14DF12}"/>
              </a:ext>
            </a:extLst>
          </p:cNvPr>
          <p:cNvPicPr>
            <a:picLocks noChangeAspect="1"/>
          </p:cNvPicPr>
          <p:nvPr/>
        </p:nvPicPr>
        <p:blipFill>
          <a:blip r:embed="rId2"/>
          <a:stretch>
            <a:fillRect/>
          </a:stretch>
        </p:blipFill>
        <p:spPr>
          <a:xfrm>
            <a:off x="975815" y="780626"/>
            <a:ext cx="10409656" cy="5947720"/>
          </a:xfrm>
          <a:prstGeom prst="rect">
            <a:avLst/>
          </a:prstGeom>
        </p:spPr>
      </p:pic>
    </p:spTree>
    <p:extLst>
      <p:ext uri="{BB962C8B-B14F-4D97-AF65-F5344CB8AC3E}">
        <p14:creationId xmlns:p14="http://schemas.microsoft.com/office/powerpoint/2010/main" val="363657588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What Is Co-Requisite Remediation? </a:t>
            </a:r>
          </a:p>
        </p:txBody>
      </p:sp>
      <p:sp>
        <p:nvSpPr>
          <p:cNvPr id="3" name="Content Placeholder 2"/>
          <p:cNvSpPr>
            <a:spLocks noGrp="1"/>
          </p:cNvSpPr>
          <p:nvPr>
            <p:ph idx="1"/>
          </p:nvPr>
        </p:nvSpPr>
        <p:spPr/>
        <p:txBody>
          <a:bodyPr>
            <a:normAutofit/>
          </a:bodyPr>
          <a:lstStyle/>
          <a:p>
            <a:r>
              <a:rPr lang="en-US" sz="2800" dirty="0"/>
              <a:t>Co-requisite remediation is an approach to developmental education that places students in entry-level college courses while they simultaneously receive remedial academic support. </a:t>
            </a:r>
          </a:p>
        </p:txBody>
      </p:sp>
    </p:spTree>
    <p:extLst>
      <p:ext uri="{BB962C8B-B14F-4D97-AF65-F5344CB8AC3E}">
        <p14:creationId xmlns:p14="http://schemas.microsoft.com/office/powerpoint/2010/main" val="89466765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Why Co-Requisite?</a:t>
            </a:r>
          </a:p>
        </p:txBody>
      </p:sp>
      <p:sp>
        <p:nvSpPr>
          <p:cNvPr id="3" name="Content Placeholder 2"/>
          <p:cNvSpPr>
            <a:spLocks noGrp="1"/>
          </p:cNvSpPr>
          <p:nvPr>
            <p:ph idx="1"/>
          </p:nvPr>
        </p:nvSpPr>
        <p:spPr/>
        <p:txBody>
          <a:bodyPr>
            <a:normAutofit/>
          </a:bodyPr>
          <a:lstStyle/>
          <a:p>
            <a:r>
              <a:rPr lang="en-US" sz="2800" dirty="0">
                <a:hlinkClick r:id="rId3"/>
              </a:rPr>
              <a:t>City University of New York</a:t>
            </a:r>
            <a:endParaRPr lang="en-US" sz="2800" dirty="0"/>
          </a:p>
          <a:p>
            <a:r>
              <a:rPr lang="en-US" sz="2800" dirty="0"/>
              <a:t>Complete College America </a:t>
            </a:r>
            <a:r>
              <a:rPr lang="en-US" sz="2800" dirty="0">
                <a:hlinkClick r:id="rId4"/>
              </a:rPr>
              <a:t>Report</a:t>
            </a:r>
            <a:r>
              <a:rPr lang="en-US" sz="2800" dirty="0"/>
              <a:t> includes Case Studies from states that have implemented co-requisite models and a blueprint for developing a co-requisite model. </a:t>
            </a:r>
          </a:p>
        </p:txBody>
      </p:sp>
    </p:spTree>
    <p:extLst>
      <p:ext uri="{BB962C8B-B14F-4D97-AF65-F5344CB8AC3E}">
        <p14:creationId xmlns:p14="http://schemas.microsoft.com/office/powerpoint/2010/main" val="418608178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a:xfrm>
            <a:off x="1544053" y="185669"/>
            <a:ext cx="9144000" cy="990600"/>
          </a:xfrm>
          <a:prstGeom prst="rect">
            <a:avLst/>
          </a:prstGeom>
          <a:noFill/>
        </p:spPr>
        <p:txBody>
          <a:bodyPr>
            <a:normAutofit fontScale="97500"/>
          </a:bodyPr>
          <a:lstStyle>
            <a:lvl1pPr algn="l" defTabSz="457130" rtl="0" eaLnBrk="1" latinLnBrk="0" hangingPunct="1">
              <a:spcBef>
                <a:spcPct val="0"/>
              </a:spcBef>
              <a:buNone/>
              <a:defRPr sz="3600" kern="1200">
                <a:solidFill>
                  <a:srgbClr val="FFFFFF"/>
                </a:solidFill>
                <a:latin typeface="+mj-lt"/>
                <a:ea typeface="+mj-ea"/>
                <a:cs typeface="+mj-cs"/>
              </a:defRPr>
            </a:lvl1pPr>
          </a:lstStyle>
          <a:p>
            <a:pPr algn="ctr">
              <a:defRPr/>
            </a:pPr>
            <a:r>
              <a:rPr lang="en-US" sz="2400" dirty="0">
                <a:solidFill>
                  <a:srgbClr val="262F36"/>
                </a:solidFill>
                <a:cs typeface="Avenir Heavy"/>
              </a:rPr>
              <a:t>Tennessee Community Colleges Gateway Math Success in One Year</a:t>
            </a:r>
          </a:p>
        </p:txBody>
      </p:sp>
      <p:sp>
        <p:nvSpPr>
          <p:cNvPr id="8" name="Content Placeholder 2"/>
          <p:cNvSpPr txBox="1">
            <a:spLocks/>
          </p:cNvSpPr>
          <p:nvPr/>
        </p:nvSpPr>
        <p:spPr>
          <a:xfrm>
            <a:off x="2205790" y="1665515"/>
            <a:ext cx="7820527" cy="4065815"/>
          </a:xfrm>
          <a:prstGeom prst="rect">
            <a:avLst/>
          </a:prstGeom>
        </p:spPr>
        <p:txBody>
          <a:bodyPr>
            <a:noAutofit/>
          </a:bodyPr>
          <a:lstStyle>
            <a:lvl1pPr marL="342761" indent="-342761" algn="l" defTabSz="457011" rtl="0" eaLnBrk="1" latinLnBrk="0" hangingPunct="1">
              <a:spcBef>
                <a:spcPct val="20000"/>
              </a:spcBef>
              <a:buClr>
                <a:schemeClr val="accent2"/>
              </a:buClr>
              <a:buSzPct val="106000"/>
              <a:buFont typeface="Wingdings" charset="2"/>
              <a:buChar char="§"/>
              <a:defRPr sz="3200" kern="1200">
                <a:solidFill>
                  <a:schemeClr val="tx1"/>
                </a:solidFill>
                <a:latin typeface="+mn-lt"/>
                <a:ea typeface="+mn-ea"/>
                <a:cs typeface="+mn-cs"/>
              </a:defRPr>
            </a:lvl1pPr>
            <a:lvl2pPr marL="742646" indent="-285632" algn="l" defTabSz="457011" rtl="0" eaLnBrk="1" latinLnBrk="0" hangingPunct="1">
              <a:spcBef>
                <a:spcPct val="20000"/>
              </a:spcBef>
              <a:buFont typeface="Arial"/>
              <a:buChar char="–"/>
              <a:defRPr sz="2800" kern="1200">
                <a:solidFill>
                  <a:schemeClr val="tx1"/>
                </a:solidFill>
                <a:latin typeface="+mn-lt"/>
                <a:ea typeface="+mn-ea"/>
                <a:cs typeface="+mn-cs"/>
              </a:defRPr>
            </a:lvl2pPr>
            <a:lvl3pPr marL="1142530" indent="-228505" algn="l" defTabSz="457011" rtl="0" eaLnBrk="1" latinLnBrk="0" hangingPunct="1">
              <a:spcBef>
                <a:spcPct val="20000"/>
              </a:spcBef>
              <a:buFont typeface="Arial"/>
              <a:buChar char="•"/>
              <a:defRPr sz="2400" kern="1200">
                <a:solidFill>
                  <a:schemeClr val="tx1"/>
                </a:solidFill>
                <a:latin typeface="+mn-lt"/>
                <a:ea typeface="+mn-ea"/>
                <a:cs typeface="+mn-cs"/>
              </a:defRPr>
            </a:lvl3pPr>
            <a:lvl4pPr marL="1599544" indent="-228505" algn="l" defTabSz="457011" rtl="0" eaLnBrk="1" latinLnBrk="0" hangingPunct="1">
              <a:spcBef>
                <a:spcPct val="20000"/>
              </a:spcBef>
              <a:buFont typeface="Arial"/>
              <a:buChar char="–"/>
              <a:defRPr sz="2000" kern="1200">
                <a:solidFill>
                  <a:schemeClr val="tx1"/>
                </a:solidFill>
                <a:latin typeface="+mn-lt"/>
                <a:ea typeface="+mn-ea"/>
                <a:cs typeface="+mn-cs"/>
              </a:defRPr>
            </a:lvl4pPr>
            <a:lvl5pPr marL="2056560" indent="-228505" algn="l" defTabSz="457011" rtl="0" eaLnBrk="1" latinLnBrk="0" hangingPunct="1">
              <a:spcBef>
                <a:spcPct val="20000"/>
              </a:spcBef>
              <a:buFont typeface="Arial"/>
              <a:buChar char="»"/>
              <a:defRPr sz="2000" kern="1200">
                <a:solidFill>
                  <a:schemeClr val="tx1"/>
                </a:solidFill>
                <a:latin typeface="+mn-lt"/>
                <a:ea typeface="+mn-ea"/>
                <a:cs typeface="+mn-cs"/>
              </a:defRPr>
            </a:lvl5pPr>
            <a:lvl6pPr marL="2513573" indent="-228505" algn="l" defTabSz="457011" rtl="0" eaLnBrk="1" latinLnBrk="0" hangingPunct="1">
              <a:spcBef>
                <a:spcPct val="20000"/>
              </a:spcBef>
              <a:buFont typeface="Arial"/>
              <a:buChar char="•"/>
              <a:defRPr sz="2000" kern="1200">
                <a:solidFill>
                  <a:schemeClr val="tx1"/>
                </a:solidFill>
                <a:latin typeface="+mn-lt"/>
                <a:ea typeface="+mn-ea"/>
                <a:cs typeface="+mn-cs"/>
              </a:defRPr>
            </a:lvl6pPr>
            <a:lvl7pPr marL="2970584" indent="-228505" algn="l" defTabSz="457011" rtl="0" eaLnBrk="1" latinLnBrk="0" hangingPunct="1">
              <a:spcBef>
                <a:spcPct val="20000"/>
              </a:spcBef>
              <a:buFont typeface="Arial"/>
              <a:buChar char="•"/>
              <a:defRPr sz="2000" kern="1200">
                <a:solidFill>
                  <a:schemeClr val="tx1"/>
                </a:solidFill>
                <a:latin typeface="+mn-lt"/>
                <a:ea typeface="+mn-ea"/>
                <a:cs typeface="+mn-cs"/>
              </a:defRPr>
            </a:lvl7pPr>
            <a:lvl8pPr marL="3427598" indent="-228505" algn="l" defTabSz="457011" rtl="0" eaLnBrk="1" latinLnBrk="0" hangingPunct="1">
              <a:spcBef>
                <a:spcPct val="20000"/>
              </a:spcBef>
              <a:buFont typeface="Arial"/>
              <a:buChar char="•"/>
              <a:defRPr sz="2000" kern="1200">
                <a:solidFill>
                  <a:schemeClr val="tx1"/>
                </a:solidFill>
                <a:latin typeface="+mn-lt"/>
                <a:ea typeface="+mn-ea"/>
                <a:cs typeface="+mn-cs"/>
              </a:defRPr>
            </a:lvl8pPr>
            <a:lvl9pPr marL="3884609" indent="-228505" algn="l" defTabSz="457011"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a:spcBef>
                <a:spcPts val="0"/>
              </a:spcBef>
              <a:spcAft>
                <a:spcPts val="3500"/>
              </a:spcAft>
              <a:buClr>
                <a:srgbClr val="7A9FBD"/>
              </a:buClr>
              <a:buNone/>
              <a:defRPr/>
            </a:pPr>
            <a:endParaRPr lang="en-US" sz="4400" dirty="0">
              <a:solidFill>
                <a:prstClr val="white"/>
              </a:solidFill>
              <a:latin typeface="Avenir Book"/>
              <a:cs typeface="Avenir Book"/>
            </a:endParaRPr>
          </a:p>
        </p:txBody>
      </p:sp>
      <p:cxnSp>
        <p:nvCxnSpPr>
          <p:cNvPr id="9" name="Straight Connector 8"/>
          <p:cNvCxnSpPr/>
          <p:nvPr/>
        </p:nvCxnSpPr>
        <p:spPr>
          <a:xfrm>
            <a:off x="2205790" y="1176269"/>
            <a:ext cx="7820527" cy="5191"/>
          </a:xfrm>
          <a:prstGeom prst="line">
            <a:avLst/>
          </a:prstGeom>
          <a:ln>
            <a:solidFill>
              <a:schemeClr val="bg1">
                <a:alpha val="16000"/>
              </a:schemeClr>
            </a:solidFill>
          </a:ln>
          <a:effectLst/>
        </p:spPr>
        <p:style>
          <a:lnRef idx="2">
            <a:schemeClr val="accent1"/>
          </a:lnRef>
          <a:fillRef idx="0">
            <a:schemeClr val="accent1"/>
          </a:fillRef>
          <a:effectRef idx="1">
            <a:schemeClr val="accent1"/>
          </a:effectRef>
          <a:fontRef idx="minor">
            <a:schemeClr val="tx1"/>
          </a:fontRef>
        </p:style>
      </p:cxnSp>
      <p:sp>
        <p:nvSpPr>
          <p:cNvPr id="2" name="TextBox 1"/>
          <p:cNvSpPr txBox="1"/>
          <p:nvPr/>
        </p:nvSpPr>
        <p:spPr>
          <a:xfrm>
            <a:off x="997206" y="5665003"/>
            <a:ext cx="7979802" cy="276999"/>
          </a:xfrm>
          <a:prstGeom prst="rect">
            <a:avLst/>
          </a:prstGeom>
          <a:noFill/>
        </p:spPr>
        <p:txBody>
          <a:bodyPr wrap="square" rtlCol="0">
            <a:spAutoFit/>
          </a:bodyPr>
          <a:lstStyle/>
          <a:p>
            <a:pPr algn="r"/>
            <a:r>
              <a:rPr lang="en-US" sz="1200" dirty="0"/>
              <a:t>Tennessee Board of Regents Brief #3: </a:t>
            </a:r>
            <a:r>
              <a:rPr lang="en-US" sz="1200" i="1" dirty="0"/>
              <a:t>Co-requisite Remediation Full Implementation 2015-16</a:t>
            </a:r>
            <a:endParaRPr lang="en-US" sz="1200" dirty="0"/>
          </a:p>
        </p:txBody>
      </p:sp>
      <p:graphicFrame>
        <p:nvGraphicFramePr>
          <p:cNvPr id="7" name="Chart 6">
            <a:extLst>
              <a:ext uri="{FF2B5EF4-FFF2-40B4-BE49-F238E27FC236}">
                <a16:creationId xmlns:a16="http://schemas.microsoft.com/office/drawing/2014/main" id="{66663E86-D9B9-4BC7-842B-7A821A18C598}"/>
              </a:ext>
            </a:extLst>
          </p:cNvPr>
          <p:cNvGraphicFramePr>
            <a:graphicFrameLocks/>
          </p:cNvGraphicFramePr>
          <p:nvPr>
            <p:extLst>
              <p:ext uri="{D42A27DB-BD31-4B8C-83A1-F6EECF244321}">
                <p14:modId xmlns:p14="http://schemas.microsoft.com/office/powerpoint/2010/main" val="573922425"/>
              </p:ext>
            </p:extLst>
          </p:nvPr>
        </p:nvGraphicFramePr>
        <p:xfrm>
          <a:off x="2159799" y="-100040"/>
          <a:ext cx="8263466" cy="6099074"/>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9449616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04BD23E4-1F46-4FA4-A91D-B4EDAD47AC64}"/>
              </a:ext>
            </a:extLst>
          </p:cNvPr>
          <p:cNvPicPr>
            <a:picLocks noChangeAspect="1"/>
          </p:cNvPicPr>
          <p:nvPr/>
        </p:nvPicPr>
        <p:blipFill>
          <a:blip r:embed="rId2"/>
          <a:stretch>
            <a:fillRect/>
          </a:stretch>
        </p:blipFill>
        <p:spPr>
          <a:xfrm>
            <a:off x="2371021" y="-126952"/>
            <a:ext cx="7449958" cy="5950212"/>
          </a:xfrm>
          <a:prstGeom prst="rect">
            <a:avLst/>
          </a:prstGeom>
        </p:spPr>
      </p:pic>
      <p:sp>
        <p:nvSpPr>
          <p:cNvPr id="4" name="Title 1">
            <a:extLst>
              <a:ext uri="{FF2B5EF4-FFF2-40B4-BE49-F238E27FC236}">
                <a16:creationId xmlns:a16="http://schemas.microsoft.com/office/drawing/2014/main" id="{6B03A252-1A29-48FF-AD69-BB6E6177FA9D}"/>
              </a:ext>
            </a:extLst>
          </p:cNvPr>
          <p:cNvSpPr txBox="1">
            <a:spLocks/>
          </p:cNvSpPr>
          <p:nvPr/>
        </p:nvSpPr>
        <p:spPr>
          <a:xfrm>
            <a:off x="1524000" y="38459"/>
            <a:ext cx="9144000" cy="990600"/>
          </a:xfrm>
          <a:prstGeom prst="rect">
            <a:avLst/>
          </a:prstGeom>
          <a:noFill/>
        </p:spPr>
        <p:txBody>
          <a:bodyPr>
            <a:normAutofit fontScale="97500"/>
          </a:bodyPr>
          <a:lstStyle>
            <a:lvl1pPr algn="l" defTabSz="457130" rtl="0" eaLnBrk="1" latinLnBrk="0" hangingPunct="1">
              <a:spcBef>
                <a:spcPct val="0"/>
              </a:spcBef>
              <a:buNone/>
              <a:defRPr sz="3600" kern="1200">
                <a:solidFill>
                  <a:srgbClr val="FFFFFF"/>
                </a:solidFill>
                <a:latin typeface="+mj-lt"/>
                <a:ea typeface="+mj-ea"/>
                <a:cs typeface="+mj-cs"/>
              </a:defRPr>
            </a:lvl1pPr>
          </a:lstStyle>
          <a:p>
            <a:pPr algn="ctr">
              <a:defRPr/>
            </a:pPr>
            <a:r>
              <a:rPr lang="en-US" sz="2800" dirty="0">
                <a:solidFill>
                  <a:srgbClr val="262F36"/>
                </a:solidFill>
                <a:latin typeface="Calibri"/>
                <a:cs typeface="Avenir Heavy"/>
              </a:rPr>
              <a:t>Tennessee Universities Gateway Math Success in One Year</a:t>
            </a:r>
          </a:p>
        </p:txBody>
      </p:sp>
      <p:sp>
        <p:nvSpPr>
          <p:cNvPr id="5" name="TextBox 4">
            <a:extLst>
              <a:ext uri="{FF2B5EF4-FFF2-40B4-BE49-F238E27FC236}">
                <a16:creationId xmlns:a16="http://schemas.microsoft.com/office/drawing/2014/main" id="{8F6007FF-03A2-4CAE-A4F9-063BD594BC78}"/>
              </a:ext>
            </a:extLst>
          </p:cNvPr>
          <p:cNvSpPr txBox="1"/>
          <p:nvPr/>
        </p:nvSpPr>
        <p:spPr>
          <a:xfrm>
            <a:off x="882187" y="5583536"/>
            <a:ext cx="7979802" cy="276999"/>
          </a:xfrm>
          <a:prstGeom prst="rect">
            <a:avLst/>
          </a:prstGeom>
          <a:noFill/>
        </p:spPr>
        <p:txBody>
          <a:bodyPr wrap="square" rtlCol="0">
            <a:spAutoFit/>
          </a:bodyPr>
          <a:lstStyle/>
          <a:p>
            <a:pPr algn="r"/>
            <a:r>
              <a:rPr lang="en-US" sz="1200" dirty="0">
                <a:solidFill>
                  <a:srgbClr val="333F48"/>
                </a:solidFill>
                <a:latin typeface="Calibri"/>
              </a:rPr>
              <a:t>Tennessee Board of Regents Brief #3: </a:t>
            </a:r>
            <a:r>
              <a:rPr lang="en-US" sz="1200" i="1" dirty="0">
                <a:solidFill>
                  <a:srgbClr val="333F48"/>
                </a:solidFill>
                <a:latin typeface="Calibri"/>
              </a:rPr>
              <a:t>Co-requisite Remediation Full Implementation 2015-16</a:t>
            </a:r>
            <a:endParaRPr lang="en-US" sz="1200" dirty="0">
              <a:solidFill>
                <a:srgbClr val="333F48"/>
              </a:solidFill>
              <a:latin typeface="Calibri"/>
            </a:endParaRPr>
          </a:p>
        </p:txBody>
      </p:sp>
    </p:spTree>
    <p:extLst>
      <p:ext uri="{BB962C8B-B14F-4D97-AF65-F5344CB8AC3E}">
        <p14:creationId xmlns:p14="http://schemas.microsoft.com/office/powerpoint/2010/main" val="176799143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Cost Effectiveness</a:t>
            </a:r>
          </a:p>
        </p:txBody>
      </p:sp>
      <p:pic>
        <p:nvPicPr>
          <p:cNvPr id="6" name="Picture 5"/>
          <p:cNvPicPr>
            <a:picLocks noChangeAspect="1"/>
          </p:cNvPicPr>
          <p:nvPr/>
        </p:nvPicPr>
        <p:blipFill>
          <a:blip r:embed="rId2"/>
          <a:stretch>
            <a:fillRect/>
          </a:stretch>
        </p:blipFill>
        <p:spPr>
          <a:xfrm>
            <a:off x="1451579" y="1930792"/>
            <a:ext cx="9316985" cy="3101853"/>
          </a:xfrm>
          <a:prstGeom prst="rect">
            <a:avLst/>
          </a:prstGeom>
        </p:spPr>
      </p:pic>
      <p:sp>
        <p:nvSpPr>
          <p:cNvPr id="7" name="TextBox 6"/>
          <p:cNvSpPr txBox="1"/>
          <p:nvPr/>
        </p:nvSpPr>
        <p:spPr>
          <a:xfrm>
            <a:off x="406168" y="5109683"/>
            <a:ext cx="11407806" cy="923330"/>
          </a:xfrm>
          <a:prstGeom prst="rect">
            <a:avLst/>
          </a:prstGeom>
          <a:noFill/>
        </p:spPr>
        <p:txBody>
          <a:bodyPr wrap="square" rtlCol="0">
            <a:spAutoFit/>
          </a:bodyPr>
          <a:lstStyle/>
          <a:p>
            <a:r>
              <a:rPr lang="en-US" dirty="0"/>
              <a:t>Whole report at </a:t>
            </a:r>
          </a:p>
          <a:p>
            <a:endParaRPr lang="en-US" dirty="0"/>
          </a:p>
          <a:p>
            <a:r>
              <a:rPr lang="en-US" dirty="0"/>
              <a:t>http://ccrc.tc.columbia.edu/publications/corequisite-remediation-cost-effective-tennessee.html</a:t>
            </a:r>
          </a:p>
        </p:txBody>
      </p:sp>
    </p:spTree>
    <p:extLst>
      <p:ext uri="{BB962C8B-B14F-4D97-AF65-F5344CB8AC3E}">
        <p14:creationId xmlns:p14="http://schemas.microsoft.com/office/powerpoint/2010/main" val="173357996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Specific Co-Requisite Models</a:t>
            </a:r>
          </a:p>
        </p:txBody>
      </p:sp>
      <p:sp>
        <p:nvSpPr>
          <p:cNvPr id="3" name="Content Placeholder 2"/>
          <p:cNvSpPr>
            <a:spLocks noGrp="1"/>
          </p:cNvSpPr>
          <p:nvPr>
            <p:ph idx="1"/>
          </p:nvPr>
        </p:nvSpPr>
        <p:spPr/>
        <p:txBody>
          <a:bodyPr>
            <a:normAutofit/>
          </a:bodyPr>
          <a:lstStyle/>
          <a:p>
            <a:r>
              <a:rPr lang="en-US" sz="2400" dirty="0"/>
              <a:t>Southeast Missouri State University</a:t>
            </a:r>
          </a:p>
          <a:p>
            <a:r>
              <a:rPr lang="en-US" sz="2400" dirty="0"/>
              <a:t>Western Kentucky Community &amp; Technical College</a:t>
            </a:r>
          </a:p>
          <a:p>
            <a:r>
              <a:rPr lang="en-US" sz="2400" dirty="0"/>
              <a:t>Jackson State Community College (TN)</a:t>
            </a:r>
          </a:p>
          <a:p>
            <a:r>
              <a:rPr lang="en-US" sz="2400" dirty="0"/>
              <a:t>Joliet Junior College</a:t>
            </a:r>
          </a:p>
        </p:txBody>
      </p:sp>
    </p:spTree>
    <p:extLst>
      <p:ext uri="{BB962C8B-B14F-4D97-AF65-F5344CB8AC3E}">
        <p14:creationId xmlns:p14="http://schemas.microsoft.com/office/powerpoint/2010/main" val="335449786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7D2BC4-2BD9-44C4-B9CE-FA9E94D9BFAF}"/>
              </a:ext>
            </a:extLst>
          </p:cNvPr>
          <p:cNvSpPr>
            <a:spLocks noGrp="1"/>
          </p:cNvSpPr>
          <p:nvPr>
            <p:ph type="title"/>
          </p:nvPr>
        </p:nvSpPr>
        <p:spPr/>
        <p:txBody>
          <a:bodyPr/>
          <a:lstStyle/>
          <a:p>
            <a:r>
              <a:rPr lang="en-US" dirty="0"/>
              <a:t>Southeast Missouri State University</a:t>
            </a:r>
          </a:p>
        </p:txBody>
      </p:sp>
      <p:pic>
        <p:nvPicPr>
          <p:cNvPr id="7" name="Picture 6">
            <a:extLst>
              <a:ext uri="{FF2B5EF4-FFF2-40B4-BE49-F238E27FC236}">
                <a16:creationId xmlns:a16="http://schemas.microsoft.com/office/drawing/2014/main" id="{751EC1F6-295D-40AD-B10E-836A1D83C0AB}"/>
              </a:ext>
            </a:extLst>
          </p:cNvPr>
          <p:cNvPicPr>
            <a:picLocks noChangeAspect="1"/>
          </p:cNvPicPr>
          <p:nvPr/>
        </p:nvPicPr>
        <p:blipFill>
          <a:blip r:embed="rId2"/>
          <a:stretch>
            <a:fillRect/>
          </a:stretch>
        </p:blipFill>
        <p:spPr>
          <a:xfrm>
            <a:off x="1335573" y="1329136"/>
            <a:ext cx="8558336" cy="4593110"/>
          </a:xfrm>
          <a:prstGeom prst="rect">
            <a:avLst/>
          </a:prstGeom>
        </p:spPr>
      </p:pic>
    </p:spTree>
    <p:extLst>
      <p:ext uri="{BB962C8B-B14F-4D97-AF65-F5344CB8AC3E}">
        <p14:creationId xmlns:p14="http://schemas.microsoft.com/office/powerpoint/2010/main" val="336935311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693560-566A-4F86-A458-468FB418CFA1}"/>
              </a:ext>
            </a:extLst>
          </p:cNvPr>
          <p:cNvSpPr>
            <a:spLocks noGrp="1"/>
          </p:cNvSpPr>
          <p:nvPr>
            <p:ph type="title"/>
          </p:nvPr>
        </p:nvSpPr>
        <p:spPr/>
        <p:txBody>
          <a:bodyPr/>
          <a:lstStyle/>
          <a:p>
            <a:r>
              <a:rPr lang="en-US" dirty="0"/>
              <a:t>Southeast Missouri State University</a:t>
            </a:r>
          </a:p>
        </p:txBody>
      </p:sp>
      <p:pic>
        <p:nvPicPr>
          <p:cNvPr id="4" name="Picture 3">
            <a:extLst>
              <a:ext uri="{FF2B5EF4-FFF2-40B4-BE49-F238E27FC236}">
                <a16:creationId xmlns:a16="http://schemas.microsoft.com/office/drawing/2014/main" id="{341B35A8-0E42-495C-8277-28DF0CD0914E}"/>
              </a:ext>
            </a:extLst>
          </p:cNvPr>
          <p:cNvPicPr>
            <a:picLocks noChangeAspect="1"/>
          </p:cNvPicPr>
          <p:nvPr/>
        </p:nvPicPr>
        <p:blipFill>
          <a:blip r:embed="rId2"/>
          <a:stretch>
            <a:fillRect/>
          </a:stretch>
        </p:blipFill>
        <p:spPr>
          <a:xfrm>
            <a:off x="1239543" y="1402491"/>
            <a:ext cx="8089006" cy="4494674"/>
          </a:xfrm>
          <a:prstGeom prst="rect">
            <a:avLst/>
          </a:prstGeom>
        </p:spPr>
      </p:pic>
    </p:spTree>
    <p:extLst>
      <p:ext uri="{BB962C8B-B14F-4D97-AF65-F5344CB8AC3E}">
        <p14:creationId xmlns:p14="http://schemas.microsoft.com/office/powerpoint/2010/main" val="3829838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8695" y="117043"/>
            <a:ext cx="8596668" cy="1320800"/>
          </a:xfrm>
        </p:spPr>
        <p:txBody>
          <a:bodyPr/>
          <a:lstStyle/>
          <a:p>
            <a:r>
              <a:rPr lang="en-US" dirty="0"/>
              <a:t>What’s the </a:t>
            </a:r>
            <a:br>
              <a:rPr lang="en-US" dirty="0"/>
            </a:br>
            <a:r>
              <a:rPr lang="en-US" dirty="0"/>
              <a:t>problem?</a:t>
            </a:r>
          </a:p>
        </p:txBody>
      </p:sp>
      <p:pic>
        <p:nvPicPr>
          <p:cNvPr id="5" name="Picture 4"/>
          <p:cNvPicPr>
            <a:picLocks noChangeAspect="1"/>
          </p:cNvPicPr>
          <p:nvPr/>
        </p:nvPicPr>
        <p:blipFill>
          <a:blip r:embed="rId3"/>
          <a:stretch>
            <a:fillRect/>
          </a:stretch>
        </p:blipFill>
        <p:spPr>
          <a:xfrm>
            <a:off x="3881390" y="60960"/>
            <a:ext cx="7724540" cy="5813647"/>
          </a:xfrm>
          <a:prstGeom prst="rect">
            <a:avLst/>
          </a:prstGeom>
        </p:spPr>
      </p:pic>
    </p:spTree>
    <p:extLst>
      <p:ext uri="{BB962C8B-B14F-4D97-AF65-F5344CB8AC3E}">
        <p14:creationId xmlns:p14="http://schemas.microsoft.com/office/powerpoint/2010/main" val="261262343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4C8DD2-F7C9-4A16-976A-87CCB6D9388D}"/>
              </a:ext>
            </a:extLst>
          </p:cNvPr>
          <p:cNvSpPr>
            <a:spLocks noGrp="1"/>
          </p:cNvSpPr>
          <p:nvPr>
            <p:ph type="title"/>
          </p:nvPr>
        </p:nvSpPr>
        <p:spPr/>
        <p:txBody>
          <a:bodyPr/>
          <a:lstStyle/>
          <a:p>
            <a:r>
              <a:rPr lang="en-US" dirty="0"/>
              <a:t>Southeast Missouri State University</a:t>
            </a:r>
          </a:p>
        </p:txBody>
      </p:sp>
      <p:pic>
        <p:nvPicPr>
          <p:cNvPr id="4" name="Picture 3">
            <a:extLst>
              <a:ext uri="{FF2B5EF4-FFF2-40B4-BE49-F238E27FC236}">
                <a16:creationId xmlns:a16="http://schemas.microsoft.com/office/drawing/2014/main" id="{EA3AF991-591E-40F3-B286-BED5C9BE8244}"/>
              </a:ext>
            </a:extLst>
          </p:cNvPr>
          <p:cNvPicPr>
            <a:picLocks noChangeAspect="1"/>
          </p:cNvPicPr>
          <p:nvPr/>
        </p:nvPicPr>
        <p:blipFill>
          <a:blip r:embed="rId2"/>
          <a:stretch>
            <a:fillRect/>
          </a:stretch>
        </p:blipFill>
        <p:spPr>
          <a:xfrm>
            <a:off x="1211916" y="1329136"/>
            <a:ext cx="8705491" cy="4321481"/>
          </a:xfrm>
          <a:prstGeom prst="rect">
            <a:avLst/>
          </a:prstGeom>
        </p:spPr>
      </p:pic>
    </p:spTree>
    <p:extLst>
      <p:ext uri="{BB962C8B-B14F-4D97-AF65-F5344CB8AC3E}">
        <p14:creationId xmlns:p14="http://schemas.microsoft.com/office/powerpoint/2010/main" val="171468363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3EDAAD-6B85-427F-8500-51EF1B068034}"/>
              </a:ext>
            </a:extLst>
          </p:cNvPr>
          <p:cNvSpPr>
            <a:spLocks noGrp="1"/>
          </p:cNvSpPr>
          <p:nvPr>
            <p:ph type="title"/>
          </p:nvPr>
        </p:nvSpPr>
        <p:spPr/>
        <p:txBody>
          <a:bodyPr/>
          <a:lstStyle/>
          <a:p>
            <a:r>
              <a:rPr lang="en-US" dirty="0"/>
              <a:t>Southeast Missouri State University</a:t>
            </a:r>
          </a:p>
        </p:txBody>
      </p:sp>
      <p:pic>
        <p:nvPicPr>
          <p:cNvPr id="4" name="Picture 3">
            <a:extLst>
              <a:ext uri="{FF2B5EF4-FFF2-40B4-BE49-F238E27FC236}">
                <a16:creationId xmlns:a16="http://schemas.microsoft.com/office/drawing/2014/main" id="{31392839-EC80-45A8-8785-5274922E31B1}"/>
              </a:ext>
            </a:extLst>
          </p:cNvPr>
          <p:cNvPicPr>
            <a:picLocks noChangeAspect="1"/>
          </p:cNvPicPr>
          <p:nvPr/>
        </p:nvPicPr>
        <p:blipFill>
          <a:blip r:embed="rId2"/>
          <a:stretch>
            <a:fillRect/>
          </a:stretch>
        </p:blipFill>
        <p:spPr>
          <a:xfrm>
            <a:off x="1451579" y="1379690"/>
            <a:ext cx="8436224" cy="4595099"/>
          </a:xfrm>
          <a:prstGeom prst="rect">
            <a:avLst/>
          </a:prstGeom>
        </p:spPr>
      </p:pic>
    </p:spTree>
    <p:extLst>
      <p:ext uri="{BB962C8B-B14F-4D97-AF65-F5344CB8AC3E}">
        <p14:creationId xmlns:p14="http://schemas.microsoft.com/office/powerpoint/2010/main" val="261334474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56DAA0-5F37-4999-87DE-5C9B1E1E1DCB}"/>
              </a:ext>
            </a:extLst>
          </p:cNvPr>
          <p:cNvSpPr>
            <a:spLocks noGrp="1"/>
          </p:cNvSpPr>
          <p:nvPr>
            <p:ph type="title"/>
          </p:nvPr>
        </p:nvSpPr>
        <p:spPr/>
        <p:txBody>
          <a:bodyPr/>
          <a:lstStyle/>
          <a:p>
            <a:r>
              <a:rPr lang="en-US" dirty="0"/>
              <a:t>Southeast Missouri State University</a:t>
            </a:r>
          </a:p>
        </p:txBody>
      </p:sp>
      <p:pic>
        <p:nvPicPr>
          <p:cNvPr id="4" name="Picture 3">
            <a:extLst>
              <a:ext uri="{FF2B5EF4-FFF2-40B4-BE49-F238E27FC236}">
                <a16:creationId xmlns:a16="http://schemas.microsoft.com/office/drawing/2014/main" id="{506169BC-CD0F-416D-B3BA-2AA11E6C3BD8}"/>
              </a:ext>
            </a:extLst>
          </p:cNvPr>
          <p:cNvPicPr>
            <a:picLocks noChangeAspect="1"/>
          </p:cNvPicPr>
          <p:nvPr/>
        </p:nvPicPr>
        <p:blipFill>
          <a:blip r:embed="rId3"/>
          <a:stretch>
            <a:fillRect/>
          </a:stretch>
        </p:blipFill>
        <p:spPr>
          <a:xfrm>
            <a:off x="1537903" y="1401107"/>
            <a:ext cx="7544682" cy="4583568"/>
          </a:xfrm>
          <a:prstGeom prst="rect">
            <a:avLst/>
          </a:prstGeom>
        </p:spPr>
      </p:pic>
    </p:spTree>
    <p:extLst>
      <p:ext uri="{BB962C8B-B14F-4D97-AF65-F5344CB8AC3E}">
        <p14:creationId xmlns:p14="http://schemas.microsoft.com/office/powerpoint/2010/main" val="407239178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4C3138-616F-4548-A5D3-8CD7C2513FFC}"/>
              </a:ext>
            </a:extLst>
          </p:cNvPr>
          <p:cNvSpPr>
            <a:spLocks noGrp="1"/>
          </p:cNvSpPr>
          <p:nvPr>
            <p:ph type="title"/>
          </p:nvPr>
        </p:nvSpPr>
        <p:spPr>
          <a:xfrm>
            <a:off x="128516" y="244960"/>
            <a:ext cx="11934967" cy="1049235"/>
          </a:xfrm>
        </p:spPr>
        <p:txBody>
          <a:bodyPr/>
          <a:lstStyle/>
          <a:p>
            <a:r>
              <a:rPr lang="en-US" dirty="0"/>
              <a:t>Western Kentucky Community and technical College</a:t>
            </a:r>
          </a:p>
        </p:txBody>
      </p:sp>
      <p:pic>
        <p:nvPicPr>
          <p:cNvPr id="6" name="Picture 5">
            <a:extLst>
              <a:ext uri="{FF2B5EF4-FFF2-40B4-BE49-F238E27FC236}">
                <a16:creationId xmlns:a16="http://schemas.microsoft.com/office/drawing/2014/main" id="{22D6AE00-BFC1-470A-B2BA-FB564EC6E829}"/>
              </a:ext>
            </a:extLst>
          </p:cNvPr>
          <p:cNvPicPr>
            <a:picLocks noChangeAspect="1"/>
          </p:cNvPicPr>
          <p:nvPr/>
        </p:nvPicPr>
        <p:blipFill>
          <a:blip r:embed="rId3"/>
          <a:stretch>
            <a:fillRect/>
          </a:stretch>
        </p:blipFill>
        <p:spPr>
          <a:xfrm>
            <a:off x="880616" y="834283"/>
            <a:ext cx="10430767" cy="5948654"/>
          </a:xfrm>
          <a:prstGeom prst="rect">
            <a:avLst/>
          </a:prstGeom>
        </p:spPr>
      </p:pic>
    </p:spTree>
    <p:extLst>
      <p:ext uri="{BB962C8B-B14F-4D97-AF65-F5344CB8AC3E}">
        <p14:creationId xmlns:p14="http://schemas.microsoft.com/office/powerpoint/2010/main" val="257825946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4C3138-616F-4548-A5D3-8CD7C2513FFC}"/>
              </a:ext>
            </a:extLst>
          </p:cNvPr>
          <p:cNvSpPr>
            <a:spLocks noGrp="1"/>
          </p:cNvSpPr>
          <p:nvPr>
            <p:ph type="title"/>
          </p:nvPr>
        </p:nvSpPr>
        <p:spPr>
          <a:xfrm>
            <a:off x="128516" y="244960"/>
            <a:ext cx="11934967" cy="1049235"/>
          </a:xfrm>
        </p:spPr>
        <p:txBody>
          <a:bodyPr/>
          <a:lstStyle/>
          <a:p>
            <a:r>
              <a:rPr lang="en-US" dirty="0"/>
              <a:t>Western Kentucky Community and technical College</a:t>
            </a:r>
          </a:p>
        </p:txBody>
      </p:sp>
      <p:pic>
        <p:nvPicPr>
          <p:cNvPr id="5" name="Picture 4">
            <a:extLst>
              <a:ext uri="{FF2B5EF4-FFF2-40B4-BE49-F238E27FC236}">
                <a16:creationId xmlns:a16="http://schemas.microsoft.com/office/drawing/2014/main" id="{E9D0227C-43D2-44B1-BB5A-02A985A23B0F}"/>
              </a:ext>
            </a:extLst>
          </p:cNvPr>
          <p:cNvPicPr>
            <a:picLocks noChangeAspect="1"/>
          </p:cNvPicPr>
          <p:nvPr/>
        </p:nvPicPr>
        <p:blipFill>
          <a:blip r:embed="rId3"/>
          <a:stretch>
            <a:fillRect/>
          </a:stretch>
        </p:blipFill>
        <p:spPr>
          <a:xfrm>
            <a:off x="757451" y="780955"/>
            <a:ext cx="10328315" cy="5906448"/>
          </a:xfrm>
          <a:prstGeom prst="rect">
            <a:avLst/>
          </a:prstGeom>
        </p:spPr>
      </p:pic>
    </p:spTree>
    <p:extLst>
      <p:ext uri="{BB962C8B-B14F-4D97-AF65-F5344CB8AC3E}">
        <p14:creationId xmlns:p14="http://schemas.microsoft.com/office/powerpoint/2010/main" val="133936410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4C3138-616F-4548-A5D3-8CD7C2513FFC}"/>
              </a:ext>
            </a:extLst>
          </p:cNvPr>
          <p:cNvSpPr>
            <a:spLocks noGrp="1"/>
          </p:cNvSpPr>
          <p:nvPr>
            <p:ph type="title"/>
          </p:nvPr>
        </p:nvSpPr>
        <p:spPr>
          <a:xfrm>
            <a:off x="128516" y="244960"/>
            <a:ext cx="11934967" cy="1049235"/>
          </a:xfrm>
        </p:spPr>
        <p:txBody>
          <a:bodyPr/>
          <a:lstStyle/>
          <a:p>
            <a:r>
              <a:rPr lang="en-US" dirty="0"/>
              <a:t>Western Kentucky Community and technical College</a:t>
            </a:r>
          </a:p>
        </p:txBody>
      </p:sp>
      <p:pic>
        <p:nvPicPr>
          <p:cNvPr id="3" name="Picture 2">
            <a:extLst>
              <a:ext uri="{FF2B5EF4-FFF2-40B4-BE49-F238E27FC236}">
                <a16:creationId xmlns:a16="http://schemas.microsoft.com/office/drawing/2014/main" id="{3EC2169F-2451-4A09-919C-A7C1450F89CD}"/>
              </a:ext>
            </a:extLst>
          </p:cNvPr>
          <p:cNvPicPr>
            <a:picLocks noChangeAspect="1"/>
          </p:cNvPicPr>
          <p:nvPr/>
        </p:nvPicPr>
        <p:blipFill>
          <a:blip r:embed="rId3"/>
          <a:stretch>
            <a:fillRect/>
          </a:stretch>
        </p:blipFill>
        <p:spPr>
          <a:xfrm>
            <a:off x="666567" y="719093"/>
            <a:ext cx="10763329" cy="6138907"/>
          </a:xfrm>
          <a:prstGeom prst="rect">
            <a:avLst/>
          </a:prstGeom>
        </p:spPr>
      </p:pic>
    </p:spTree>
    <p:extLst>
      <p:ext uri="{BB962C8B-B14F-4D97-AF65-F5344CB8AC3E}">
        <p14:creationId xmlns:p14="http://schemas.microsoft.com/office/powerpoint/2010/main" val="368935305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4C3138-616F-4548-A5D3-8CD7C2513FFC}"/>
              </a:ext>
            </a:extLst>
          </p:cNvPr>
          <p:cNvSpPr>
            <a:spLocks noGrp="1"/>
          </p:cNvSpPr>
          <p:nvPr>
            <p:ph type="title"/>
          </p:nvPr>
        </p:nvSpPr>
        <p:spPr>
          <a:xfrm>
            <a:off x="128516" y="244960"/>
            <a:ext cx="11934967" cy="1049235"/>
          </a:xfrm>
        </p:spPr>
        <p:txBody>
          <a:bodyPr/>
          <a:lstStyle/>
          <a:p>
            <a:r>
              <a:rPr lang="en-US" dirty="0"/>
              <a:t>Western Kentucky Community and technical College</a:t>
            </a:r>
          </a:p>
        </p:txBody>
      </p:sp>
      <p:pic>
        <p:nvPicPr>
          <p:cNvPr id="4" name="Picture 3">
            <a:extLst>
              <a:ext uri="{FF2B5EF4-FFF2-40B4-BE49-F238E27FC236}">
                <a16:creationId xmlns:a16="http://schemas.microsoft.com/office/drawing/2014/main" id="{67C9D98D-C020-4CAB-90C4-415DA564DB11}"/>
              </a:ext>
            </a:extLst>
          </p:cNvPr>
          <p:cNvPicPr>
            <a:picLocks noChangeAspect="1"/>
          </p:cNvPicPr>
          <p:nvPr/>
        </p:nvPicPr>
        <p:blipFill>
          <a:blip r:embed="rId3"/>
          <a:stretch>
            <a:fillRect/>
          </a:stretch>
        </p:blipFill>
        <p:spPr>
          <a:xfrm>
            <a:off x="778629" y="769577"/>
            <a:ext cx="10634740" cy="6067469"/>
          </a:xfrm>
          <a:prstGeom prst="rect">
            <a:avLst/>
          </a:prstGeom>
        </p:spPr>
      </p:pic>
    </p:spTree>
    <p:extLst>
      <p:ext uri="{BB962C8B-B14F-4D97-AF65-F5344CB8AC3E}">
        <p14:creationId xmlns:p14="http://schemas.microsoft.com/office/powerpoint/2010/main" val="406356949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4C3138-616F-4548-A5D3-8CD7C2513FFC}"/>
              </a:ext>
            </a:extLst>
          </p:cNvPr>
          <p:cNvSpPr>
            <a:spLocks noGrp="1"/>
          </p:cNvSpPr>
          <p:nvPr>
            <p:ph type="title"/>
          </p:nvPr>
        </p:nvSpPr>
        <p:spPr>
          <a:xfrm>
            <a:off x="128516" y="244960"/>
            <a:ext cx="11934967" cy="1049235"/>
          </a:xfrm>
        </p:spPr>
        <p:txBody>
          <a:bodyPr/>
          <a:lstStyle/>
          <a:p>
            <a:r>
              <a:rPr lang="en-US" dirty="0"/>
              <a:t>Western Kentucky Community and technical College</a:t>
            </a:r>
          </a:p>
        </p:txBody>
      </p:sp>
      <p:pic>
        <p:nvPicPr>
          <p:cNvPr id="3" name="Picture 2">
            <a:extLst>
              <a:ext uri="{FF2B5EF4-FFF2-40B4-BE49-F238E27FC236}">
                <a16:creationId xmlns:a16="http://schemas.microsoft.com/office/drawing/2014/main" id="{FB2113A7-1761-436E-8217-E741312167D8}"/>
              </a:ext>
            </a:extLst>
          </p:cNvPr>
          <p:cNvPicPr>
            <a:picLocks noChangeAspect="1"/>
          </p:cNvPicPr>
          <p:nvPr/>
        </p:nvPicPr>
        <p:blipFill>
          <a:blip r:embed="rId3"/>
          <a:stretch>
            <a:fillRect/>
          </a:stretch>
        </p:blipFill>
        <p:spPr>
          <a:xfrm>
            <a:off x="1053399" y="769577"/>
            <a:ext cx="10248975" cy="6010319"/>
          </a:xfrm>
          <a:prstGeom prst="rect">
            <a:avLst/>
          </a:prstGeom>
        </p:spPr>
      </p:pic>
    </p:spTree>
    <p:extLst>
      <p:ext uri="{BB962C8B-B14F-4D97-AF65-F5344CB8AC3E}">
        <p14:creationId xmlns:p14="http://schemas.microsoft.com/office/powerpoint/2010/main" val="230464503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4F6E1E-BC61-428A-86BA-793BA15DDA41}"/>
              </a:ext>
            </a:extLst>
          </p:cNvPr>
          <p:cNvSpPr>
            <a:spLocks noGrp="1"/>
          </p:cNvSpPr>
          <p:nvPr>
            <p:ph type="title"/>
          </p:nvPr>
        </p:nvSpPr>
        <p:spPr/>
        <p:txBody>
          <a:bodyPr/>
          <a:lstStyle/>
          <a:p>
            <a:r>
              <a:rPr lang="en-US" dirty="0"/>
              <a:t>Jackson State</a:t>
            </a:r>
          </a:p>
        </p:txBody>
      </p:sp>
      <p:sp>
        <p:nvSpPr>
          <p:cNvPr id="3" name="Content Placeholder 2">
            <a:extLst>
              <a:ext uri="{FF2B5EF4-FFF2-40B4-BE49-F238E27FC236}">
                <a16:creationId xmlns:a16="http://schemas.microsoft.com/office/drawing/2014/main" id="{0FEE994C-261B-401A-90D4-6030E0B2FAD7}"/>
              </a:ext>
            </a:extLst>
          </p:cNvPr>
          <p:cNvSpPr>
            <a:spLocks noGrp="1"/>
          </p:cNvSpPr>
          <p:nvPr>
            <p:ph idx="1"/>
          </p:nvPr>
        </p:nvSpPr>
        <p:spPr>
          <a:xfrm>
            <a:off x="1154954" y="2603500"/>
            <a:ext cx="9604782" cy="3416300"/>
          </a:xfrm>
        </p:spPr>
        <p:txBody>
          <a:bodyPr>
            <a:normAutofit/>
          </a:bodyPr>
          <a:lstStyle/>
          <a:p>
            <a:r>
              <a:rPr lang="en-US" sz="2400" dirty="0"/>
              <a:t>Single co-</a:t>
            </a:r>
            <a:r>
              <a:rPr lang="en-US" sz="2400" dirty="0" err="1"/>
              <a:t>req</a:t>
            </a:r>
            <a:r>
              <a:rPr lang="en-US" sz="2400" dirty="0"/>
              <a:t> for Liberal Arts Math, Stats, and Bridge Math</a:t>
            </a:r>
          </a:p>
          <a:p>
            <a:r>
              <a:rPr lang="en-US" sz="2400" dirty="0"/>
              <a:t>Co-</a:t>
            </a:r>
            <a:r>
              <a:rPr lang="en-US" sz="2400" dirty="0" err="1"/>
              <a:t>Req</a:t>
            </a:r>
            <a:r>
              <a:rPr lang="en-US" sz="2400" dirty="0"/>
              <a:t> has S/U grade. </a:t>
            </a:r>
          </a:p>
          <a:p>
            <a:endParaRPr lang="en-US" sz="2400" dirty="0"/>
          </a:p>
        </p:txBody>
      </p:sp>
    </p:spTree>
    <p:extLst>
      <p:ext uri="{BB962C8B-B14F-4D97-AF65-F5344CB8AC3E}">
        <p14:creationId xmlns:p14="http://schemas.microsoft.com/office/powerpoint/2010/main" val="262139344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05920" y="149427"/>
            <a:ext cx="9603275" cy="1049235"/>
          </a:xfrm>
        </p:spPr>
        <p:txBody>
          <a:bodyPr/>
          <a:lstStyle/>
          <a:p>
            <a:r>
              <a:rPr lang="en-US" dirty="0"/>
              <a:t>Jackson State Results</a:t>
            </a:r>
          </a:p>
        </p:txBody>
      </p:sp>
      <p:pic>
        <p:nvPicPr>
          <p:cNvPr id="4" name="Picture 3"/>
          <p:cNvPicPr>
            <a:picLocks noChangeAspect="1"/>
          </p:cNvPicPr>
          <p:nvPr/>
        </p:nvPicPr>
        <p:blipFill>
          <a:blip r:embed="rId2"/>
          <a:stretch>
            <a:fillRect/>
          </a:stretch>
        </p:blipFill>
        <p:spPr>
          <a:xfrm>
            <a:off x="616751" y="882238"/>
            <a:ext cx="11052086" cy="5075168"/>
          </a:xfrm>
          <a:prstGeom prst="rect">
            <a:avLst/>
          </a:prstGeom>
        </p:spPr>
      </p:pic>
    </p:spTree>
    <p:extLst>
      <p:ext uri="{BB962C8B-B14F-4D97-AF65-F5344CB8AC3E}">
        <p14:creationId xmlns:p14="http://schemas.microsoft.com/office/powerpoint/2010/main" val="139253769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D47391-460F-43B1-B57C-F671DAE3F3FB}"/>
              </a:ext>
            </a:extLst>
          </p:cNvPr>
          <p:cNvSpPr>
            <a:spLocks noGrp="1"/>
          </p:cNvSpPr>
          <p:nvPr>
            <p:ph type="title"/>
          </p:nvPr>
        </p:nvSpPr>
        <p:spPr/>
        <p:txBody>
          <a:bodyPr/>
          <a:lstStyle/>
          <a:p>
            <a:r>
              <a:rPr lang="en-US" dirty="0"/>
              <a:t>What’s the problem – placement exams</a:t>
            </a:r>
          </a:p>
        </p:txBody>
      </p:sp>
    </p:spTree>
    <p:extLst>
      <p:ext uri="{BB962C8B-B14F-4D97-AF65-F5344CB8AC3E}">
        <p14:creationId xmlns:p14="http://schemas.microsoft.com/office/powerpoint/2010/main" val="268710627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72867" y="197193"/>
            <a:ext cx="9603275" cy="1049235"/>
          </a:xfrm>
        </p:spPr>
        <p:txBody>
          <a:bodyPr/>
          <a:lstStyle/>
          <a:p>
            <a:r>
              <a:rPr lang="en-US" dirty="0"/>
              <a:t>Roane State Results</a:t>
            </a:r>
          </a:p>
        </p:txBody>
      </p:sp>
      <p:pic>
        <p:nvPicPr>
          <p:cNvPr id="4" name="Picture 3"/>
          <p:cNvPicPr>
            <a:picLocks noChangeAspect="1"/>
          </p:cNvPicPr>
          <p:nvPr/>
        </p:nvPicPr>
        <p:blipFill>
          <a:blip r:embed="rId2"/>
          <a:stretch>
            <a:fillRect/>
          </a:stretch>
        </p:blipFill>
        <p:spPr>
          <a:xfrm>
            <a:off x="1472867" y="916358"/>
            <a:ext cx="8776780" cy="4936939"/>
          </a:xfrm>
          <a:prstGeom prst="rect">
            <a:avLst/>
          </a:prstGeom>
        </p:spPr>
      </p:pic>
    </p:spTree>
    <p:extLst>
      <p:ext uri="{BB962C8B-B14F-4D97-AF65-F5344CB8AC3E}">
        <p14:creationId xmlns:p14="http://schemas.microsoft.com/office/powerpoint/2010/main" val="314726445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693891-5FD5-463F-BBAE-ADC71B4D233A}"/>
              </a:ext>
            </a:extLst>
          </p:cNvPr>
          <p:cNvSpPr>
            <a:spLocks noGrp="1"/>
          </p:cNvSpPr>
          <p:nvPr>
            <p:ph type="title"/>
          </p:nvPr>
        </p:nvSpPr>
        <p:spPr/>
        <p:txBody>
          <a:bodyPr/>
          <a:lstStyle/>
          <a:p>
            <a:r>
              <a:rPr lang="en-US" dirty="0"/>
              <a:t>Joliet Junior College</a:t>
            </a:r>
          </a:p>
        </p:txBody>
      </p:sp>
      <p:sp>
        <p:nvSpPr>
          <p:cNvPr id="3" name="Content Placeholder 2">
            <a:extLst>
              <a:ext uri="{FF2B5EF4-FFF2-40B4-BE49-F238E27FC236}">
                <a16:creationId xmlns:a16="http://schemas.microsoft.com/office/drawing/2014/main" id="{BB3901D4-D34E-4241-99B6-B688AD2782EF}"/>
              </a:ext>
            </a:extLst>
          </p:cNvPr>
          <p:cNvSpPr>
            <a:spLocks noGrp="1"/>
          </p:cNvSpPr>
          <p:nvPr>
            <p:ph idx="1"/>
          </p:nvPr>
        </p:nvSpPr>
        <p:spPr/>
        <p:txBody>
          <a:bodyPr>
            <a:normAutofit/>
          </a:bodyPr>
          <a:lstStyle/>
          <a:p>
            <a:r>
              <a:rPr lang="en-US" sz="2400" dirty="0"/>
              <a:t>One hour supplementary instruction. </a:t>
            </a:r>
          </a:p>
          <a:p>
            <a:r>
              <a:rPr lang="en-US" sz="2400" dirty="0"/>
              <a:t>Each section has only co-</a:t>
            </a:r>
            <a:r>
              <a:rPr lang="en-US" sz="2400" dirty="0" err="1"/>
              <a:t>req</a:t>
            </a:r>
            <a:r>
              <a:rPr lang="en-US" sz="2400" dirty="0"/>
              <a:t> students. </a:t>
            </a:r>
          </a:p>
          <a:p>
            <a:r>
              <a:rPr lang="en-US" sz="2400" dirty="0"/>
              <a:t>Elementary Algebra pre-requisite. </a:t>
            </a:r>
          </a:p>
          <a:p>
            <a:r>
              <a:rPr lang="en-US" sz="2400" dirty="0"/>
              <a:t>Just added an 8-week Intermediate Algebra followed by 8-week College Algebra. </a:t>
            </a:r>
          </a:p>
        </p:txBody>
      </p:sp>
    </p:spTree>
    <p:extLst>
      <p:ext uri="{BB962C8B-B14F-4D97-AF65-F5344CB8AC3E}">
        <p14:creationId xmlns:p14="http://schemas.microsoft.com/office/powerpoint/2010/main" val="180478026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7775C362-02A3-420B-AAC5-A9553E4E9D21}"/>
              </a:ext>
            </a:extLst>
          </p:cNvPr>
          <p:cNvPicPr>
            <a:picLocks noChangeAspect="1"/>
          </p:cNvPicPr>
          <p:nvPr/>
        </p:nvPicPr>
        <p:blipFill>
          <a:blip r:embed="rId2"/>
          <a:stretch>
            <a:fillRect/>
          </a:stretch>
        </p:blipFill>
        <p:spPr>
          <a:xfrm>
            <a:off x="3159897" y="61888"/>
            <a:ext cx="5165237" cy="5923476"/>
          </a:xfrm>
          <a:prstGeom prst="rect">
            <a:avLst/>
          </a:prstGeom>
        </p:spPr>
      </p:pic>
    </p:spTree>
    <p:extLst>
      <p:ext uri="{BB962C8B-B14F-4D97-AF65-F5344CB8AC3E}">
        <p14:creationId xmlns:p14="http://schemas.microsoft.com/office/powerpoint/2010/main" val="96217838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31073A-5622-43C3-84C2-71AF7D287A7F}"/>
              </a:ext>
            </a:extLst>
          </p:cNvPr>
          <p:cNvSpPr>
            <a:spLocks noGrp="1"/>
          </p:cNvSpPr>
          <p:nvPr>
            <p:ph type="title"/>
          </p:nvPr>
        </p:nvSpPr>
        <p:spPr>
          <a:xfrm>
            <a:off x="1282460" y="176722"/>
            <a:ext cx="9603275" cy="1049235"/>
          </a:xfrm>
        </p:spPr>
        <p:txBody>
          <a:bodyPr/>
          <a:lstStyle/>
          <a:p>
            <a:pPr algn="ctr"/>
            <a:r>
              <a:rPr lang="en-US" dirty="0"/>
              <a:t>Results at JJC (Elementary Statistics)</a:t>
            </a:r>
            <a:br>
              <a:rPr lang="en-US" dirty="0"/>
            </a:br>
            <a:r>
              <a:rPr lang="en-US" dirty="0"/>
              <a:t>Fall, 2016 thru Fall, 2017</a:t>
            </a:r>
          </a:p>
        </p:txBody>
      </p:sp>
      <p:pic>
        <p:nvPicPr>
          <p:cNvPr id="3" name="Picture 2">
            <a:extLst>
              <a:ext uri="{FF2B5EF4-FFF2-40B4-BE49-F238E27FC236}">
                <a16:creationId xmlns:a16="http://schemas.microsoft.com/office/drawing/2014/main" id="{0A0F593C-F04C-4AA4-A084-D3CA4530BDB5}"/>
              </a:ext>
            </a:extLst>
          </p:cNvPr>
          <p:cNvPicPr>
            <a:picLocks noChangeAspect="1"/>
          </p:cNvPicPr>
          <p:nvPr/>
        </p:nvPicPr>
        <p:blipFill>
          <a:blip r:embed="rId3"/>
          <a:stretch>
            <a:fillRect/>
          </a:stretch>
        </p:blipFill>
        <p:spPr>
          <a:xfrm>
            <a:off x="659002" y="1979055"/>
            <a:ext cx="11025474" cy="3793947"/>
          </a:xfrm>
          <a:prstGeom prst="rect">
            <a:avLst/>
          </a:prstGeom>
        </p:spPr>
      </p:pic>
    </p:spTree>
    <p:extLst>
      <p:ext uri="{BB962C8B-B14F-4D97-AF65-F5344CB8AC3E}">
        <p14:creationId xmlns:p14="http://schemas.microsoft.com/office/powerpoint/2010/main" val="239537189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236F0A-E735-4F42-9298-AE615F6F1E9A}"/>
              </a:ext>
            </a:extLst>
          </p:cNvPr>
          <p:cNvSpPr>
            <a:spLocks noGrp="1"/>
          </p:cNvSpPr>
          <p:nvPr>
            <p:ph type="title"/>
          </p:nvPr>
        </p:nvSpPr>
        <p:spPr>
          <a:xfrm>
            <a:off x="1414476" y="197193"/>
            <a:ext cx="9603275" cy="1049235"/>
          </a:xfrm>
        </p:spPr>
        <p:txBody>
          <a:bodyPr/>
          <a:lstStyle/>
          <a:p>
            <a:pPr algn="ctr"/>
            <a:r>
              <a:rPr lang="en-US" dirty="0"/>
              <a:t>Results at JJC (Math for Liberal Arts)</a:t>
            </a:r>
            <a:br>
              <a:rPr lang="en-US" dirty="0"/>
            </a:br>
            <a:r>
              <a:rPr lang="en-US" dirty="0"/>
              <a:t>Spring, 2017 thru Fall, 2017</a:t>
            </a:r>
          </a:p>
        </p:txBody>
      </p:sp>
      <p:pic>
        <p:nvPicPr>
          <p:cNvPr id="3" name="Picture 2">
            <a:extLst>
              <a:ext uri="{FF2B5EF4-FFF2-40B4-BE49-F238E27FC236}">
                <a16:creationId xmlns:a16="http://schemas.microsoft.com/office/drawing/2014/main" id="{49AA83EE-C53B-45B5-B2E0-599B6FFDE559}"/>
              </a:ext>
            </a:extLst>
          </p:cNvPr>
          <p:cNvPicPr>
            <a:picLocks noChangeAspect="1"/>
          </p:cNvPicPr>
          <p:nvPr/>
        </p:nvPicPr>
        <p:blipFill>
          <a:blip r:embed="rId2"/>
          <a:stretch>
            <a:fillRect/>
          </a:stretch>
        </p:blipFill>
        <p:spPr>
          <a:xfrm>
            <a:off x="170391" y="2028814"/>
            <a:ext cx="11801146" cy="3089525"/>
          </a:xfrm>
          <a:prstGeom prst="rect">
            <a:avLst/>
          </a:prstGeom>
        </p:spPr>
      </p:pic>
    </p:spTree>
    <p:extLst>
      <p:ext uri="{BB962C8B-B14F-4D97-AF65-F5344CB8AC3E}">
        <p14:creationId xmlns:p14="http://schemas.microsoft.com/office/powerpoint/2010/main" val="64487196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Integrated Review</a:t>
            </a:r>
          </a:p>
        </p:txBody>
      </p:sp>
      <p:pic>
        <p:nvPicPr>
          <p:cNvPr id="1026" name="Picture 2" descr="Stats_IntRvw_Cove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014951" y="322618"/>
            <a:ext cx="4437100" cy="546883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5662686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4BB514-2B24-41D0-B8A7-B043CDDA1D06}"/>
              </a:ext>
            </a:extLst>
          </p:cNvPr>
          <p:cNvSpPr>
            <a:spLocks noGrp="1"/>
          </p:cNvSpPr>
          <p:nvPr>
            <p:ph type="title"/>
          </p:nvPr>
        </p:nvSpPr>
        <p:spPr/>
        <p:txBody>
          <a:bodyPr>
            <a:normAutofit fontScale="90000"/>
          </a:bodyPr>
          <a:lstStyle/>
          <a:p>
            <a:r>
              <a:rPr lang="en-US" dirty="0"/>
              <a:t>College Algebra co-</a:t>
            </a:r>
            <a:r>
              <a:rPr lang="en-US" dirty="0" err="1"/>
              <a:t>req</a:t>
            </a:r>
            <a:r>
              <a:rPr lang="en-US" dirty="0"/>
              <a:t> (using Enhanced with graphing utilities and Algebra Review)</a:t>
            </a:r>
          </a:p>
        </p:txBody>
      </p:sp>
      <p:sp>
        <p:nvSpPr>
          <p:cNvPr id="3" name="Content Placeholder 2">
            <a:extLst>
              <a:ext uri="{FF2B5EF4-FFF2-40B4-BE49-F238E27FC236}">
                <a16:creationId xmlns:a16="http://schemas.microsoft.com/office/drawing/2014/main" id="{0762663D-ECB5-4DCC-8638-E8B88869549C}"/>
              </a:ext>
            </a:extLst>
          </p:cNvPr>
          <p:cNvSpPr>
            <a:spLocks noGrp="1"/>
          </p:cNvSpPr>
          <p:nvPr>
            <p:ph idx="1"/>
          </p:nvPr>
        </p:nvSpPr>
        <p:spPr/>
        <p:txBody>
          <a:bodyPr/>
          <a:lstStyle/>
          <a:p>
            <a:r>
              <a:rPr lang="en-US" dirty="0"/>
              <a:t>showcase69858</a:t>
            </a:r>
          </a:p>
          <a:p>
            <a:r>
              <a:rPr lang="en-US" dirty="0"/>
              <a:t>showcase42395</a:t>
            </a:r>
          </a:p>
          <a:p>
            <a:endParaRPr lang="en-US" dirty="0"/>
          </a:p>
        </p:txBody>
      </p:sp>
    </p:spTree>
    <p:extLst>
      <p:ext uri="{BB962C8B-B14F-4D97-AF65-F5344CB8AC3E}">
        <p14:creationId xmlns:p14="http://schemas.microsoft.com/office/powerpoint/2010/main" val="8158726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7A675C-FBD3-4ACD-A831-EF246EC638D6}"/>
              </a:ext>
            </a:extLst>
          </p:cNvPr>
          <p:cNvSpPr>
            <a:spLocks noGrp="1"/>
          </p:cNvSpPr>
          <p:nvPr>
            <p:ph type="title" idx="4294967295"/>
          </p:nvPr>
        </p:nvSpPr>
        <p:spPr>
          <a:xfrm>
            <a:off x="539750" y="209551"/>
            <a:ext cx="9604375" cy="1049337"/>
          </a:xfrm>
        </p:spPr>
        <p:txBody>
          <a:bodyPr/>
          <a:lstStyle/>
          <a:p>
            <a:r>
              <a:rPr lang="en-US" dirty="0"/>
              <a:t>Best Practices of a co-</a:t>
            </a:r>
            <a:r>
              <a:rPr lang="en-US" dirty="0" err="1"/>
              <a:t>req</a:t>
            </a:r>
            <a:endParaRPr lang="en-US" dirty="0"/>
          </a:p>
        </p:txBody>
      </p:sp>
      <p:sp>
        <p:nvSpPr>
          <p:cNvPr id="6" name="Content Placeholder 2">
            <a:extLst>
              <a:ext uri="{FF2B5EF4-FFF2-40B4-BE49-F238E27FC236}">
                <a16:creationId xmlns:a16="http://schemas.microsoft.com/office/drawing/2014/main" id="{BD954138-D1E4-460F-A416-FA7BEF454314}"/>
              </a:ext>
            </a:extLst>
          </p:cNvPr>
          <p:cNvSpPr txBox="1">
            <a:spLocks/>
          </p:cNvSpPr>
          <p:nvPr/>
        </p:nvSpPr>
        <p:spPr>
          <a:xfrm>
            <a:off x="539750" y="1016000"/>
            <a:ext cx="10668000" cy="4711700"/>
          </a:xfrm>
          <a:prstGeom prst="rect">
            <a:avLst/>
          </a:prstGeom>
        </p:spPr>
        <p:txBody>
          <a:bodyPr>
            <a:normAutofit/>
          </a:bodyPr>
          <a:lstStyle>
            <a:lvl1pPr marL="228600" indent="-228600" algn="l" defTabSz="914400" rtl="0" eaLnBrk="1" latinLnBrk="0" hangingPunct="1">
              <a:lnSpc>
                <a:spcPct val="120000"/>
              </a:lnSpc>
              <a:spcBef>
                <a:spcPts val="1000"/>
              </a:spcBef>
              <a:buClr>
                <a:schemeClr val="accent1"/>
              </a:buClr>
              <a:buSzPct val="100000"/>
              <a:buFont typeface="Arial" panose="020B0604020202020204" pitchFamily="34" charset="0"/>
              <a:buChar char="•"/>
              <a:defRPr sz="2000" kern="120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800" kern="1200" cap="none"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600" kern="120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400" kern="1200" cap="none"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9pPr>
          </a:lstStyle>
          <a:p>
            <a:r>
              <a:rPr lang="en-US" sz="2400" dirty="0"/>
              <a:t>Attempt for low student-teacher ratio in the co-</a:t>
            </a:r>
            <a:r>
              <a:rPr lang="en-US" sz="2400" dirty="0" err="1"/>
              <a:t>req</a:t>
            </a:r>
            <a:r>
              <a:rPr lang="en-US" sz="2400" dirty="0"/>
              <a:t> course</a:t>
            </a:r>
          </a:p>
          <a:p>
            <a:r>
              <a:rPr lang="en-US" sz="2400" dirty="0"/>
              <a:t>Same instructor for both co-</a:t>
            </a:r>
            <a:r>
              <a:rPr lang="en-US" sz="2400" dirty="0" err="1"/>
              <a:t>req</a:t>
            </a:r>
            <a:r>
              <a:rPr lang="en-US" sz="2400" dirty="0"/>
              <a:t> section and college-course section</a:t>
            </a:r>
          </a:p>
          <a:p>
            <a:r>
              <a:rPr lang="en-US" sz="2400" dirty="0"/>
              <a:t>Avoid the heterogenous model. Compare to homogenous model, heterogenous had</a:t>
            </a:r>
          </a:p>
          <a:p>
            <a:pPr lvl="1"/>
            <a:r>
              <a:rPr lang="en-US" sz="2400" dirty="0"/>
              <a:t>Lower pass rates in subsequent college-level courses</a:t>
            </a:r>
          </a:p>
          <a:p>
            <a:pPr lvl="1"/>
            <a:r>
              <a:rPr lang="en-US" sz="2400" dirty="0"/>
              <a:t>A 3 percent decrease in persistence</a:t>
            </a:r>
          </a:p>
          <a:p>
            <a:pPr lvl="1"/>
            <a:r>
              <a:rPr lang="en-US" sz="2400" dirty="0"/>
              <a:t>A decrease of 0.5 courses completed</a:t>
            </a:r>
          </a:p>
          <a:p>
            <a:pPr lvl="1"/>
            <a:r>
              <a:rPr lang="en-US" sz="2400" dirty="0"/>
              <a:t>A decrease of 1.5 college credits earned</a:t>
            </a:r>
          </a:p>
          <a:p>
            <a:pPr marL="457200" lvl="1" indent="0">
              <a:buFont typeface="Arial" panose="020B0604020202020204" pitchFamily="34" charset="0"/>
              <a:buNone/>
            </a:pPr>
            <a:r>
              <a:rPr lang="en-US" sz="2000" dirty="0"/>
              <a:t>Source:  Sung-Woo Cho,  Community College Research Center</a:t>
            </a:r>
          </a:p>
        </p:txBody>
      </p:sp>
    </p:spTree>
    <p:extLst>
      <p:ext uri="{BB962C8B-B14F-4D97-AF65-F5344CB8AC3E}">
        <p14:creationId xmlns:p14="http://schemas.microsoft.com/office/powerpoint/2010/main" val="4248018701"/>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276709" y="100419"/>
            <a:ext cx="9165390" cy="523160"/>
          </a:xfrm>
          <a:prstGeom prst="rect">
            <a:avLst/>
          </a:prstGeom>
          <a:noFill/>
        </p:spPr>
        <p:txBody>
          <a:bodyPr wrap="square" lIns="91378" tIns="45690" rIns="91378" bIns="45690" rtlCol="0">
            <a:spAutoFit/>
          </a:bodyPr>
          <a:lstStyle/>
          <a:p>
            <a:pPr algn="ctr" defTabSz="456893"/>
            <a:r>
              <a:rPr lang="en-US" sz="2800" dirty="0">
                <a:solidFill>
                  <a:schemeClr val="tx1">
                    <a:lumMod val="75000"/>
                  </a:schemeClr>
                </a:solidFill>
                <a:latin typeface="+mj-lt"/>
                <a:ea typeface="Helvetica"/>
                <a:cs typeface="Avenir Heavy"/>
                <a:sym typeface="Helvetica"/>
              </a:rPr>
              <a:t>A Challenge of Co-</a:t>
            </a:r>
            <a:r>
              <a:rPr lang="en-US" sz="2800" dirty="0" err="1">
                <a:solidFill>
                  <a:schemeClr val="tx1">
                    <a:lumMod val="75000"/>
                  </a:schemeClr>
                </a:solidFill>
                <a:latin typeface="+mj-lt"/>
                <a:ea typeface="Helvetica"/>
                <a:cs typeface="Avenir Heavy"/>
                <a:sym typeface="Helvetica"/>
              </a:rPr>
              <a:t>Req</a:t>
            </a:r>
            <a:r>
              <a:rPr lang="en-US" sz="2800" dirty="0">
                <a:solidFill>
                  <a:schemeClr val="tx1">
                    <a:lumMod val="75000"/>
                  </a:schemeClr>
                </a:solidFill>
                <a:latin typeface="+mj-lt"/>
                <a:ea typeface="Helvetica"/>
                <a:cs typeface="Avenir Heavy"/>
                <a:sym typeface="Helvetica"/>
              </a:rPr>
              <a:t>: Tennessee Community Colleges</a:t>
            </a:r>
          </a:p>
        </p:txBody>
      </p:sp>
      <p:sp>
        <p:nvSpPr>
          <p:cNvPr id="3" name="Content Placeholder 7"/>
          <p:cNvSpPr txBox="1">
            <a:spLocks/>
          </p:cNvSpPr>
          <p:nvPr/>
        </p:nvSpPr>
        <p:spPr>
          <a:xfrm>
            <a:off x="110705" y="5590429"/>
            <a:ext cx="8534400" cy="508000"/>
          </a:xfrm>
          <a:prstGeom prst="rect">
            <a:avLst/>
          </a:prstGeom>
        </p:spPr>
        <p:txBody>
          <a:bodyPr>
            <a:normAutofit fontScale="92500" lnSpcReduction="20000"/>
          </a:bodyPr>
          <a:lstStyle>
            <a:lvl1pPr marL="342900" indent="-342900" algn="l" defTabSz="457200" rtl="0" eaLnBrk="1" latinLnBrk="0" hangingPunct="1">
              <a:spcBef>
                <a:spcPct val="20000"/>
              </a:spcBef>
              <a:buFont typeface="Arial"/>
              <a:buChar char="•"/>
              <a:defRPr sz="2800" kern="1200">
                <a:solidFill>
                  <a:srgbClr val="333F48"/>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2"/>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rgbClr val="333F48"/>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rgbClr val="333F48"/>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rgbClr val="333F48"/>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r">
              <a:spcAft>
                <a:spcPts val="600"/>
              </a:spcAft>
              <a:buNone/>
            </a:pPr>
            <a:br>
              <a:rPr lang="en-US" sz="1800" dirty="0"/>
            </a:br>
            <a:r>
              <a:rPr lang="en-US" sz="1500" dirty="0"/>
              <a:t>Adapted from TBR Brief #3: </a:t>
            </a:r>
            <a:r>
              <a:rPr lang="en-US" sz="1500" i="1" dirty="0"/>
              <a:t>Co-requisite Remediation Full Implementation 2015-16</a:t>
            </a:r>
            <a:endParaRPr lang="en-US" sz="1500" dirty="0"/>
          </a:p>
        </p:txBody>
      </p:sp>
      <p:graphicFrame>
        <p:nvGraphicFramePr>
          <p:cNvPr id="8" name="Chart 509"/>
          <p:cNvGraphicFramePr/>
          <p:nvPr>
            <p:extLst>
              <p:ext uri="{D42A27DB-BD31-4B8C-83A1-F6EECF244321}">
                <p14:modId xmlns:p14="http://schemas.microsoft.com/office/powerpoint/2010/main" val="332687806"/>
              </p:ext>
            </p:extLst>
          </p:nvPr>
        </p:nvGraphicFramePr>
        <p:xfrm>
          <a:off x="1911528" y="581811"/>
          <a:ext cx="7610622" cy="5200357"/>
        </p:xfrm>
        <a:graphic>
          <a:graphicData uri="http://schemas.openxmlformats.org/drawingml/2006/chart">
            <c:chart xmlns:c="http://schemas.openxmlformats.org/drawingml/2006/chart" xmlns:r="http://schemas.openxmlformats.org/officeDocument/2006/relationships" r:id="rId3"/>
          </a:graphicData>
        </a:graphic>
      </p:graphicFrame>
      <p:sp>
        <p:nvSpPr>
          <p:cNvPr id="9" name="TextBox 8"/>
          <p:cNvSpPr txBox="1"/>
          <p:nvPr/>
        </p:nvSpPr>
        <p:spPr>
          <a:xfrm>
            <a:off x="1845055" y="939840"/>
            <a:ext cx="800219" cy="4038234"/>
          </a:xfrm>
          <a:prstGeom prst="rect">
            <a:avLst/>
          </a:prstGeom>
          <a:noFill/>
        </p:spPr>
        <p:txBody>
          <a:bodyPr vert="vert270" wrap="square" rtlCol="0">
            <a:spAutoFit/>
          </a:bodyPr>
          <a:lstStyle/>
          <a:p>
            <a:pPr algn="ctr"/>
            <a:r>
              <a:rPr lang="en-US" sz="2000" dirty="0">
                <a:solidFill>
                  <a:srgbClr val="262F36"/>
                </a:solidFill>
                <a:latin typeface="Helvetica"/>
                <a:cs typeface="Helvetica"/>
              </a:rPr>
              <a:t>Earned hours as a percentage </a:t>
            </a:r>
            <a:br>
              <a:rPr lang="en-US" sz="2000" dirty="0">
                <a:solidFill>
                  <a:srgbClr val="262F36"/>
                </a:solidFill>
                <a:latin typeface="Helvetica"/>
                <a:cs typeface="Helvetica"/>
              </a:rPr>
            </a:br>
            <a:r>
              <a:rPr lang="en-US" sz="2000" dirty="0">
                <a:solidFill>
                  <a:srgbClr val="262F36"/>
                </a:solidFill>
                <a:latin typeface="Helvetica"/>
                <a:cs typeface="Helvetica"/>
              </a:rPr>
              <a:t>of  attempted hours</a:t>
            </a:r>
          </a:p>
        </p:txBody>
      </p:sp>
      <p:grpSp>
        <p:nvGrpSpPr>
          <p:cNvPr id="10" name="Group 9"/>
          <p:cNvGrpSpPr/>
          <p:nvPr/>
        </p:nvGrpSpPr>
        <p:grpSpPr>
          <a:xfrm>
            <a:off x="8384875" y="189894"/>
            <a:ext cx="3373962" cy="1392786"/>
            <a:chOff x="4989936" y="732562"/>
            <a:chExt cx="3601760" cy="1226376"/>
          </a:xfrm>
        </p:grpSpPr>
        <p:sp>
          <p:nvSpPr>
            <p:cNvPr id="4" name="TextBox 3"/>
            <p:cNvSpPr txBox="1"/>
            <p:nvPr/>
          </p:nvSpPr>
          <p:spPr>
            <a:xfrm>
              <a:off x="6686696" y="902710"/>
              <a:ext cx="1905000" cy="841554"/>
            </a:xfrm>
            <a:prstGeom prst="rect">
              <a:avLst/>
            </a:prstGeom>
            <a:noFill/>
          </p:spPr>
          <p:txBody>
            <a:bodyPr wrap="square" rtlCol="0">
              <a:spAutoFit/>
            </a:bodyPr>
            <a:lstStyle/>
            <a:p>
              <a:pPr algn="ctr"/>
              <a:r>
                <a:rPr lang="en-US" dirty="0"/>
                <a:t>52% of students passed </a:t>
              </a:r>
              <a:br>
                <a:rPr lang="en-US" dirty="0"/>
              </a:br>
              <a:r>
                <a:rPr lang="en-US" dirty="0"/>
                <a:t>both courses</a:t>
              </a:r>
            </a:p>
          </p:txBody>
        </p:sp>
        <p:sp>
          <p:nvSpPr>
            <p:cNvPr id="5" name="Donut 4"/>
            <p:cNvSpPr/>
            <p:nvPr/>
          </p:nvSpPr>
          <p:spPr>
            <a:xfrm>
              <a:off x="6653649" y="732562"/>
              <a:ext cx="1917699" cy="1123657"/>
            </a:xfrm>
            <a:prstGeom prst="donut">
              <a:avLst>
                <a:gd name="adj" fmla="val 1286"/>
              </a:avLst>
            </a:prstGeom>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cxnSp>
          <p:nvCxnSpPr>
            <p:cNvPr id="7" name="Straight Arrow Connector 6"/>
            <p:cNvCxnSpPr>
              <a:cxnSpLocks/>
              <a:stCxn id="5" idx="3"/>
            </p:cNvCxnSpPr>
            <p:nvPr/>
          </p:nvCxnSpPr>
          <p:spPr>
            <a:xfrm flipH="1">
              <a:off x="4989936" y="1691663"/>
              <a:ext cx="1944553" cy="267275"/>
            </a:xfrm>
            <a:prstGeom prst="straightConnector1">
              <a:avLst/>
            </a:prstGeom>
            <a:ln>
              <a:solidFill>
                <a:srgbClr val="FF0000"/>
              </a:solidFill>
              <a:tailEnd type="arrow"/>
            </a:ln>
          </p:spPr>
          <p:style>
            <a:lnRef idx="2">
              <a:schemeClr val="accent1"/>
            </a:lnRef>
            <a:fillRef idx="0">
              <a:schemeClr val="accent1"/>
            </a:fillRef>
            <a:effectRef idx="1">
              <a:schemeClr val="accent1"/>
            </a:effectRef>
            <a:fontRef idx="minor">
              <a:schemeClr val="tx1"/>
            </a:fontRef>
          </p:style>
        </p:cxnSp>
      </p:grpSp>
      <p:grpSp>
        <p:nvGrpSpPr>
          <p:cNvPr id="21" name="Group 20"/>
          <p:cNvGrpSpPr/>
          <p:nvPr/>
        </p:nvGrpSpPr>
        <p:grpSpPr>
          <a:xfrm>
            <a:off x="8428010" y="3909081"/>
            <a:ext cx="1943099" cy="1206499"/>
            <a:chOff x="7327901" y="4165600"/>
            <a:chExt cx="1943099" cy="1206499"/>
          </a:xfrm>
        </p:grpSpPr>
        <p:sp>
          <p:nvSpPr>
            <p:cNvPr id="12" name="TextBox 11"/>
            <p:cNvSpPr txBox="1"/>
            <p:nvPr/>
          </p:nvSpPr>
          <p:spPr>
            <a:xfrm>
              <a:off x="7391401" y="4384913"/>
              <a:ext cx="1866900" cy="923330"/>
            </a:xfrm>
            <a:prstGeom prst="rect">
              <a:avLst/>
            </a:prstGeom>
            <a:noFill/>
          </p:spPr>
          <p:txBody>
            <a:bodyPr wrap="square" rtlCol="0">
              <a:spAutoFit/>
            </a:bodyPr>
            <a:lstStyle/>
            <a:p>
              <a:pPr algn="ctr"/>
              <a:r>
                <a:rPr lang="en-US" dirty="0"/>
                <a:t>36% of students failed </a:t>
              </a:r>
              <a:br>
                <a:rPr lang="en-US" dirty="0"/>
              </a:br>
              <a:r>
                <a:rPr lang="en-US" dirty="0"/>
                <a:t>both courses</a:t>
              </a:r>
            </a:p>
          </p:txBody>
        </p:sp>
        <p:sp>
          <p:nvSpPr>
            <p:cNvPr id="13" name="Donut 12"/>
            <p:cNvSpPr/>
            <p:nvPr/>
          </p:nvSpPr>
          <p:spPr>
            <a:xfrm>
              <a:off x="7353301" y="4270246"/>
              <a:ext cx="1917699" cy="1101853"/>
            </a:xfrm>
            <a:prstGeom prst="donut">
              <a:avLst>
                <a:gd name="adj" fmla="val 1286"/>
              </a:avLst>
            </a:prstGeom>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cxnSp>
          <p:nvCxnSpPr>
            <p:cNvPr id="14" name="Straight Arrow Connector 13"/>
            <p:cNvCxnSpPr>
              <a:stCxn id="13" idx="1"/>
            </p:cNvCxnSpPr>
            <p:nvPr/>
          </p:nvCxnSpPr>
          <p:spPr>
            <a:xfrm flipH="1" flipV="1">
              <a:off x="7327901" y="4165600"/>
              <a:ext cx="306241" cy="266009"/>
            </a:xfrm>
            <a:prstGeom prst="straightConnector1">
              <a:avLst/>
            </a:prstGeom>
            <a:ln>
              <a:solidFill>
                <a:srgbClr val="FF0000"/>
              </a:solidFill>
              <a:tailEnd type="arrow"/>
            </a:ln>
          </p:spPr>
          <p:style>
            <a:lnRef idx="2">
              <a:schemeClr val="accent1"/>
            </a:lnRef>
            <a:fillRef idx="0">
              <a:schemeClr val="accent1"/>
            </a:fillRef>
            <a:effectRef idx="1">
              <a:schemeClr val="accent1"/>
            </a:effectRef>
            <a:fontRef idx="minor">
              <a:schemeClr val="tx1"/>
            </a:fontRef>
          </p:style>
        </p:cxnSp>
      </p:grpSp>
      <p:grpSp>
        <p:nvGrpSpPr>
          <p:cNvPr id="15" name="Group 14"/>
          <p:cNvGrpSpPr/>
          <p:nvPr/>
        </p:nvGrpSpPr>
        <p:grpSpPr>
          <a:xfrm>
            <a:off x="8428010" y="1549016"/>
            <a:ext cx="1917699" cy="1123658"/>
            <a:chOff x="7213600" y="692442"/>
            <a:chExt cx="1917699" cy="1123658"/>
          </a:xfrm>
        </p:grpSpPr>
        <p:sp>
          <p:nvSpPr>
            <p:cNvPr id="16" name="TextBox 15"/>
            <p:cNvSpPr txBox="1"/>
            <p:nvPr/>
          </p:nvSpPr>
          <p:spPr>
            <a:xfrm>
              <a:off x="7251700" y="781709"/>
              <a:ext cx="1866900" cy="923330"/>
            </a:xfrm>
            <a:prstGeom prst="rect">
              <a:avLst/>
            </a:prstGeom>
            <a:noFill/>
          </p:spPr>
          <p:txBody>
            <a:bodyPr wrap="square" rtlCol="0">
              <a:spAutoFit/>
            </a:bodyPr>
            <a:lstStyle/>
            <a:p>
              <a:pPr algn="ctr"/>
              <a:r>
                <a:rPr lang="en-US" dirty="0"/>
                <a:t>3% of students passed only the</a:t>
              </a:r>
              <a:br>
                <a:rPr lang="en-US" dirty="0"/>
              </a:br>
              <a:r>
                <a:rPr lang="en-US" dirty="0"/>
                <a:t>credit course</a:t>
              </a:r>
            </a:p>
          </p:txBody>
        </p:sp>
        <p:sp>
          <p:nvSpPr>
            <p:cNvPr id="17" name="Donut 16"/>
            <p:cNvSpPr/>
            <p:nvPr/>
          </p:nvSpPr>
          <p:spPr>
            <a:xfrm>
              <a:off x="7213600" y="692442"/>
              <a:ext cx="1917699" cy="1123657"/>
            </a:xfrm>
            <a:prstGeom prst="donut">
              <a:avLst>
                <a:gd name="adj" fmla="val 1286"/>
              </a:avLst>
            </a:prstGeom>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cxnSp>
          <p:nvCxnSpPr>
            <p:cNvPr id="18" name="Straight Arrow Connector 17"/>
            <p:cNvCxnSpPr>
              <a:stCxn id="17" idx="3"/>
            </p:cNvCxnSpPr>
            <p:nvPr/>
          </p:nvCxnSpPr>
          <p:spPr>
            <a:xfrm flipH="1">
              <a:off x="7213601" y="1651543"/>
              <a:ext cx="280840" cy="164557"/>
            </a:xfrm>
            <a:prstGeom prst="straightConnector1">
              <a:avLst/>
            </a:prstGeom>
            <a:ln>
              <a:solidFill>
                <a:srgbClr val="FF0000"/>
              </a:solidFill>
              <a:tailEnd type="arrow"/>
            </a:ln>
          </p:spPr>
          <p:style>
            <a:lnRef idx="2">
              <a:schemeClr val="accent1"/>
            </a:lnRef>
            <a:fillRef idx="0">
              <a:schemeClr val="accent1"/>
            </a:fillRef>
            <a:effectRef idx="1">
              <a:schemeClr val="accent1"/>
            </a:effectRef>
            <a:fontRef idx="minor">
              <a:schemeClr val="tx1"/>
            </a:fontRef>
          </p:style>
        </p:cxnSp>
      </p:grpSp>
    </p:spTree>
    <p:extLst>
      <p:ext uri="{BB962C8B-B14F-4D97-AF65-F5344CB8AC3E}">
        <p14:creationId xmlns:p14="http://schemas.microsoft.com/office/powerpoint/2010/main" val="27883915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8E0B6EF5-34B2-4A8B-93AB-8D8E66EADC91}"/>
              </a:ext>
            </a:extLst>
          </p:cNvPr>
          <p:cNvSpPr>
            <a:spLocks noGrp="1"/>
          </p:cNvSpPr>
          <p:nvPr>
            <p:ph type="title"/>
          </p:nvPr>
        </p:nvSpPr>
        <p:spPr/>
        <p:txBody>
          <a:bodyPr>
            <a:normAutofit fontScale="90000"/>
          </a:bodyPr>
          <a:lstStyle/>
          <a:p>
            <a:pPr algn="ctr"/>
            <a:r>
              <a:rPr lang="en-US" dirty="0"/>
              <a:t>College ready </a:t>
            </a:r>
            <a:br>
              <a:rPr lang="en-US" dirty="0"/>
            </a:br>
            <a:br>
              <a:rPr lang="en-US" dirty="0"/>
            </a:br>
            <a:r>
              <a:rPr lang="en-US" dirty="0"/>
              <a:t>versus </a:t>
            </a:r>
            <a:br>
              <a:rPr lang="en-US" dirty="0"/>
            </a:br>
            <a:br>
              <a:rPr lang="en-US" dirty="0"/>
            </a:br>
            <a:r>
              <a:rPr lang="en-US" dirty="0"/>
              <a:t>academically ready</a:t>
            </a:r>
          </a:p>
        </p:txBody>
      </p:sp>
    </p:spTree>
    <p:extLst>
      <p:ext uri="{BB962C8B-B14F-4D97-AF65-F5344CB8AC3E}">
        <p14:creationId xmlns:p14="http://schemas.microsoft.com/office/powerpoint/2010/main" val="74614632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stretch>
            <a:fillRect/>
          </a:stretch>
        </p:blipFill>
        <p:spPr>
          <a:xfrm>
            <a:off x="269733" y="390614"/>
            <a:ext cx="11757941" cy="5345212"/>
          </a:xfrm>
          <a:prstGeom prst="rect">
            <a:avLst/>
          </a:prstGeom>
        </p:spPr>
      </p:pic>
    </p:spTree>
    <p:extLst>
      <p:ext uri="{BB962C8B-B14F-4D97-AF65-F5344CB8AC3E}">
        <p14:creationId xmlns:p14="http://schemas.microsoft.com/office/powerpoint/2010/main" val="224979199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563531" y="155373"/>
            <a:ext cx="11067898" cy="5749837"/>
          </a:xfrm>
          <a:prstGeom prst="rect">
            <a:avLst/>
          </a:prstGeom>
        </p:spPr>
      </p:pic>
    </p:spTree>
    <p:extLst>
      <p:ext uri="{BB962C8B-B14F-4D97-AF65-F5344CB8AC3E}">
        <p14:creationId xmlns:p14="http://schemas.microsoft.com/office/powerpoint/2010/main" val="215095972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30F3B50A-8544-43AE-B096-3917F852BCC5}"/>
              </a:ext>
            </a:extLst>
          </p:cNvPr>
          <p:cNvPicPr>
            <a:picLocks noChangeAspect="1"/>
          </p:cNvPicPr>
          <p:nvPr/>
        </p:nvPicPr>
        <p:blipFill>
          <a:blip r:embed="rId2"/>
          <a:stretch>
            <a:fillRect/>
          </a:stretch>
        </p:blipFill>
        <p:spPr>
          <a:xfrm>
            <a:off x="1440077" y="927863"/>
            <a:ext cx="4864965" cy="4955352"/>
          </a:xfrm>
          <a:prstGeom prst="rect">
            <a:avLst/>
          </a:prstGeom>
        </p:spPr>
      </p:pic>
      <p:sp>
        <p:nvSpPr>
          <p:cNvPr id="4" name="Title 3">
            <a:extLst>
              <a:ext uri="{FF2B5EF4-FFF2-40B4-BE49-F238E27FC236}">
                <a16:creationId xmlns:a16="http://schemas.microsoft.com/office/drawing/2014/main" id="{5E671E58-C835-4A90-AC2C-F88043CC8A86}"/>
              </a:ext>
            </a:extLst>
          </p:cNvPr>
          <p:cNvSpPr>
            <a:spLocks noGrp="1"/>
          </p:cNvSpPr>
          <p:nvPr>
            <p:ph type="title"/>
          </p:nvPr>
        </p:nvSpPr>
        <p:spPr>
          <a:xfrm>
            <a:off x="1440077" y="355946"/>
            <a:ext cx="9603275" cy="1049235"/>
          </a:xfrm>
        </p:spPr>
        <p:txBody>
          <a:bodyPr/>
          <a:lstStyle/>
          <a:p>
            <a:r>
              <a:rPr lang="en-US" dirty="0"/>
              <a:t>What’s the problem? </a:t>
            </a:r>
          </a:p>
        </p:txBody>
      </p:sp>
      <p:sp>
        <p:nvSpPr>
          <p:cNvPr id="5" name="TextBox 4">
            <a:extLst>
              <a:ext uri="{FF2B5EF4-FFF2-40B4-BE49-F238E27FC236}">
                <a16:creationId xmlns:a16="http://schemas.microsoft.com/office/drawing/2014/main" id="{8FADD3DC-B5B4-4571-AA3A-A8827D882F87}"/>
              </a:ext>
            </a:extLst>
          </p:cNvPr>
          <p:cNvSpPr txBox="1"/>
          <p:nvPr/>
        </p:nvSpPr>
        <p:spPr>
          <a:xfrm>
            <a:off x="6372045" y="4959885"/>
            <a:ext cx="4057825" cy="923330"/>
          </a:xfrm>
          <a:prstGeom prst="rect">
            <a:avLst/>
          </a:prstGeom>
          <a:noFill/>
        </p:spPr>
        <p:txBody>
          <a:bodyPr wrap="square" rtlCol="0">
            <a:spAutoFit/>
          </a:bodyPr>
          <a:lstStyle/>
          <a:p>
            <a:r>
              <a:rPr lang="en-US" dirty="0"/>
              <a:t>Source:  Community College Research Center's What We Know About Developmental Education Outcomes.</a:t>
            </a:r>
          </a:p>
        </p:txBody>
      </p:sp>
    </p:spTree>
    <p:extLst>
      <p:ext uri="{BB962C8B-B14F-4D97-AF65-F5344CB8AC3E}">
        <p14:creationId xmlns:p14="http://schemas.microsoft.com/office/powerpoint/2010/main" val="411468444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D1E745-EA58-4B29-9A48-687CC4CF7D48}"/>
              </a:ext>
            </a:extLst>
          </p:cNvPr>
          <p:cNvSpPr>
            <a:spLocks noGrp="1"/>
          </p:cNvSpPr>
          <p:nvPr>
            <p:ph type="title"/>
          </p:nvPr>
        </p:nvSpPr>
        <p:spPr/>
        <p:txBody>
          <a:bodyPr/>
          <a:lstStyle/>
          <a:p>
            <a:r>
              <a:rPr lang="en-US" dirty="0"/>
              <a:t>Incorrect placement</a:t>
            </a:r>
          </a:p>
        </p:txBody>
      </p:sp>
      <p:pic>
        <p:nvPicPr>
          <p:cNvPr id="4" name="Picture 3">
            <a:extLst>
              <a:ext uri="{FF2B5EF4-FFF2-40B4-BE49-F238E27FC236}">
                <a16:creationId xmlns:a16="http://schemas.microsoft.com/office/drawing/2014/main" id="{51E14FCA-19DE-4035-B8A7-CF9789D4E552}"/>
              </a:ext>
            </a:extLst>
          </p:cNvPr>
          <p:cNvPicPr>
            <a:picLocks noChangeAspect="1"/>
          </p:cNvPicPr>
          <p:nvPr/>
        </p:nvPicPr>
        <p:blipFill>
          <a:blip r:embed="rId3"/>
          <a:stretch>
            <a:fillRect/>
          </a:stretch>
        </p:blipFill>
        <p:spPr>
          <a:xfrm>
            <a:off x="2014606" y="1917343"/>
            <a:ext cx="8339198" cy="3471888"/>
          </a:xfrm>
          <a:prstGeom prst="rect">
            <a:avLst/>
          </a:prstGeom>
        </p:spPr>
      </p:pic>
      <p:sp>
        <p:nvSpPr>
          <p:cNvPr id="12" name="Rectangle 11">
            <a:extLst>
              <a:ext uri="{FF2B5EF4-FFF2-40B4-BE49-F238E27FC236}">
                <a16:creationId xmlns:a16="http://schemas.microsoft.com/office/drawing/2014/main" id="{C3084939-AA1F-4628-A4D8-FE4EC4F4EB08}"/>
              </a:ext>
            </a:extLst>
          </p:cNvPr>
          <p:cNvSpPr/>
          <p:nvPr/>
        </p:nvSpPr>
        <p:spPr>
          <a:xfrm>
            <a:off x="1105647" y="5527784"/>
            <a:ext cx="9879106" cy="369332"/>
          </a:xfrm>
          <a:prstGeom prst="rect">
            <a:avLst/>
          </a:prstGeom>
        </p:spPr>
        <p:txBody>
          <a:bodyPr wrap="square">
            <a:spAutoFit/>
          </a:bodyPr>
          <a:lstStyle/>
          <a:p>
            <a:r>
              <a:rPr lang="en-US" dirty="0"/>
              <a:t>https://ccrc.tc.columbia.edu/media/k2/attachments/moving-beyond-placement-test-multiple-measures.pdf</a:t>
            </a:r>
          </a:p>
        </p:txBody>
      </p:sp>
    </p:spTree>
    <p:extLst>
      <p:ext uri="{BB962C8B-B14F-4D97-AF65-F5344CB8AC3E}">
        <p14:creationId xmlns:p14="http://schemas.microsoft.com/office/powerpoint/2010/main" val="265185848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What’s the Problem? </a:t>
            </a:r>
          </a:p>
        </p:txBody>
      </p:sp>
      <p:sp>
        <p:nvSpPr>
          <p:cNvPr id="3" name="Content Placeholder 2"/>
          <p:cNvSpPr>
            <a:spLocks noGrp="1"/>
          </p:cNvSpPr>
          <p:nvPr>
            <p:ph idx="1"/>
          </p:nvPr>
        </p:nvSpPr>
        <p:spPr/>
        <p:txBody>
          <a:bodyPr>
            <a:normAutofit/>
          </a:bodyPr>
          <a:lstStyle/>
          <a:p>
            <a:r>
              <a:rPr lang="en-US" sz="2800" dirty="0"/>
              <a:t>The Data from </a:t>
            </a:r>
            <a:r>
              <a:rPr lang="en-US" sz="2800" dirty="0">
                <a:hlinkClick r:id="rId3"/>
              </a:rPr>
              <a:t>Complete College America</a:t>
            </a:r>
            <a:endParaRPr lang="en-US" sz="2800" dirty="0"/>
          </a:p>
        </p:txBody>
      </p:sp>
    </p:spTree>
    <p:extLst>
      <p:ext uri="{BB962C8B-B14F-4D97-AF65-F5344CB8AC3E}">
        <p14:creationId xmlns:p14="http://schemas.microsoft.com/office/powerpoint/2010/main" val="114922837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Potential Solutions</a:t>
            </a:r>
          </a:p>
        </p:txBody>
      </p:sp>
      <p:sp>
        <p:nvSpPr>
          <p:cNvPr id="3" name="Content Placeholder 2"/>
          <p:cNvSpPr>
            <a:spLocks noGrp="1"/>
          </p:cNvSpPr>
          <p:nvPr>
            <p:ph idx="1"/>
          </p:nvPr>
        </p:nvSpPr>
        <p:spPr/>
        <p:txBody>
          <a:bodyPr>
            <a:normAutofit/>
          </a:bodyPr>
          <a:lstStyle/>
          <a:p>
            <a:r>
              <a:rPr lang="en-US" sz="2400" dirty="0"/>
              <a:t>Emporium-Style Remediation</a:t>
            </a:r>
          </a:p>
          <a:p>
            <a:r>
              <a:rPr lang="en-US" sz="2400" dirty="0"/>
              <a:t>Modules – only present material needed by student</a:t>
            </a:r>
          </a:p>
          <a:p>
            <a:r>
              <a:rPr lang="en-US" sz="2400" dirty="0"/>
              <a:t>Developmental Math over multiple semesters</a:t>
            </a:r>
          </a:p>
          <a:p>
            <a:r>
              <a:rPr lang="en-US" sz="2400" dirty="0"/>
              <a:t>Boot Camps to Improve Scores on Placement Test</a:t>
            </a:r>
          </a:p>
          <a:p>
            <a:r>
              <a:rPr lang="en-US" sz="2400" dirty="0"/>
              <a:t>Aligned Pre-requisite Courses</a:t>
            </a:r>
          </a:p>
          <a:p>
            <a:r>
              <a:rPr lang="en-US" sz="2400" dirty="0"/>
              <a:t>Co-Requisites</a:t>
            </a:r>
          </a:p>
        </p:txBody>
      </p:sp>
    </p:spTree>
    <p:extLst>
      <p:ext uri="{BB962C8B-B14F-4D97-AF65-F5344CB8AC3E}">
        <p14:creationId xmlns:p14="http://schemas.microsoft.com/office/powerpoint/2010/main" val="2493884852"/>
      </p:ext>
    </p:extLst>
  </p:cSld>
  <p:clrMapOvr>
    <a:masterClrMapping/>
  </p:clrMapOvr>
</p:sld>
</file>

<file path=ppt/theme/theme1.xml><?xml version="1.0" encoding="utf-8"?>
<a:theme xmlns:a="http://schemas.openxmlformats.org/drawingml/2006/main" name="Gallery">
  <a:themeElements>
    <a:clrScheme name="Gallery">
      <a:dk1>
        <a:sysClr val="windowText" lastClr="000000"/>
      </a:dk1>
      <a:lt1>
        <a:sysClr val="window" lastClr="FFFFFF"/>
      </a:lt1>
      <a:dk2>
        <a:srgbClr val="454545"/>
      </a:dk2>
      <a:lt2>
        <a:srgbClr val="DFDBD5"/>
      </a:lt2>
      <a:accent1>
        <a:srgbClr val="B71E42"/>
      </a:accent1>
      <a:accent2>
        <a:srgbClr val="DE478E"/>
      </a:accent2>
      <a:accent3>
        <a:srgbClr val="BC72F0"/>
      </a:accent3>
      <a:accent4>
        <a:srgbClr val="795FAF"/>
      </a:accent4>
      <a:accent5>
        <a:srgbClr val="586EA6"/>
      </a:accent5>
      <a:accent6>
        <a:srgbClr val="6892A0"/>
      </a:accent6>
      <a:hlink>
        <a:srgbClr val="FA2B5C"/>
      </a:hlink>
      <a:folHlink>
        <a:srgbClr val="BC658E"/>
      </a:folHlink>
    </a:clrScheme>
    <a:fontScheme name="Gallery">
      <a:majorFont>
        <a:latin typeface="Gill Sans MT" panose="020B0502020104020203"/>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Gill Sans MT" panose="020B0502020104020203"/>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Gallery">
      <a:fillStyleLst>
        <a:solidFill>
          <a:schemeClr val="phClr"/>
        </a:solidFill>
        <a:gradFill rotWithShape="1">
          <a:gsLst>
            <a:gs pos="0">
              <a:schemeClr val="phClr">
                <a:tint val="54000"/>
                <a:alpha val="100000"/>
                <a:satMod val="105000"/>
                <a:lumMod val="110000"/>
              </a:schemeClr>
            </a:gs>
            <a:gs pos="100000">
              <a:schemeClr val="phClr">
                <a:tint val="78000"/>
                <a:alpha val="92000"/>
                <a:satMod val="109000"/>
                <a:lumMod val="100000"/>
              </a:schemeClr>
            </a:gs>
          </a:gsLst>
          <a:lin ang="5400000" scaled="0"/>
        </a:gradFill>
        <a:gradFill rotWithShape="1">
          <a:gsLst>
            <a:gs pos="0">
              <a:schemeClr val="phClr">
                <a:tint val="98000"/>
                <a:satMod val="110000"/>
                <a:lumMod val="104000"/>
              </a:schemeClr>
            </a:gs>
            <a:gs pos="69000">
              <a:schemeClr val="phClr">
                <a:shade val="88000"/>
                <a:satMod val="130000"/>
                <a:lumMod val="92000"/>
              </a:schemeClr>
            </a:gs>
            <a:gs pos="100000">
              <a:schemeClr val="phClr">
                <a:shade val="78000"/>
                <a:satMod val="130000"/>
                <a:lumMod val="92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effectStyle>
        <a:effectStyle>
          <a:effectLst>
            <a:outerShdw blurRad="50800" dist="50800" dir="5400000" sx="96000" sy="96000" rotWithShape="0">
              <a:srgbClr val="000000">
                <a:alpha val="48000"/>
              </a:srgbClr>
            </a:outerShdw>
          </a:effectLst>
          <a:scene3d>
            <a:camera prst="orthographicFront">
              <a:rot lat="0" lon="0" rev="0"/>
            </a:camera>
            <a:lightRig rig="balanced" dir="t">
              <a:rot lat="0" lon="0" rev="1080000"/>
            </a:lightRig>
          </a:scene3d>
          <a:sp3d>
            <a:bevelT w="38100" h="12700" prst="softRound"/>
          </a:sp3d>
        </a:effectStyle>
      </a:effectStyleLst>
      <a:bgFillStyleLst>
        <a:solidFill>
          <a:schemeClr val="phClr"/>
        </a:solidFill>
        <a:solidFill>
          <a:schemeClr val="phClr"/>
        </a:solidFill>
        <a:gradFill rotWithShape="1">
          <a:gsLst>
            <a:gs pos="0">
              <a:schemeClr val="phClr">
                <a:tint val="94000"/>
                <a:satMod val="80000"/>
                <a:lumMod val="106000"/>
              </a:schemeClr>
            </a:gs>
            <a:gs pos="100000">
              <a:schemeClr val="phClr">
                <a:shade val="80000"/>
              </a:schemeClr>
            </a:gs>
          </a:gsLst>
          <a:path path="circle">
            <a:fillToRect l="43000" r="43000" b="100000"/>
          </a:path>
        </a:gradFill>
      </a:bgFillStyleLst>
    </a:fmtScheme>
  </a:themeElements>
  <a:objectDefaults/>
  <a:extraClrSchemeLst/>
  <a:extLst>
    <a:ext uri="{05A4C25C-085E-4340-85A3-A5531E510DB2}">
      <thm15:themeFamily xmlns:thm15="http://schemas.microsoft.com/office/thememl/2012/main" name="Gallery" id="{BBFCD31E-59A1-489D-B089-A3EAD7CAE12E}" vid="{F5E91637-A7B6-4E27-B710-77DA7014EE1E}"/>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Ion Boardroom</Template>
  <TotalTime>38097</TotalTime>
  <Words>1520</Words>
  <Application>Microsoft Office PowerPoint</Application>
  <PresentationFormat>Widescreen</PresentationFormat>
  <Paragraphs>173</Paragraphs>
  <Slides>39</Slides>
  <Notes>22</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39</vt:i4>
      </vt:variant>
    </vt:vector>
  </HeadingPairs>
  <TitlesOfParts>
    <vt:vector size="47" baseType="lpstr">
      <vt:lpstr>Arial</vt:lpstr>
      <vt:lpstr>Avenir Book</vt:lpstr>
      <vt:lpstr>Avenir Heavy</vt:lpstr>
      <vt:lpstr>Calibri</vt:lpstr>
      <vt:lpstr>Gill Sans MT</vt:lpstr>
      <vt:lpstr>Helvetica</vt:lpstr>
      <vt:lpstr>Wingdings</vt:lpstr>
      <vt:lpstr>Gallery</vt:lpstr>
      <vt:lpstr>Co-Requisites</vt:lpstr>
      <vt:lpstr>What’s the  problem?</vt:lpstr>
      <vt:lpstr>What’s the problem – placement exams</vt:lpstr>
      <vt:lpstr>PowerPoint Presentation</vt:lpstr>
      <vt:lpstr>PowerPoint Presentation</vt:lpstr>
      <vt:lpstr>What’s the problem? </vt:lpstr>
      <vt:lpstr>Incorrect placement</vt:lpstr>
      <vt:lpstr>What’s the Problem? </vt:lpstr>
      <vt:lpstr>Potential Solutions</vt:lpstr>
      <vt:lpstr>Problem with emporium</vt:lpstr>
      <vt:lpstr>Problem with emporium</vt:lpstr>
      <vt:lpstr>What Is Co-Requisite Remediation? </vt:lpstr>
      <vt:lpstr>Why Co-Requisite?</vt:lpstr>
      <vt:lpstr>PowerPoint Presentation</vt:lpstr>
      <vt:lpstr>PowerPoint Presentation</vt:lpstr>
      <vt:lpstr>Cost Effectiveness</vt:lpstr>
      <vt:lpstr>Specific Co-Requisite Models</vt:lpstr>
      <vt:lpstr>Southeast Missouri State University</vt:lpstr>
      <vt:lpstr>Southeast Missouri State University</vt:lpstr>
      <vt:lpstr>Southeast Missouri State University</vt:lpstr>
      <vt:lpstr>Southeast Missouri State University</vt:lpstr>
      <vt:lpstr>Southeast Missouri State University</vt:lpstr>
      <vt:lpstr>Western Kentucky Community and technical College</vt:lpstr>
      <vt:lpstr>Western Kentucky Community and technical College</vt:lpstr>
      <vt:lpstr>Western Kentucky Community and technical College</vt:lpstr>
      <vt:lpstr>Western Kentucky Community and technical College</vt:lpstr>
      <vt:lpstr>Western Kentucky Community and technical College</vt:lpstr>
      <vt:lpstr>Jackson State</vt:lpstr>
      <vt:lpstr>Jackson State Results</vt:lpstr>
      <vt:lpstr>Roane State Results</vt:lpstr>
      <vt:lpstr>Joliet Junior College</vt:lpstr>
      <vt:lpstr>PowerPoint Presentation</vt:lpstr>
      <vt:lpstr>Results at JJC (Elementary Statistics) Fall, 2016 thru Fall, 2017</vt:lpstr>
      <vt:lpstr>Results at JJC (Math for Liberal Arts) Spring, 2017 thru Fall, 2017</vt:lpstr>
      <vt:lpstr>Integrated Review</vt:lpstr>
      <vt:lpstr>College Algebra co-req (using Enhanced with graphing utilities and Algebra Review)</vt:lpstr>
      <vt:lpstr>Best Practices of a co-req</vt:lpstr>
      <vt:lpstr>PowerPoint Presentation</vt:lpstr>
      <vt:lpstr>College ready   versus   academically ready</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Co-Requisites</dc:title>
  <dc:creator>Michael Sullivan</dc:creator>
  <cp:lastModifiedBy>Michael Sullivan</cp:lastModifiedBy>
  <cp:revision>91</cp:revision>
  <dcterms:created xsi:type="dcterms:W3CDTF">2017-04-19T13:31:34Z</dcterms:created>
  <dcterms:modified xsi:type="dcterms:W3CDTF">2018-02-27T17:31:49Z</dcterms:modified>
</cp:coreProperties>
</file>