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56" r:id="rId2"/>
    <p:sldId id="270" r:id="rId3"/>
    <p:sldId id="276" r:id="rId4"/>
    <p:sldId id="266" r:id="rId5"/>
    <p:sldId id="274" r:id="rId6"/>
    <p:sldId id="271" r:id="rId7"/>
    <p:sldId id="261" r:id="rId8"/>
    <p:sldId id="262" r:id="rId9"/>
    <p:sldId id="263" r:id="rId10"/>
    <p:sldId id="272" r:id="rId11"/>
    <p:sldId id="264" r:id="rId12"/>
    <p:sldId id="268" r:id="rId13"/>
    <p:sldId id="269" r:id="rId14"/>
    <p:sldId id="273" r:id="rId15"/>
    <p:sldId id="265" r:id="rId16"/>
    <p:sldId id="275"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2113" autoAdjust="0"/>
  </p:normalViewPr>
  <p:slideViewPr>
    <p:cSldViewPr snapToGrid="0">
      <p:cViewPr varScale="1">
        <p:scale>
          <a:sx n="83" d="100"/>
          <a:sy n="83" d="100"/>
        </p:scale>
        <p:origin x="45" y="1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D7C17-6216-4EB9-860D-7DAE8848F9BA}"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36C67-BB6F-4FB4-BD67-06503995F0B6}" type="slidenum">
              <a:rPr lang="en-US" smtClean="0"/>
              <a:t>‹#›</a:t>
            </a:fld>
            <a:endParaRPr lang="en-US"/>
          </a:p>
        </p:txBody>
      </p:sp>
    </p:spTree>
    <p:extLst>
      <p:ext uri="{BB962C8B-B14F-4D97-AF65-F5344CB8AC3E}">
        <p14:creationId xmlns:p14="http://schemas.microsoft.com/office/powerpoint/2010/main" val="183980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Random selection </a:t>
            </a:r>
            <a:r>
              <a:rPr lang="en-US" b="0" dirty="0"/>
              <a:t>is where we randomly select individuals from a population and use these individuals to make judgements about a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Random assignment </a:t>
            </a:r>
            <a:r>
              <a:rPr lang="en-US" b="0" dirty="0"/>
              <a:t>is where individuals who represent a group we want to study (such as those with alopecia) and randomly assign them to one of </a:t>
            </a:r>
            <a:r>
              <a:rPr lang="en-US" b="0" i="1" dirty="0"/>
              <a:t>k </a:t>
            </a:r>
            <a:r>
              <a:rPr lang="en-US" b="0" i="0" dirty="0"/>
              <a:t>treatment groups.  Random assignment allows us to make statements of causality between the treatments and the response variable.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1" dirty="0"/>
              <a:t>random process </a:t>
            </a:r>
            <a:r>
              <a:rPr lang="en-US" dirty="0"/>
              <a:t>represents scenarios where the outcome of any particular trial of an experiment is unknown, but the proportion (or relative frequency) a particular outcome is observed approaches a specific value.  </a:t>
            </a:r>
          </a:p>
          <a:p>
            <a:endParaRPr lang="en-US" dirty="0"/>
          </a:p>
          <a:p>
            <a:r>
              <a:rPr lang="en-US" dirty="0"/>
              <a:t>Predicting outcomes in the face of uncertainty is a challenge.  For example, it would be difficult to predict the outcome of a coin flip on a regular basis.  However, over many flips, we may determine a long-run proportion of times we observe a head.  The process of flipping a coin many times and recording the outcome is an example of a random process. </a:t>
            </a:r>
          </a:p>
        </p:txBody>
      </p:sp>
      <p:sp>
        <p:nvSpPr>
          <p:cNvPr id="4" name="Slide Number Placeholder 3"/>
          <p:cNvSpPr>
            <a:spLocks noGrp="1"/>
          </p:cNvSpPr>
          <p:nvPr>
            <p:ph type="sldNum" sz="quarter" idx="10"/>
          </p:nvPr>
        </p:nvSpPr>
        <p:spPr/>
        <p:txBody>
          <a:bodyPr/>
          <a:lstStyle/>
          <a:p>
            <a:fld id="{6E636C67-BB6F-4FB4-BD67-06503995F0B6}" type="slidenum">
              <a:rPr lang="en-US" smtClean="0"/>
              <a:t>2</a:t>
            </a:fld>
            <a:endParaRPr lang="en-US"/>
          </a:p>
        </p:txBody>
      </p:sp>
    </p:spTree>
    <p:extLst>
      <p:ext uri="{BB962C8B-B14F-4D97-AF65-F5344CB8AC3E}">
        <p14:creationId xmlns:p14="http://schemas.microsoft.com/office/powerpoint/2010/main" val="303213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StatCrunch, select</a:t>
            </a:r>
            <a:r>
              <a:rPr lang="en-US" baseline="0" dirty="0"/>
              <a:t> Export.  </a:t>
            </a:r>
            <a:r>
              <a:rPr lang="en-US" baseline="0"/>
              <a:t>Export </a:t>
            </a:r>
            <a:r>
              <a:rPr lang="en-US" baseline="0" dirty="0"/>
              <a:t>Columns of Variables we want Where “Salary or Hourly” = Salary</a:t>
            </a:r>
            <a:endParaRPr lang="en-US" dirty="0"/>
          </a:p>
        </p:txBody>
      </p:sp>
      <p:sp>
        <p:nvSpPr>
          <p:cNvPr id="4" name="Slide Number Placeholder 3"/>
          <p:cNvSpPr>
            <a:spLocks noGrp="1"/>
          </p:cNvSpPr>
          <p:nvPr>
            <p:ph type="sldNum" sz="quarter" idx="10"/>
          </p:nvPr>
        </p:nvSpPr>
        <p:spPr/>
        <p:txBody>
          <a:bodyPr/>
          <a:lstStyle/>
          <a:p>
            <a:fld id="{6E636C67-BB6F-4FB4-BD67-06503995F0B6}" type="slidenum">
              <a:rPr lang="en-US" smtClean="0"/>
              <a:t>4</a:t>
            </a:fld>
            <a:endParaRPr lang="en-US"/>
          </a:p>
        </p:txBody>
      </p:sp>
    </p:spTree>
    <p:extLst>
      <p:ext uri="{BB962C8B-B14F-4D97-AF65-F5344CB8AC3E}">
        <p14:creationId xmlns:p14="http://schemas.microsoft.com/office/powerpoint/2010/main" val="326451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7</a:t>
            </a:fld>
            <a:endParaRPr lang="en-US"/>
          </a:p>
        </p:txBody>
      </p:sp>
    </p:spTree>
    <p:extLst>
      <p:ext uri="{BB962C8B-B14F-4D97-AF65-F5344CB8AC3E}">
        <p14:creationId xmlns:p14="http://schemas.microsoft.com/office/powerpoint/2010/main" val="110806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4 (Section 5.1)</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3EF4D-6048-45EB-A450-000A988364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91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4 (Section 5.1)</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3EF4D-6048-45EB-A450-000A988364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68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believe in the fallacy of being “due for a hit” or “due for a boy”.  We can use simulation to help folks see this is not a law at all. </a:t>
            </a:r>
          </a:p>
        </p:txBody>
      </p:sp>
      <p:sp>
        <p:nvSpPr>
          <p:cNvPr id="4" name="Slide Number Placeholder 3"/>
          <p:cNvSpPr>
            <a:spLocks noGrp="1"/>
          </p:cNvSpPr>
          <p:nvPr>
            <p:ph type="sldNum" sz="quarter" idx="10"/>
          </p:nvPr>
        </p:nvSpPr>
        <p:spPr/>
        <p:txBody>
          <a:bodyPr/>
          <a:lstStyle/>
          <a:p>
            <a:fld id="{6E636C67-BB6F-4FB4-BD67-06503995F0B6}" type="slidenum">
              <a:rPr lang="en-US" smtClean="0"/>
              <a:t>11</a:t>
            </a:fld>
            <a:endParaRPr lang="en-US"/>
          </a:p>
        </p:txBody>
      </p:sp>
    </p:spTree>
    <p:extLst>
      <p:ext uri="{BB962C8B-B14F-4D97-AF65-F5344CB8AC3E}">
        <p14:creationId xmlns:p14="http://schemas.microsoft.com/office/powerpoint/2010/main" val="218768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collecting data for an observational study, it is important that the individuals are randomly selected.  This allows the results of the study to be extended to the population from which the individuals were randomly selected.  Contrast this with collecting data for a designed experiment, where the individuals are randomly assigned to various treatment groups.  Random assignment allows the researcher to make statements of causality.  This example allows students to see the role of randomness in selecting individuals to be in a study.  </a:t>
            </a:r>
          </a:p>
          <a:p>
            <a:endParaRPr lang="en-US" dirty="0"/>
          </a:p>
        </p:txBody>
      </p:sp>
      <p:sp>
        <p:nvSpPr>
          <p:cNvPr id="4" name="Slide Number Placeholder 3"/>
          <p:cNvSpPr>
            <a:spLocks noGrp="1"/>
          </p:cNvSpPr>
          <p:nvPr>
            <p:ph type="sldNum" sz="quarter" idx="10"/>
          </p:nvPr>
        </p:nvSpPr>
        <p:spPr/>
        <p:txBody>
          <a:bodyPr/>
          <a:lstStyle/>
          <a:p>
            <a:fld id="{6E636C67-BB6F-4FB4-BD67-06503995F0B6}" type="slidenum">
              <a:rPr lang="en-US" smtClean="0"/>
              <a:t>12</a:t>
            </a:fld>
            <a:endParaRPr lang="en-US"/>
          </a:p>
        </p:txBody>
      </p:sp>
    </p:spTree>
    <p:extLst>
      <p:ext uri="{BB962C8B-B14F-4D97-AF65-F5344CB8AC3E}">
        <p14:creationId xmlns:p14="http://schemas.microsoft.com/office/powerpoint/2010/main" val="332176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36C67-BB6F-4FB4-BD67-06503995F0B6}" type="slidenum">
              <a:rPr lang="en-US" smtClean="0"/>
              <a:t>13</a:t>
            </a:fld>
            <a:endParaRPr lang="en-US"/>
          </a:p>
        </p:txBody>
      </p:sp>
    </p:spTree>
    <p:extLst>
      <p:ext uri="{BB962C8B-B14F-4D97-AF65-F5344CB8AC3E}">
        <p14:creationId xmlns:p14="http://schemas.microsoft.com/office/powerpoint/2010/main" val="1355937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17DAD68-7154-400E-A56D-FBCA1EB5A7C0}" type="datetimeFigureOut">
              <a:rPr lang="en-US" smtClean="0"/>
              <a:t>4/11/2018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02D4330-85BE-47B5-AF6B-84CCFA784DB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05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DAD68-7154-400E-A56D-FBCA1EB5A7C0}"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D4330-85BE-47B5-AF6B-84CCFA784DB1}" type="slidenum">
              <a:rPr lang="en-US" smtClean="0"/>
              <a:t>‹#›</a:t>
            </a:fld>
            <a:endParaRPr lang="en-US"/>
          </a:p>
        </p:txBody>
      </p:sp>
    </p:spTree>
    <p:extLst>
      <p:ext uri="{BB962C8B-B14F-4D97-AF65-F5344CB8AC3E}">
        <p14:creationId xmlns:p14="http://schemas.microsoft.com/office/powerpoint/2010/main" val="15294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DAD68-7154-400E-A56D-FBCA1EB5A7C0}"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4330-85BE-47B5-AF6B-84CCFA784DB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373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DAD68-7154-400E-A56D-FBCA1EB5A7C0}"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4330-85BE-47B5-AF6B-84CCFA784DB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96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DAD68-7154-400E-A56D-FBCA1EB5A7C0}"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4330-85BE-47B5-AF6B-84CCFA784DB1}" type="slidenum">
              <a:rPr lang="en-US" smtClean="0"/>
              <a:t>‹#›</a:t>
            </a:fld>
            <a:endParaRPr lang="en-US"/>
          </a:p>
        </p:txBody>
      </p:sp>
    </p:spTree>
    <p:extLst>
      <p:ext uri="{BB962C8B-B14F-4D97-AF65-F5344CB8AC3E}">
        <p14:creationId xmlns:p14="http://schemas.microsoft.com/office/powerpoint/2010/main" val="130535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DAD68-7154-400E-A56D-FBCA1EB5A7C0}"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4330-85BE-47B5-AF6B-84CCFA784DB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126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DAD68-7154-400E-A56D-FBCA1EB5A7C0}"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4330-85BE-47B5-AF6B-84CCFA784DB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11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DAD68-7154-400E-A56D-FBCA1EB5A7C0}"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4330-85BE-47B5-AF6B-84CCFA784DB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877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DAD68-7154-400E-A56D-FBCA1EB5A7C0}"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4330-85BE-47B5-AF6B-84CCFA784DB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03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DAD68-7154-400E-A56D-FBCA1EB5A7C0}"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4330-85BE-47B5-AF6B-84CCFA784DB1}" type="slidenum">
              <a:rPr lang="en-US" smtClean="0"/>
              <a:t>‹#›</a:t>
            </a:fld>
            <a:endParaRPr lang="en-US"/>
          </a:p>
        </p:txBody>
      </p:sp>
    </p:spTree>
    <p:extLst>
      <p:ext uri="{BB962C8B-B14F-4D97-AF65-F5344CB8AC3E}">
        <p14:creationId xmlns:p14="http://schemas.microsoft.com/office/powerpoint/2010/main" val="174779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DAD68-7154-400E-A56D-FBCA1EB5A7C0}"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D4330-85BE-47B5-AF6B-84CCFA784DB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50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7DAD68-7154-400E-A56D-FBCA1EB5A7C0}"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D4330-85BE-47B5-AF6B-84CCFA784DB1}" type="slidenum">
              <a:rPr lang="en-US" smtClean="0"/>
              <a:t>‹#›</a:t>
            </a:fld>
            <a:endParaRPr lang="en-US"/>
          </a:p>
        </p:txBody>
      </p:sp>
    </p:spTree>
    <p:extLst>
      <p:ext uri="{BB962C8B-B14F-4D97-AF65-F5344CB8AC3E}">
        <p14:creationId xmlns:p14="http://schemas.microsoft.com/office/powerpoint/2010/main" val="394709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7DAD68-7154-400E-A56D-FBCA1EB5A7C0}"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D4330-85BE-47B5-AF6B-84CCFA784DB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28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7DAD68-7154-400E-A56D-FBCA1EB5A7C0}"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D4330-85BE-47B5-AF6B-84CCFA784DB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98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DAD68-7154-400E-A56D-FBCA1EB5A7C0}"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D4330-85BE-47B5-AF6B-84CCFA784DB1}" type="slidenum">
              <a:rPr lang="en-US" smtClean="0"/>
              <a:t>‹#›</a:t>
            </a:fld>
            <a:endParaRPr lang="en-US"/>
          </a:p>
        </p:txBody>
      </p:sp>
    </p:spTree>
    <p:extLst>
      <p:ext uri="{BB962C8B-B14F-4D97-AF65-F5344CB8AC3E}">
        <p14:creationId xmlns:p14="http://schemas.microsoft.com/office/powerpoint/2010/main" val="158597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DAD68-7154-400E-A56D-FBCA1EB5A7C0}"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D4330-85BE-47B5-AF6B-84CCFA784DB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78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DAD68-7154-400E-A56D-FBCA1EB5A7C0}"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D4330-85BE-47B5-AF6B-84CCFA784DB1}" type="slidenum">
              <a:rPr lang="en-US" smtClean="0"/>
              <a:t>‹#›</a:t>
            </a:fld>
            <a:endParaRPr lang="en-US"/>
          </a:p>
        </p:txBody>
      </p:sp>
    </p:spTree>
    <p:extLst>
      <p:ext uri="{BB962C8B-B14F-4D97-AF65-F5344CB8AC3E}">
        <p14:creationId xmlns:p14="http://schemas.microsoft.com/office/powerpoint/2010/main" val="250462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7DAD68-7154-400E-A56D-FBCA1EB5A7C0}" type="datetimeFigureOut">
              <a:rPr lang="en-US" smtClean="0"/>
              <a:t>4/11/2018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2D4330-85BE-47B5-AF6B-84CCFA784DB1}" type="slidenum">
              <a:rPr lang="en-US" smtClean="0"/>
              <a:t>‹#›</a:t>
            </a:fld>
            <a:endParaRPr lang="en-US"/>
          </a:p>
        </p:txBody>
      </p:sp>
    </p:spTree>
    <p:extLst>
      <p:ext uri="{BB962C8B-B14F-4D97-AF65-F5344CB8AC3E}">
        <p14:creationId xmlns:p14="http://schemas.microsoft.com/office/powerpoint/2010/main" val="14365004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hittrackeronlin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data.cityofchicago.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tatcrunch.com/app/index.php?dataid=2547091&amp;groupid=654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0597" y="1756112"/>
            <a:ext cx="7951558" cy="1515533"/>
          </a:xfrm>
        </p:spPr>
        <p:txBody>
          <a:bodyPr/>
          <a:lstStyle/>
          <a:p>
            <a:r>
              <a:rPr lang="en-US" sz="4800" dirty="0"/>
              <a:t>Using Simulation to Enhance Statistical Understanding</a:t>
            </a:r>
          </a:p>
        </p:txBody>
      </p:sp>
      <p:sp>
        <p:nvSpPr>
          <p:cNvPr id="3" name="Subtitle 2"/>
          <p:cNvSpPr>
            <a:spLocks noGrp="1"/>
          </p:cNvSpPr>
          <p:nvPr>
            <p:ph type="subTitle" idx="1"/>
          </p:nvPr>
        </p:nvSpPr>
        <p:spPr>
          <a:xfrm>
            <a:off x="2398144" y="3536826"/>
            <a:ext cx="7441720" cy="1320802"/>
          </a:xfrm>
        </p:spPr>
        <p:txBody>
          <a:bodyPr>
            <a:noAutofit/>
          </a:bodyPr>
          <a:lstStyle/>
          <a:p>
            <a:r>
              <a:rPr lang="en-US" sz="2400" dirty="0"/>
              <a:t>Michael Sullivan</a:t>
            </a:r>
          </a:p>
          <a:p>
            <a:r>
              <a:rPr lang="en-US" sz="2400" dirty="0"/>
              <a:t>Joliet Junior College</a:t>
            </a:r>
          </a:p>
          <a:p>
            <a:r>
              <a:rPr lang="en-US" sz="2400" dirty="0"/>
              <a:t>sullystats@gmail.com		msulliva@jjc.edu www.sullystats.com</a:t>
            </a:r>
            <a:r>
              <a:rPr lang="en-US" sz="2000" dirty="0"/>
              <a:t>	</a:t>
            </a:r>
          </a:p>
        </p:txBody>
      </p:sp>
    </p:spTree>
    <p:extLst>
      <p:ext uri="{BB962C8B-B14F-4D97-AF65-F5344CB8AC3E}">
        <p14:creationId xmlns:p14="http://schemas.microsoft.com/office/powerpoint/2010/main" val="2358198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233580-8BC0-42B3-8C78-1C1E199AB701}"/>
              </a:ext>
            </a:extLst>
          </p:cNvPr>
          <p:cNvSpPr txBox="1"/>
          <p:nvPr/>
        </p:nvSpPr>
        <p:spPr>
          <a:xfrm>
            <a:off x="1219200" y="874143"/>
            <a:ext cx="9926128" cy="4871049"/>
          </a:xfrm>
          <a:prstGeom prst="rect">
            <a:avLst/>
          </a:prstGeom>
          <a:noFill/>
        </p:spPr>
        <p:txBody>
          <a:bodyPr wrap="square" rtlCol="0">
            <a:spAutoFit/>
          </a:bodyPr>
          <a:lstStyle/>
          <a:p>
            <a:endParaRPr lang="en-US" dirty="0"/>
          </a:p>
        </p:txBody>
      </p:sp>
      <p:sp>
        <p:nvSpPr>
          <p:cNvPr id="3" name="Title 2">
            <a:extLst>
              <a:ext uri="{FF2B5EF4-FFF2-40B4-BE49-F238E27FC236}">
                <a16:creationId xmlns:a16="http://schemas.microsoft.com/office/drawing/2014/main" id="{D95984C0-F1D2-4239-A717-664055955143}"/>
              </a:ext>
            </a:extLst>
          </p:cNvPr>
          <p:cNvSpPr>
            <a:spLocks noGrp="1"/>
          </p:cNvSpPr>
          <p:nvPr>
            <p:ph type="title"/>
          </p:nvPr>
        </p:nvSpPr>
        <p:spPr/>
        <p:txBody>
          <a:bodyPr/>
          <a:lstStyle/>
          <a:p>
            <a:r>
              <a:rPr lang="en-US" dirty="0"/>
              <a:t>StatCrunch</a:t>
            </a:r>
          </a:p>
        </p:txBody>
      </p:sp>
      <p:sp>
        <p:nvSpPr>
          <p:cNvPr id="4" name="Content Placeholder 3">
            <a:extLst>
              <a:ext uri="{FF2B5EF4-FFF2-40B4-BE49-F238E27FC236}">
                <a16:creationId xmlns:a16="http://schemas.microsoft.com/office/drawing/2014/main" id="{5FD81284-96A2-4160-BCEE-E0B49044B4B6}"/>
              </a:ext>
            </a:extLst>
          </p:cNvPr>
          <p:cNvSpPr>
            <a:spLocks noGrp="1"/>
          </p:cNvSpPr>
          <p:nvPr>
            <p:ph idx="1"/>
          </p:nvPr>
        </p:nvSpPr>
        <p:spPr/>
        <p:txBody>
          <a:bodyPr>
            <a:normAutofit fontScale="85000" lnSpcReduction="20000"/>
          </a:bodyPr>
          <a:lstStyle/>
          <a:p>
            <a:pPr marL="457200" indent="-457200">
              <a:buAutoNum type="arabicPeriod"/>
            </a:pPr>
            <a:r>
              <a:rPr lang="en-US" dirty="0"/>
              <a:t>Open a StatCrunch spreadsheet. </a:t>
            </a:r>
          </a:p>
          <a:p>
            <a:pPr marL="457200" indent="-457200">
              <a:buAutoNum type="arabicPeriod"/>
            </a:pPr>
            <a:r>
              <a:rPr lang="en-US" dirty="0"/>
              <a:t>Data &gt; Simulate &gt; Bernoulli</a:t>
            </a:r>
          </a:p>
          <a:p>
            <a:pPr marL="457200" indent="-457200">
              <a:buAutoNum type="arabicPeriod"/>
            </a:pPr>
            <a:r>
              <a:rPr lang="en-US" dirty="0"/>
              <a:t>Enter the number of rows to generate (say 10,000 for 10,000 families).  Enter 5 for columns (five children).  Enter 0.5 for p.  Decide on a dynamic or fixed seed. Click Compute!</a:t>
            </a:r>
          </a:p>
          <a:p>
            <a:pPr marL="457200" indent="-457200">
              <a:buAutoNum type="arabicPeriod"/>
            </a:pPr>
            <a:r>
              <a:rPr lang="en-US" dirty="0"/>
              <a:t>Stat &gt; Summary Stats &gt; Rows    Highlight Bernoulli1 thru Bernoulli4. Select “Sum” under Statistics.  Check the box “Store in data table.”  Click Compute!.  Rename the column Girls.  </a:t>
            </a:r>
          </a:p>
          <a:p>
            <a:pPr marL="457200" indent="-457200">
              <a:buAutoNum type="arabicPeriod"/>
            </a:pPr>
            <a:r>
              <a:rPr lang="en-US" dirty="0"/>
              <a:t>Stat &gt; Tables &gt; Frequency    Highlight Bernoulli5.  Type “Girls = 4” in the Where box. Click Compute!</a:t>
            </a:r>
          </a:p>
          <a:p>
            <a:endParaRPr lang="en-US" dirty="0"/>
          </a:p>
        </p:txBody>
      </p:sp>
    </p:spTree>
    <p:extLst>
      <p:ext uri="{BB962C8B-B14F-4D97-AF65-F5344CB8AC3E}">
        <p14:creationId xmlns:p14="http://schemas.microsoft.com/office/powerpoint/2010/main" val="317564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8B0848-0EDE-46F3-9897-8E60549501BD}"/>
              </a:ext>
            </a:extLst>
          </p:cNvPr>
          <p:cNvSpPr txBox="1"/>
          <p:nvPr/>
        </p:nvSpPr>
        <p:spPr>
          <a:xfrm>
            <a:off x="876693" y="2884602"/>
            <a:ext cx="10567447" cy="707886"/>
          </a:xfrm>
          <a:prstGeom prst="rect">
            <a:avLst/>
          </a:prstGeom>
          <a:noFill/>
        </p:spPr>
        <p:txBody>
          <a:bodyPr wrap="square" rtlCol="0">
            <a:spAutoFit/>
          </a:bodyPr>
          <a:lstStyle/>
          <a:p>
            <a:r>
              <a:rPr lang="en-US" sz="4000" dirty="0">
                <a:solidFill>
                  <a:srgbClr val="FF0000"/>
                </a:solidFill>
                <a:latin typeface="Constantia" panose="02030602050306030303" pitchFamily="18" charset="0"/>
              </a:rPr>
              <a:t>In a random process, the trials are memoryless</a:t>
            </a:r>
            <a:r>
              <a:rPr lang="en-US" sz="4000" dirty="0">
                <a:solidFill>
                  <a:prstClr val="white"/>
                </a:solidFill>
                <a:latin typeface="Constantia" panose="02030602050306030303" pitchFamily="18" charset="0"/>
              </a:rPr>
              <a:t>. </a:t>
            </a:r>
          </a:p>
        </p:txBody>
      </p:sp>
    </p:spTree>
    <p:extLst>
      <p:ext uri="{BB962C8B-B14F-4D97-AF65-F5344CB8AC3E}">
        <p14:creationId xmlns:p14="http://schemas.microsoft.com/office/powerpoint/2010/main" val="269276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Selection</a:t>
            </a:r>
          </a:p>
        </p:txBody>
      </p:sp>
      <p:sp>
        <p:nvSpPr>
          <p:cNvPr id="3" name="Content Placeholder 2"/>
          <p:cNvSpPr>
            <a:spLocks noGrp="1"/>
          </p:cNvSpPr>
          <p:nvPr>
            <p:ph idx="1"/>
          </p:nvPr>
        </p:nvSpPr>
        <p:spPr/>
        <p:txBody>
          <a:bodyPr/>
          <a:lstStyle/>
          <a:p>
            <a:r>
              <a:rPr lang="en-US" dirty="0"/>
              <a:t>Unplugging refers to eliminating the use of social media, cell phones, and other technology.  According to Harris Interactive, the proportion of adult Americans (aged 18 or older) who attempt to “unplug” at least once a week is 0.45.  There are approximately 241,000,000 adult Americans in the United States. </a:t>
            </a:r>
          </a:p>
          <a:p>
            <a:pPr marL="0" indent="0">
              <a:buNone/>
            </a:pPr>
            <a:r>
              <a:rPr lang="en-US" dirty="0"/>
              <a:t>(a) Simulate obtaining a simple random sample of size 500 from the population of adult Americans.  How many of the individuals sampled unplug?  How many do not unplug? What proportion unplug at least once a week? </a:t>
            </a:r>
          </a:p>
        </p:txBody>
      </p:sp>
    </p:spTree>
    <p:extLst>
      <p:ext uri="{BB962C8B-B14F-4D97-AF65-F5344CB8AC3E}">
        <p14:creationId xmlns:p14="http://schemas.microsoft.com/office/powerpoint/2010/main" val="132408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Selection</a:t>
            </a:r>
          </a:p>
        </p:txBody>
      </p:sp>
      <p:sp>
        <p:nvSpPr>
          <p:cNvPr id="3" name="Content Placeholder 2"/>
          <p:cNvSpPr>
            <a:spLocks noGrp="1"/>
          </p:cNvSpPr>
          <p:nvPr>
            <p:ph idx="1"/>
          </p:nvPr>
        </p:nvSpPr>
        <p:spPr/>
        <p:txBody>
          <a:bodyPr/>
          <a:lstStyle/>
          <a:p>
            <a:pPr marL="0" indent="0">
              <a:buNone/>
            </a:pPr>
            <a:r>
              <a:rPr lang="en-US" dirty="0"/>
              <a:t>(b) Simulate obtaining a second simple random sample of size 500 from the population of adult Americans.  How many of the individuals sampled unplug?  How many do not unplug? What proportion unplug at least once a week? </a:t>
            </a:r>
          </a:p>
          <a:p>
            <a:pPr marL="0" indent="0">
              <a:buNone/>
            </a:pPr>
            <a:r>
              <a:rPr lang="en-US" dirty="0"/>
              <a:t>(c) Now simulate obtaining at least 2000 more simple random samples of size 500 from the population.  Based on the simulation, what is the probability of obtaining a random sample where the proportion who unplug at least once a week is greater than 0.50?  </a:t>
            </a:r>
          </a:p>
        </p:txBody>
      </p:sp>
    </p:spTree>
    <p:extLst>
      <p:ext uri="{BB962C8B-B14F-4D97-AF65-F5344CB8AC3E}">
        <p14:creationId xmlns:p14="http://schemas.microsoft.com/office/powerpoint/2010/main" val="29111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05C4-2B8B-417A-8E2D-B157F7ED0E68}"/>
              </a:ext>
            </a:extLst>
          </p:cNvPr>
          <p:cNvSpPr>
            <a:spLocks noGrp="1"/>
          </p:cNvSpPr>
          <p:nvPr>
            <p:ph type="title"/>
          </p:nvPr>
        </p:nvSpPr>
        <p:spPr/>
        <p:txBody>
          <a:bodyPr/>
          <a:lstStyle/>
          <a:p>
            <a:r>
              <a:rPr lang="en-US" dirty="0"/>
              <a:t>StatCrunch</a:t>
            </a:r>
          </a:p>
        </p:txBody>
      </p:sp>
      <p:sp>
        <p:nvSpPr>
          <p:cNvPr id="4" name="TextBox 23">
            <a:extLst>
              <a:ext uri="{FF2B5EF4-FFF2-40B4-BE49-F238E27FC236}">
                <a16:creationId xmlns:a16="http://schemas.microsoft.com/office/drawing/2014/main" id="{A4E35AB3-9EAC-4C8B-910E-C56C4EAE0A64}"/>
              </a:ext>
            </a:extLst>
          </p:cNvPr>
          <p:cNvSpPr txBox="1">
            <a:spLocks noChangeArrowheads="1"/>
          </p:cNvSpPr>
          <p:nvPr/>
        </p:nvSpPr>
        <p:spPr bwMode="auto">
          <a:xfrm>
            <a:off x="1296988" y="2641599"/>
            <a:ext cx="959961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400" b="1" dirty="0">
                <a:solidFill>
                  <a:prstClr val="black"/>
                </a:solidFill>
                <a:latin typeface="+mj-lt"/>
                <a:cs typeface="Arial" panose="020B0604020202020204" pitchFamily="34" charset="0"/>
              </a:rPr>
              <a:t>The Urn Applet</a:t>
            </a:r>
          </a:p>
          <a:p>
            <a:pPr eaLnBrk="0" fontAlgn="base" hangingPunct="0">
              <a:spcBef>
                <a:spcPct val="0"/>
              </a:spcBef>
              <a:spcAft>
                <a:spcPct val="0"/>
              </a:spcAft>
              <a:buFontTx/>
              <a:buNone/>
            </a:pPr>
            <a:endParaRPr lang="en-US" altLang="en-US" sz="2400" b="1" dirty="0">
              <a:solidFill>
                <a:prstClr val="black"/>
              </a:solidFill>
              <a:latin typeface="+mj-lt"/>
              <a:cs typeface="Arial" panose="020B0604020202020204" pitchFamily="34" charset="0"/>
            </a:endParaRPr>
          </a:p>
          <a:p>
            <a:pPr eaLnBrk="0" fontAlgn="base" hangingPunct="0">
              <a:spcBef>
                <a:spcPct val="0"/>
              </a:spcBef>
              <a:spcAft>
                <a:spcPct val="0"/>
              </a:spcAft>
              <a:buFontTx/>
              <a:buAutoNum type="arabicPeriod"/>
            </a:pPr>
            <a:r>
              <a:rPr lang="en-US" altLang="en-US" sz="2400" dirty="0">
                <a:solidFill>
                  <a:prstClr val="black"/>
                </a:solidFill>
                <a:latin typeface="+mj-lt"/>
                <a:cs typeface="Arial" panose="020B0604020202020204" pitchFamily="34" charset="0"/>
              </a:rPr>
              <a:t>Select Applets &gt; Simulation &gt; Urn sampling</a:t>
            </a:r>
          </a:p>
          <a:p>
            <a:pPr eaLnBrk="0" fontAlgn="base" hangingPunct="0">
              <a:spcBef>
                <a:spcPct val="0"/>
              </a:spcBef>
              <a:spcAft>
                <a:spcPct val="0"/>
              </a:spcAft>
              <a:buFontTx/>
              <a:buAutoNum type="arabicPeriod"/>
            </a:pPr>
            <a:r>
              <a:rPr lang="en-US" altLang="en-US" sz="2400" dirty="0">
                <a:solidFill>
                  <a:prstClr val="black"/>
                </a:solidFill>
                <a:latin typeface="+mj-lt"/>
                <a:cs typeface="Arial" panose="020B0604020202020204" pitchFamily="34" charset="0"/>
              </a:rPr>
              <a:t>Decide on the color ball for Type 1 and the number of balls for Type 1; decide on the color ball for Type 2 and the number of balls for Type 2.  Under Sampling, determine the number of balls to select.  Under Tally type, decide if you want to track the number of Type 1 balls or proportion of Type 1 balls.  Click Compute!</a:t>
            </a:r>
          </a:p>
          <a:p>
            <a:pPr fontAlgn="base">
              <a:spcBef>
                <a:spcPct val="0"/>
              </a:spcBef>
              <a:spcAft>
                <a:spcPct val="0"/>
              </a:spcAft>
              <a:buFontTx/>
              <a:buAutoNum type="arabicPeriod"/>
            </a:pPr>
            <a:endParaRPr lang="en-US" alt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48145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Distribution of the Slope</a:t>
            </a:r>
          </a:p>
        </p:txBody>
      </p:sp>
      <p:sp>
        <p:nvSpPr>
          <p:cNvPr id="3" name="TextBox 2"/>
          <p:cNvSpPr txBox="1"/>
          <p:nvPr/>
        </p:nvSpPr>
        <p:spPr>
          <a:xfrm>
            <a:off x="1044032" y="2764556"/>
            <a:ext cx="9542206" cy="3416320"/>
          </a:xfrm>
          <a:prstGeom prst="rect">
            <a:avLst/>
          </a:prstGeom>
          <a:noFill/>
        </p:spPr>
        <p:txBody>
          <a:bodyPr wrap="square" rtlCol="0">
            <a:spAutoFit/>
          </a:bodyPr>
          <a:lstStyle/>
          <a:p>
            <a:pPr marL="342900" indent="-342900">
              <a:buAutoNum type="arabicPeriod"/>
            </a:pPr>
            <a:r>
              <a:rPr lang="en-US" sz="2400" dirty="0"/>
              <a:t>Find the least-squares regression model using the home run data treating speed off bat as the explanatory variable and distance as the response variable. </a:t>
            </a:r>
          </a:p>
          <a:p>
            <a:pPr marL="342900" indent="-342900">
              <a:buAutoNum type="arabicPeriod"/>
            </a:pPr>
            <a:r>
              <a:rPr lang="en-US" sz="2400" dirty="0"/>
              <a:t>Find 1000 different SRS of size n = 15 for these data. </a:t>
            </a:r>
          </a:p>
          <a:p>
            <a:pPr marL="342900" indent="-342900">
              <a:buAutoNum type="arabicPeriod"/>
            </a:pPr>
            <a:r>
              <a:rPr lang="en-US" sz="2400" dirty="0"/>
              <a:t>Find the least-squares regression model for each of the 1000 SRS. </a:t>
            </a:r>
          </a:p>
          <a:p>
            <a:pPr marL="342900" indent="-342900">
              <a:buAutoNum type="arabicPeriod"/>
            </a:pPr>
            <a:r>
              <a:rPr lang="en-US" sz="2400" dirty="0"/>
              <a:t>Graph the distribution of the estimates of the slope.  What is the mean of the 1000 different slopes? </a:t>
            </a:r>
          </a:p>
          <a:p>
            <a:pPr marL="342900" indent="-342900">
              <a:buAutoNum type="arabicPeriod"/>
            </a:pPr>
            <a:r>
              <a:rPr lang="en-US" sz="2400" dirty="0"/>
              <a:t>Notice the slope standard error for each sample.  Draw scatter diagrams of those with small standard errors versus large.  </a:t>
            </a:r>
          </a:p>
        </p:txBody>
      </p:sp>
    </p:spTree>
    <p:extLst>
      <p:ext uri="{BB962C8B-B14F-4D97-AF65-F5344CB8AC3E}">
        <p14:creationId xmlns:p14="http://schemas.microsoft.com/office/powerpoint/2010/main" val="36906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55A6-2A19-4A20-A46E-DC46E030DC96}"/>
              </a:ext>
            </a:extLst>
          </p:cNvPr>
          <p:cNvSpPr>
            <a:spLocks noGrp="1"/>
          </p:cNvSpPr>
          <p:nvPr>
            <p:ph type="title"/>
          </p:nvPr>
        </p:nvSpPr>
        <p:spPr/>
        <p:txBody>
          <a:bodyPr/>
          <a:lstStyle/>
          <a:p>
            <a:r>
              <a:rPr lang="en-US" dirty="0"/>
              <a:t>StatCrunch</a:t>
            </a:r>
          </a:p>
        </p:txBody>
      </p:sp>
      <p:sp>
        <p:nvSpPr>
          <p:cNvPr id="3" name="Content Placeholder 2">
            <a:extLst>
              <a:ext uri="{FF2B5EF4-FFF2-40B4-BE49-F238E27FC236}">
                <a16:creationId xmlns:a16="http://schemas.microsoft.com/office/drawing/2014/main" id="{44CB4480-CFE9-4514-8E7C-917F94B98CA2}"/>
              </a:ext>
            </a:extLst>
          </p:cNvPr>
          <p:cNvSpPr>
            <a:spLocks noGrp="1"/>
          </p:cNvSpPr>
          <p:nvPr>
            <p:ph idx="1"/>
          </p:nvPr>
        </p:nvSpPr>
        <p:spPr/>
        <p:txBody>
          <a:bodyPr>
            <a:normAutofit fontScale="85000" lnSpcReduction="20000"/>
          </a:bodyPr>
          <a:lstStyle/>
          <a:p>
            <a:pPr marL="457200" indent="-457200">
              <a:buAutoNum type="arabicPeriod"/>
            </a:pPr>
            <a:r>
              <a:rPr lang="en-US" dirty="0"/>
              <a:t>Open “HomeRuns2017” in StatCrunch.</a:t>
            </a:r>
          </a:p>
          <a:p>
            <a:pPr marL="457200" indent="-457200">
              <a:buAutoNum type="arabicPeriod"/>
            </a:pPr>
            <a:r>
              <a:rPr lang="en-US" dirty="0"/>
              <a:t>Stat &gt; Regression &gt; Simple Linear   X-</a:t>
            </a:r>
            <a:r>
              <a:rPr lang="en-US" dirty="0" err="1"/>
              <a:t>var</a:t>
            </a:r>
            <a:r>
              <a:rPr lang="en-US" dirty="0"/>
              <a:t>: </a:t>
            </a:r>
            <a:r>
              <a:rPr lang="en-US" dirty="0" err="1"/>
              <a:t>SpeedOffBat</a:t>
            </a:r>
            <a:r>
              <a:rPr lang="en-US" dirty="0"/>
              <a:t>; Y-</a:t>
            </a:r>
            <a:r>
              <a:rPr lang="en-US" dirty="0" err="1"/>
              <a:t>var</a:t>
            </a:r>
            <a:r>
              <a:rPr lang="en-US" dirty="0"/>
              <a:t>: Distance  Click Compute! </a:t>
            </a:r>
          </a:p>
          <a:p>
            <a:pPr marL="457200" indent="-457200">
              <a:buAutoNum type="arabicPeriod"/>
            </a:pPr>
            <a:r>
              <a:rPr lang="en-US" dirty="0"/>
              <a:t>To find random samples:  Data &gt; Sample   Select Distance &amp; </a:t>
            </a:r>
            <a:r>
              <a:rPr lang="en-US" dirty="0" err="1"/>
              <a:t>SpeedOffBat</a:t>
            </a:r>
            <a:r>
              <a:rPr lang="en-US" dirty="0"/>
              <a:t> Enter a sample size (15) and number of samples (1000).   Check the box “Sample all columns at one time” [this keeps the </a:t>
            </a:r>
            <a:r>
              <a:rPr lang="en-US" dirty="0" err="1"/>
              <a:t>exp</a:t>
            </a:r>
            <a:r>
              <a:rPr lang="en-US" dirty="0"/>
              <a:t> and response </a:t>
            </a:r>
            <a:r>
              <a:rPr lang="en-US" dirty="0" err="1"/>
              <a:t>var</a:t>
            </a:r>
            <a:r>
              <a:rPr lang="en-US" dirty="0"/>
              <a:t> together].   Select “Stacked with sample id” and check the box “Open in a new data table”. Click Compute!</a:t>
            </a:r>
          </a:p>
          <a:p>
            <a:pPr marL="457200" indent="-457200">
              <a:buAutoNum type="arabicPeriod"/>
            </a:pPr>
            <a:r>
              <a:rPr lang="en-US" dirty="0"/>
              <a:t>Stat &gt; Regression &gt; Simple Linear   X-</a:t>
            </a:r>
            <a:r>
              <a:rPr lang="en-US" dirty="0" err="1"/>
              <a:t>var</a:t>
            </a:r>
            <a:r>
              <a:rPr lang="en-US" dirty="0"/>
              <a:t>: Sample(</a:t>
            </a:r>
            <a:r>
              <a:rPr lang="en-US" dirty="0" err="1"/>
              <a:t>SpeedOffBat</a:t>
            </a:r>
            <a:r>
              <a:rPr lang="en-US" dirty="0"/>
              <a:t>); Y-</a:t>
            </a:r>
            <a:r>
              <a:rPr lang="en-US" dirty="0" err="1"/>
              <a:t>var</a:t>
            </a:r>
            <a:r>
              <a:rPr lang="en-US" dirty="0"/>
              <a:t>: Sample(Distance)  Group by: Sample  Be sure to save Model estimates. Click Compute!</a:t>
            </a:r>
          </a:p>
          <a:p>
            <a:pPr marL="457200" indent="-457200">
              <a:buAutoNum type="arabicPeriod"/>
            </a:pPr>
            <a:r>
              <a:rPr lang="en-US" dirty="0"/>
              <a:t>Explore the regression coefficients.  Draw a histogram or find the mean of the slope estimates. </a:t>
            </a:r>
          </a:p>
          <a:p>
            <a:pPr marL="457200" indent="-457200">
              <a:buAutoNum type="arabicPeriod"/>
            </a:pPr>
            <a:endParaRPr lang="en-US" dirty="0"/>
          </a:p>
        </p:txBody>
      </p:sp>
    </p:spTree>
    <p:extLst>
      <p:ext uri="{BB962C8B-B14F-4D97-AF65-F5344CB8AC3E}">
        <p14:creationId xmlns:p14="http://schemas.microsoft.com/office/powerpoint/2010/main" val="410317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Normal Model</a:t>
            </a:r>
          </a:p>
        </p:txBody>
      </p:sp>
      <p:sp>
        <p:nvSpPr>
          <p:cNvPr id="3" name="Content Placeholder 2"/>
          <p:cNvSpPr>
            <a:spLocks noGrp="1"/>
          </p:cNvSpPr>
          <p:nvPr>
            <p:ph idx="1"/>
          </p:nvPr>
        </p:nvSpPr>
        <p:spPr/>
        <p:txBody>
          <a:bodyPr>
            <a:normAutofit lnSpcReduction="10000"/>
          </a:bodyPr>
          <a:lstStyle/>
          <a:p>
            <a:r>
              <a:rPr lang="en-US" dirty="0">
                <a:hlinkClick r:id="rId2"/>
              </a:rPr>
              <a:t>http://www.hittrackeronline.com/</a:t>
            </a:r>
            <a:endParaRPr lang="en-US" dirty="0"/>
          </a:p>
          <a:p>
            <a:r>
              <a:rPr lang="en-US" dirty="0"/>
              <a:t>Download all home runs hit in 2017</a:t>
            </a:r>
          </a:p>
          <a:p>
            <a:r>
              <a:rPr lang="en-US" dirty="0"/>
              <a:t>Draw a histogram of the variable “Distance”  What is the shape? </a:t>
            </a:r>
          </a:p>
          <a:p>
            <a:r>
              <a:rPr lang="en-US" dirty="0"/>
              <a:t>Find the mean and standard deviation of the variable “Distance”. </a:t>
            </a:r>
          </a:p>
          <a:p>
            <a:r>
              <a:rPr lang="en-US" dirty="0"/>
              <a:t>Use the raw data to find the probability of randomly selecting a home run that travels over 415 feet. </a:t>
            </a:r>
          </a:p>
          <a:p>
            <a:r>
              <a:rPr lang="en-US" dirty="0"/>
              <a:t>Compare this result to that obtained using the normal model. </a:t>
            </a:r>
          </a:p>
        </p:txBody>
      </p:sp>
    </p:spTree>
    <p:extLst>
      <p:ext uri="{BB962C8B-B14F-4D97-AF65-F5344CB8AC3E}">
        <p14:creationId xmlns:p14="http://schemas.microsoft.com/office/powerpoint/2010/main" val="129555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A187-9489-41FD-B918-826F626AEEDB}"/>
              </a:ext>
            </a:extLst>
          </p:cNvPr>
          <p:cNvSpPr>
            <a:spLocks noGrp="1"/>
          </p:cNvSpPr>
          <p:nvPr>
            <p:ph type="title"/>
          </p:nvPr>
        </p:nvSpPr>
        <p:spPr/>
        <p:txBody>
          <a:bodyPr/>
          <a:lstStyle/>
          <a:p>
            <a:r>
              <a:rPr lang="en-US" dirty="0"/>
              <a:t>Randomness</a:t>
            </a:r>
          </a:p>
        </p:txBody>
      </p:sp>
      <p:sp>
        <p:nvSpPr>
          <p:cNvPr id="3" name="Content Placeholder 2">
            <a:extLst>
              <a:ext uri="{FF2B5EF4-FFF2-40B4-BE49-F238E27FC236}">
                <a16:creationId xmlns:a16="http://schemas.microsoft.com/office/drawing/2014/main" id="{B89961B5-399A-4454-8349-58020E91BD30}"/>
              </a:ext>
            </a:extLst>
          </p:cNvPr>
          <p:cNvSpPr>
            <a:spLocks noGrp="1"/>
          </p:cNvSpPr>
          <p:nvPr>
            <p:ph idx="1"/>
          </p:nvPr>
        </p:nvSpPr>
        <p:spPr/>
        <p:txBody>
          <a:bodyPr>
            <a:normAutofit/>
          </a:bodyPr>
          <a:lstStyle/>
          <a:p>
            <a:r>
              <a:rPr lang="en-US" dirty="0"/>
              <a:t>The word </a:t>
            </a:r>
            <a:r>
              <a:rPr lang="en-US" b="1" dirty="0"/>
              <a:t>random </a:t>
            </a:r>
            <a:r>
              <a:rPr lang="en-US" dirty="0"/>
              <a:t>suggests an unpredictable result or outcome.</a:t>
            </a:r>
          </a:p>
          <a:p>
            <a:r>
              <a:rPr lang="en-US" dirty="0"/>
              <a:t>Three types of randomness are presented in Introductory Statistics</a:t>
            </a:r>
          </a:p>
          <a:p>
            <a:pPr lvl="1"/>
            <a:r>
              <a:rPr lang="en-US" dirty="0"/>
              <a:t>Random selection</a:t>
            </a:r>
          </a:p>
          <a:p>
            <a:pPr lvl="1"/>
            <a:r>
              <a:rPr lang="en-US" dirty="0"/>
              <a:t>Random assignment</a:t>
            </a:r>
          </a:p>
          <a:p>
            <a:pPr lvl="1"/>
            <a:r>
              <a:rPr lang="en-US" dirty="0"/>
              <a:t>Random process</a:t>
            </a:r>
          </a:p>
        </p:txBody>
      </p:sp>
    </p:spTree>
    <p:extLst>
      <p:ext uri="{BB962C8B-B14F-4D97-AF65-F5344CB8AC3E}">
        <p14:creationId xmlns:p14="http://schemas.microsoft.com/office/powerpoint/2010/main" val="379065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5_06_Simulation_History">
            <a:hlinkClick r:id="" action="ppaction://media"/>
            <a:extLst>
              <a:ext uri="{FF2B5EF4-FFF2-40B4-BE49-F238E27FC236}">
                <a16:creationId xmlns:a16="http://schemas.microsoft.com/office/drawing/2014/main" id="{22871061-3EBA-4779-8BB0-50399B560DD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36458" y="638354"/>
            <a:ext cx="9059013" cy="5095695"/>
          </a:xfrm>
          <a:prstGeom prst="rect">
            <a:avLst/>
          </a:prstGeom>
        </p:spPr>
      </p:pic>
    </p:spTree>
    <p:extLst>
      <p:ext uri="{BB962C8B-B14F-4D97-AF65-F5344CB8AC3E}">
        <p14:creationId xmlns:p14="http://schemas.microsoft.com/office/powerpoint/2010/main" val="7609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8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Selection</a:t>
            </a:r>
          </a:p>
        </p:txBody>
      </p:sp>
      <p:sp>
        <p:nvSpPr>
          <p:cNvPr id="3" name="Content Placeholder 2"/>
          <p:cNvSpPr>
            <a:spLocks noGrp="1"/>
          </p:cNvSpPr>
          <p:nvPr>
            <p:ph idx="1"/>
          </p:nvPr>
        </p:nvSpPr>
        <p:spPr/>
        <p:txBody>
          <a:bodyPr>
            <a:normAutofit fontScale="85000" lnSpcReduction="20000"/>
          </a:bodyPr>
          <a:lstStyle/>
          <a:p>
            <a:r>
              <a:rPr lang="en-US" dirty="0">
                <a:hlinkClick r:id="rId3"/>
              </a:rPr>
              <a:t>https://data.cityofchicago.org/</a:t>
            </a:r>
            <a:endParaRPr lang="en-US" dirty="0"/>
          </a:p>
          <a:p>
            <a:pPr lvl="1"/>
            <a:r>
              <a:rPr lang="en-US" dirty="0"/>
              <a:t>Go to Administration &amp; Finance</a:t>
            </a:r>
          </a:p>
          <a:p>
            <a:pPr lvl="1"/>
            <a:r>
              <a:rPr lang="en-US" dirty="0"/>
              <a:t>Download the Salary Report</a:t>
            </a:r>
          </a:p>
          <a:p>
            <a:pPr lvl="1"/>
            <a:r>
              <a:rPr lang="en-US" dirty="0"/>
              <a:t>File Contains Salaried and Hourly Employees</a:t>
            </a:r>
          </a:p>
          <a:p>
            <a:pPr lvl="2"/>
            <a:r>
              <a:rPr lang="en-US" dirty="0"/>
              <a:t>Extract only the salaried employees</a:t>
            </a:r>
          </a:p>
          <a:p>
            <a:pPr lvl="1"/>
            <a:r>
              <a:rPr lang="en-US" dirty="0"/>
              <a:t>Find the population mean salary</a:t>
            </a:r>
          </a:p>
          <a:p>
            <a:pPr lvl="1"/>
            <a:r>
              <a:rPr lang="en-US" dirty="0"/>
              <a:t>Have each of your students find a simple random sample of </a:t>
            </a:r>
            <a:r>
              <a:rPr lang="en-US" i="1" dirty="0"/>
              <a:t>n</a:t>
            </a:r>
            <a:r>
              <a:rPr lang="en-US" dirty="0"/>
              <a:t> = 12 employees.  What is the sample mean?   Great discussion ensues regarding the fact that students are getting different results. </a:t>
            </a:r>
          </a:p>
          <a:p>
            <a:pPr lvl="1"/>
            <a:r>
              <a:rPr lang="en-US" dirty="0"/>
              <a:t>Find a second simple random sample of </a:t>
            </a:r>
            <a:r>
              <a:rPr lang="en-US" i="1" dirty="0"/>
              <a:t>n</a:t>
            </a:r>
            <a:r>
              <a:rPr lang="en-US" dirty="0"/>
              <a:t> = 12 employees.  What is the sample mean? </a:t>
            </a:r>
          </a:p>
          <a:p>
            <a:pPr lvl="1"/>
            <a:r>
              <a:rPr lang="en-US" dirty="0"/>
              <a:t>Find 2000 SRS of size </a:t>
            </a:r>
            <a:r>
              <a:rPr lang="en-US" i="1" dirty="0"/>
              <a:t>n</a:t>
            </a:r>
            <a:r>
              <a:rPr lang="en-US" dirty="0"/>
              <a:t> = 12 and compute the sample mean of each. Draw a histogram. </a:t>
            </a:r>
          </a:p>
          <a:p>
            <a:pPr lvl="1"/>
            <a:endParaRPr lang="en-US" dirty="0"/>
          </a:p>
          <a:p>
            <a:pPr lvl="1"/>
            <a:endParaRPr lang="en-US" dirty="0"/>
          </a:p>
        </p:txBody>
      </p:sp>
    </p:spTree>
    <p:extLst>
      <p:ext uri="{BB962C8B-B14F-4D97-AF65-F5344CB8AC3E}">
        <p14:creationId xmlns:p14="http://schemas.microsoft.com/office/powerpoint/2010/main" val="277586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1CB3-400F-4A75-A381-16310993DC36}"/>
              </a:ext>
            </a:extLst>
          </p:cNvPr>
          <p:cNvSpPr>
            <a:spLocks noGrp="1"/>
          </p:cNvSpPr>
          <p:nvPr>
            <p:ph type="title"/>
          </p:nvPr>
        </p:nvSpPr>
        <p:spPr/>
        <p:txBody>
          <a:bodyPr/>
          <a:lstStyle/>
          <a:p>
            <a:r>
              <a:rPr lang="en-US" dirty="0"/>
              <a:t>StatCrunch</a:t>
            </a:r>
          </a:p>
        </p:txBody>
      </p:sp>
      <p:sp>
        <p:nvSpPr>
          <p:cNvPr id="3" name="Content Placeholder 2">
            <a:extLst>
              <a:ext uri="{FF2B5EF4-FFF2-40B4-BE49-F238E27FC236}">
                <a16:creationId xmlns:a16="http://schemas.microsoft.com/office/drawing/2014/main" id="{D7707D6F-64CF-46F3-A1A9-970A5EC81BC0}"/>
              </a:ext>
            </a:extLst>
          </p:cNvPr>
          <p:cNvSpPr>
            <a:spLocks noGrp="1"/>
          </p:cNvSpPr>
          <p:nvPr>
            <p:ph idx="1"/>
          </p:nvPr>
        </p:nvSpPr>
        <p:spPr/>
        <p:txBody>
          <a:bodyPr>
            <a:normAutofit fontScale="77500" lnSpcReduction="20000"/>
          </a:bodyPr>
          <a:lstStyle/>
          <a:p>
            <a:pPr marL="457200" indent="-457200">
              <a:buAutoNum type="arabicPeriod"/>
            </a:pPr>
            <a:r>
              <a:rPr lang="en-US" dirty="0"/>
              <a:t>Open the data “</a:t>
            </a:r>
            <a:r>
              <a:rPr lang="en-US" dirty="0" err="1"/>
              <a:t>ChicagoSalaries</a:t>
            </a:r>
            <a:r>
              <a:rPr lang="en-US" dirty="0"/>
              <a:t>” in StatCrunch (join the </a:t>
            </a:r>
            <a:r>
              <a:rPr lang="en-US" dirty="0" err="1"/>
              <a:t>SullyStats</a:t>
            </a:r>
            <a:r>
              <a:rPr lang="en-US" dirty="0"/>
              <a:t> group). </a:t>
            </a:r>
          </a:p>
          <a:p>
            <a:pPr marL="457200" indent="-457200">
              <a:buAutoNum type="arabicPeriod"/>
            </a:pPr>
            <a:r>
              <a:rPr lang="en-US" dirty="0"/>
              <a:t>Data &gt; Sample   Select “Annual Salary”  Enter 12 for Sample Size.  Enter number of samples desired.  If taking multiple samples, select the “Stacked with sample id” radio button.  Decide on a dynamic or fixed seed. Check the box “Open in new data table”.  Click Compute!</a:t>
            </a:r>
          </a:p>
          <a:p>
            <a:pPr marL="457200" indent="-457200">
              <a:buAutoNum type="arabicPeriod"/>
            </a:pPr>
            <a:r>
              <a:rPr lang="en-US" dirty="0"/>
              <a:t>Stat &gt; Summary Stats &gt; Columns   Select Sample(variable name).  Group by” Sample.  Choose the statistic you wish to compute (such as Mean). Check the box “Store in data table.”  Click Compute!  Note: StatCrunch may say “Whoa! Lots of data…”  Click Cancel (do not bin the data). </a:t>
            </a:r>
          </a:p>
          <a:p>
            <a:pPr marL="457200" indent="-457200">
              <a:buAutoNum type="arabicPeriod"/>
            </a:pPr>
            <a:r>
              <a:rPr lang="en-US" dirty="0"/>
              <a:t>Draw histograms of the sample means to show the variability.  Note: To illustrate the properties of the random variable “</a:t>
            </a:r>
            <a:r>
              <a:rPr lang="en-US" dirty="0" err="1"/>
              <a:t>xbar</a:t>
            </a:r>
            <a:r>
              <a:rPr lang="en-US" dirty="0"/>
              <a:t>”, you could do things like find the mean and standard error of </a:t>
            </a:r>
            <a:r>
              <a:rPr lang="en-US" dirty="0" err="1"/>
              <a:t>xbar</a:t>
            </a:r>
            <a:r>
              <a:rPr lang="en-US" dirty="0"/>
              <a:t> and compare to the theoretical values. </a:t>
            </a:r>
          </a:p>
          <a:p>
            <a:pPr marL="457200" indent="-457200">
              <a:buAutoNum type="arabicPeriod"/>
            </a:pPr>
            <a:endParaRPr lang="en-US" dirty="0"/>
          </a:p>
        </p:txBody>
      </p:sp>
    </p:spTree>
    <p:extLst>
      <p:ext uri="{BB962C8B-B14F-4D97-AF65-F5344CB8AC3E}">
        <p14:creationId xmlns:p14="http://schemas.microsoft.com/office/powerpoint/2010/main" val="383952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0C96-3F44-415D-8374-9012851B998F}"/>
              </a:ext>
            </a:extLst>
          </p:cNvPr>
          <p:cNvSpPr>
            <a:spLocks noGrp="1"/>
          </p:cNvSpPr>
          <p:nvPr>
            <p:ph type="title"/>
          </p:nvPr>
        </p:nvSpPr>
        <p:spPr/>
        <p:txBody>
          <a:bodyPr/>
          <a:lstStyle/>
          <a:p>
            <a:r>
              <a:rPr lang="en-US" dirty="0"/>
              <a:t>Example of a Random Process</a:t>
            </a:r>
          </a:p>
        </p:txBody>
      </p:sp>
      <p:sp>
        <p:nvSpPr>
          <p:cNvPr id="3" name="Content Placeholder 2">
            <a:extLst>
              <a:ext uri="{FF2B5EF4-FFF2-40B4-BE49-F238E27FC236}">
                <a16:creationId xmlns:a16="http://schemas.microsoft.com/office/drawing/2014/main" id="{87D04320-1B80-4B76-A018-A84B2628571A}"/>
              </a:ext>
            </a:extLst>
          </p:cNvPr>
          <p:cNvSpPr>
            <a:spLocks noGrp="1"/>
          </p:cNvSpPr>
          <p:nvPr>
            <p:ph idx="1"/>
          </p:nvPr>
        </p:nvSpPr>
        <p:spPr/>
        <p:txBody>
          <a:bodyPr/>
          <a:lstStyle/>
          <a:p>
            <a:r>
              <a:rPr lang="en-US" dirty="0">
                <a:hlinkClick r:id="rId2"/>
              </a:rPr>
              <a:t>Red Light</a:t>
            </a:r>
            <a:endParaRPr lang="en-US" dirty="0"/>
          </a:p>
        </p:txBody>
      </p:sp>
    </p:spTree>
    <p:extLst>
      <p:ext uri="{BB962C8B-B14F-4D97-AF65-F5344CB8AC3E}">
        <p14:creationId xmlns:p14="http://schemas.microsoft.com/office/powerpoint/2010/main" val="96400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24844C-17FE-42D7-BAF1-3080871971CE}"/>
              </a:ext>
            </a:extLst>
          </p:cNvPr>
          <p:cNvSpPr txBox="1"/>
          <p:nvPr/>
        </p:nvSpPr>
        <p:spPr>
          <a:xfrm>
            <a:off x="1630837" y="1649691"/>
            <a:ext cx="8738648" cy="2862322"/>
          </a:xfrm>
          <a:prstGeom prst="rect">
            <a:avLst/>
          </a:prstGeom>
          <a:noFill/>
        </p:spPr>
        <p:txBody>
          <a:bodyPr wrap="square" rtlCol="0">
            <a:spAutoFit/>
          </a:bodyPr>
          <a:lstStyle/>
          <a:p>
            <a:pPr algn="ctr"/>
            <a:r>
              <a:rPr lang="en-US" sz="3600" dirty="0">
                <a:solidFill>
                  <a:srgbClr val="FF0000"/>
                </a:solidFill>
                <a:latin typeface="Book Antiqua" panose="02040602050305030304" pitchFamily="18" charset="0"/>
              </a:rPr>
              <a:t>The Law of Large Numbers</a:t>
            </a:r>
          </a:p>
          <a:p>
            <a:pPr algn="ctr"/>
            <a:endParaRPr lang="en-US" sz="3600" dirty="0">
              <a:solidFill>
                <a:srgbClr val="FF0000"/>
              </a:solidFill>
              <a:latin typeface="Book Antiqua" panose="02040602050305030304" pitchFamily="18" charset="0"/>
            </a:endParaRPr>
          </a:p>
          <a:p>
            <a:pPr algn="ctr"/>
            <a:r>
              <a:rPr lang="en-US" sz="3600" dirty="0">
                <a:solidFill>
                  <a:srgbClr val="FF0000"/>
                </a:solidFill>
                <a:latin typeface="Book Antiqua" panose="02040602050305030304" pitchFamily="18" charset="0"/>
              </a:rPr>
              <a:t>versus</a:t>
            </a:r>
          </a:p>
          <a:p>
            <a:pPr algn="ctr"/>
            <a:endParaRPr lang="en-US" sz="3600" dirty="0">
              <a:solidFill>
                <a:srgbClr val="FF0000"/>
              </a:solidFill>
              <a:latin typeface="Book Antiqua" panose="02040602050305030304" pitchFamily="18" charset="0"/>
            </a:endParaRPr>
          </a:p>
          <a:p>
            <a:pPr algn="ctr"/>
            <a:r>
              <a:rPr lang="en-US" sz="3600" dirty="0">
                <a:solidFill>
                  <a:srgbClr val="FF0000"/>
                </a:solidFill>
                <a:latin typeface="Book Antiqua" panose="02040602050305030304" pitchFamily="18" charset="0"/>
              </a:rPr>
              <a:t>The “Nonexistent” Law of Averages</a:t>
            </a:r>
          </a:p>
        </p:txBody>
      </p:sp>
    </p:spTree>
    <p:extLst>
      <p:ext uri="{BB962C8B-B14F-4D97-AF65-F5344CB8AC3E}">
        <p14:creationId xmlns:p14="http://schemas.microsoft.com/office/powerpoint/2010/main" val="114475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aseball player holding a bat on a field&#10;&#10;Description generated with very high confidence">
            <a:extLst>
              <a:ext uri="{FF2B5EF4-FFF2-40B4-BE49-F238E27FC236}">
                <a16:creationId xmlns:a16="http://schemas.microsoft.com/office/drawing/2014/main" id="{D4589581-0C48-4C6C-AE71-0325C0BA2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300" y="1031288"/>
            <a:ext cx="5792373" cy="3861582"/>
          </a:xfrm>
          <a:prstGeom prst="rect">
            <a:avLst/>
          </a:prstGeom>
        </p:spPr>
      </p:pic>
      <p:pic>
        <p:nvPicPr>
          <p:cNvPr id="7" name="Picture 6" descr="A person holding a baseball bat on a field&#10;&#10;Description generated with very high confidence">
            <a:extLst>
              <a:ext uri="{FF2B5EF4-FFF2-40B4-BE49-F238E27FC236}">
                <a16:creationId xmlns:a16="http://schemas.microsoft.com/office/drawing/2014/main" id="{8E4DE60D-2837-4A14-8433-A488EB346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224" y="657663"/>
            <a:ext cx="4378076" cy="2917473"/>
          </a:xfrm>
          <a:prstGeom prst="rect">
            <a:avLst/>
          </a:prstGeom>
        </p:spPr>
      </p:pic>
      <p:pic>
        <p:nvPicPr>
          <p:cNvPr id="9" name="Picture 8" descr="A picture containing sky, person, outdoor, sport&#10;&#10;Description generated with very high confidence">
            <a:extLst>
              <a:ext uri="{FF2B5EF4-FFF2-40B4-BE49-F238E27FC236}">
                <a16:creationId xmlns:a16="http://schemas.microsoft.com/office/drawing/2014/main" id="{F11D1DAA-BF78-4EFF-9309-7AFD3EFC6C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027" y="2968001"/>
            <a:ext cx="4864292" cy="3242603"/>
          </a:xfrm>
          <a:prstGeom prst="rect">
            <a:avLst/>
          </a:prstGeom>
        </p:spPr>
      </p:pic>
    </p:spTree>
    <p:extLst>
      <p:ext uri="{BB962C8B-B14F-4D97-AF65-F5344CB8AC3E}">
        <p14:creationId xmlns:p14="http://schemas.microsoft.com/office/powerpoint/2010/main" val="363007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posing for a picture&#10;&#10;Description generated with very high confidence">
            <a:extLst>
              <a:ext uri="{FF2B5EF4-FFF2-40B4-BE49-F238E27FC236}">
                <a16:creationId xmlns:a16="http://schemas.microsoft.com/office/drawing/2014/main" id="{18C3AEF9-5F76-479B-B9BE-A96CC9101E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8884" y="805789"/>
            <a:ext cx="4806086" cy="5152667"/>
          </a:xfrm>
          <a:prstGeom prst="rect">
            <a:avLst/>
          </a:prstGeom>
        </p:spPr>
      </p:pic>
    </p:spTree>
    <p:extLst>
      <p:ext uri="{BB962C8B-B14F-4D97-AF65-F5344CB8AC3E}">
        <p14:creationId xmlns:p14="http://schemas.microsoft.com/office/powerpoint/2010/main" val="202719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31315</TotalTime>
  <Words>1398</Words>
  <Application>Microsoft Office PowerPoint</Application>
  <PresentationFormat>Widescreen</PresentationFormat>
  <Paragraphs>89</Paragraphs>
  <Slides>17</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Constantia</vt:lpstr>
      <vt:lpstr>Garamond</vt:lpstr>
      <vt:lpstr>Organic</vt:lpstr>
      <vt:lpstr>Using Simulation to Enhance Statistical Understanding</vt:lpstr>
      <vt:lpstr>Randomness</vt:lpstr>
      <vt:lpstr>PowerPoint Presentation</vt:lpstr>
      <vt:lpstr>Random Selection</vt:lpstr>
      <vt:lpstr>StatCrunch</vt:lpstr>
      <vt:lpstr>Example of a Random Process</vt:lpstr>
      <vt:lpstr>PowerPoint Presentation</vt:lpstr>
      <vt:lpstr>PowerPoint Presentation</vt:lpstr>
      <vt:lpstr>PowerPoint Presentation</vt:lpstr>
      <vt:lpstr>StatCrunch</vt:lpstr>
      <vt:lpstr>PowerPoint Presentation</vt:lpstr>
      <vt:lpstr>Random Selection</vt:lpstr>
      <vt:lpstr>Random Selection</vt:lpstr>
      <vt:lpstr>StatCrunch</vt:lpstr>
      <vt:lpstr>Sampling Distribution of the Slope</vt:lpstr>
      <vt:lpstr>StatCrunch</vt:lpstr>
      <vt:lpstr>The Normal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for GAISEing into Statistics</dc:title>
  <dc:creator>Michael Sullivan</dc:creator>
  <cp:lastModifiedBy>Michael Sullivan</cp:lastModifiedBy>
  <cp:revision>32</cp:revision>
  <dcterms:created xsi:type="dcterms:W3CDTF">2017-10-31T17:58:40Z</dcterms:created>
  <dcterms:modified xsi:type="dcterms:W3CDTF">2018-04-12T15:21:54Z</dcterms:modified>
</cp:coreProperties>
</file>