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61" r:id="rId3"/>
    <p:sldId id="262" r:id="rId4"/>
    <p:sldId id="263" r:id="rId5"/>
    <p:sldId id="273" r:id="rId6"/>
    <p:sldId id="274" r:id="rId7"/>
    <p:sldId id="275" r:id="rId8"/>
    <p:sldId id="264" r:id="rId9"/>
    <p:sldId id="272" r:id="rId10"/>
    <p:sldId id="276" r:id="rId11"/>
    <p:sldId id="265" r:id="rId12"/>
    <p:sldId id="266" r:id="rId13"/>
    <p:sldId id="278" r:id="rId14"/>
    <p:sldId id="277" r:id="rId15"/>
    <p:sldId id="288" r:id="rId16"/>
    <p:sldId id="267" r:id="rId17"/>
    <p:sldId id="279" r:id="rId18"/>
    <p:sldId id="286" r:id="rId19"/>
    <p:sldId id="268" r:id="rId20"/>
    <p:sldId id="260" r:id="rId21"/>
    <p:sldId id="257" r:id="rId22"/>
    <p:sldId id="258" r:id="rId23"/>
    <p:sldId id="259" r:id="rId24"/>
    <p:sldId id="287" r:id="rId25"/>
    <p:sldId id="269" r:id="rId26"/>
    <p:sldId id="270" r:id="rId27"/>
    <p:sldId id="280" r:id="rId28"/>
    <p:sldId id="281" r:id="rId29"/>
    <p:sldId id="282" r:id="rId30"/>
    <p:sldId id="283" r:id="rId31"/>
    <p:sldId id="284" r:id="rId32"/>
    <p:sldId id="285" r:id="rId33"/>
    <p:sldId id="271"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3918" autoAdjust="0"/>
  </p:normalViewPr>
  <p:slideViewPr>
    <p:cSldViewPr snapToGrid="0">
      <p:cViewPr varScale="1">
        <p:scale>
          <a:sx n="47" d="100"/>
          <a:sy n="47" d="100"/>
        </p:scale>
        <p:origin x="1407"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0632255C-45BA-49D3-834B-0FC070A6308F}" type="datetimeFigureOut">
              <a:rPr lang="en-US" smtClean="0"/>
              <a:t>2/20/2019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C4417E2-6C4E-45E4-8A2F-846E0BA8B7FE}" type="slidenum">
              <a:rPr lang="en-US" smtClean="0"/>
              <a:t>‹#›</a:t>
            </a:fld>
            <a:endParaRPr lang="en-US"/>
          </a:p>
        </p:txBody>
      </p:sp>
    </p:spTree>
    <p:extLst>
      <p:ext uri="{BB962C8B-B14F-4D97-AF65-F5344CB8AC3E}">
        <p14:creationId xmlns:p14="http://schemas.microsoft.com/office/powerpoint/2010/main" val="359154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 – who we are addressing, challenges we face, attempt to address them in ways we teach and the products we have. </a:t>
            </a:r>
          </a:p>
        </p:txBody>
      </p:sp>
      <p:sp>
        <p:nvSpPr>
          <p:cNvPr id="4" name="Slide Number Placeholder 3"/>
          <p:cNvSpPr>
            <a:spLocks noGrp="1"/>
          </p:cNvSpPr>
          <p:nvPr>
            <p:ph type="sldNum" sz="quarter" idx="10"/>
          </p:nvPr>
        </p:nvSpPr>
        <p:spPr/>
        <p:txBody>
          <a:bodyPr/>
          <a:lstStyle/>
          <a:p>
            <a:fld id="{EC4417E2-6C4E-45E4-8A2F-846E0BA8B7FE}" type="slidenum">
              <a:rPr lang="en-US" smtClean="0"/>
              <a:t>1</a:t>
            </a:fld>
            <a:endParaRPr lang="en-US"/>
          </a:p>
        </p:txBody>
      </p:sp>
    </p:spTree>
    <p:extLst>
      <p:ext uri="{BB962C8B-B14F-4D97-AF65-F5344CB8AC3E}">
        <p14:creationId xmlns:p14="http://schemas.microsoft.com/office/powerpoint/2010/main" val="72921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I will go into Section 4.1 of the Interactive Assignment. </a:t>
            </a:r>
          </a:p>
        </p:txBody>
      </p:sp>
      <p:sp>
        <p:nvSpPr>
          <p:cNvPr id="4" name="Slide Number Placeholder 3"/>
          <p:cNvSpPr>
            <a:spLocks noGrp="1"/>
          </p:cNvSpPr>
          <p:nvPr>
            <p:ph type="sldNum" sz="quarter" idx="5"/>
          </p:nvPr>
        </p:nvSpPr>
        <p:spPr/>
        <p:txBody>
          <a:bodyPr/>
          <a:lstStyle/>
          <a:p>
            <a:fld id="{EC4417E2-6C4E-45E4-8A2F-846E0BA8B7FE}" type="slidenum">
              <a:rPr lang="en-US" smtClean="0"/>
              <a:t>10</a:t>
            </a:fld>
            <a:endParaRPr lang="en-US"/>
          </a:p>
        </p:txBody>
      </p:sp>
    </p:spTree>
    <p:extLst>
      <p:ext uri="{BB962C8B-B14F-4D97-AF65-F5344CB8AC3E}">
        <p14:creationId xmlns:p14="http://schemas.microsoft.com/office/powerpoint/2010/main" val="4099416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 Interactive Statistics is written to provide the instructor with the utmost in flexibility.  While I currently use it in a flipped classroom environment and in an online environment, in the past, I used it for traditional lecture.  This is where the idea of classroom lecture notes came from. These notes are available to your students to print out. They contain definitions, theorems, procedures, examples different from the text, and activities.  I recommend that instructors teaching stats for the first time utilize these notes in a lecture format.  We all know the way to really learn content is through teaching.  I used a tablet at the front of class and worked my way through the lecture notes.   Filled in notes are available from my course.  I will share my coursed for this course later. </a:t>
            </a:r>
          </a:p>
        </p:txBody>
      </p:sp>
      <p:sp>
        <p:nvSpPr>
          <p:cNvPr id="4" name="Slide Number Placeholder 3"/>
          <p:cNvSpPr>
            <a:spLocks noGrp="1"/>
          </p:cNvSpPr>
          <p:nvPr>
            <p:ph type="sldNum" sz="quarter" idx="5"/>
          </p:nvPr>
        </p:nvSpPr>
        <p:spPr/>
        <p:txBody>
          <a:bodyPr/>
          <a:lstStyle/>
          <a:p>
            <a:fld id="{EC4417E2-6C4E-45E4-8A2F-846E0BA8B7FE}" type="slidenum">
              <a:rPr lang="en-US" smtClean="0"/>
              <a:t>11</a:t>
            </a:fld>
            <a:endParaRPr lang="en-US"/>
          </a:p>
        </p:txBody>
      </p:sp>
    </p:spTree>
    <p:extLst>
      <p:ext uri="{BB962C8B-B14F-4D97-AF65-F5344CB8AC3E}">
        <p14:creationId xmlns:p14="http://schemas.microsoft.com/office/powerpoint/2010/main" val="553256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a:t>
            </a:r>
          </a:p>
        </p:txBody>
      </p:sp>
      <p:sp>
        <p:nvSpPr>
          <p:cNvPr id="4" name="Slide Number Placeholder 3"/>
          <p:cNvSpPr>
            <a:spLocks noGrp="1"/>
          </p:cNvSpPr>
          <p:nvPr>
            <p:ph type="sldNum" sz="quarter" idx="5"/>
          </p:nvPr>
        </p:nvSpPr>
        <p:spPr/>
        <p:txBody>
          <a:bodyPr/>
          <a:lstStyle/>
          <a:p>
            <a:fld id="{EC4417E2-6C4E-45E4-8A2F-846E0BA8B7FE}" type="slidenum">
              <a:rPr lang="en-US" smtClean="0"/>
              <a:t>12</a:t>
            </a:fld>
            <a:endParaRPr lang="en-US"/>
          </a:p>
        </p:txBody>
      </p:sp>
    </p:spTree>
    <p:extLst>
      <p:ext uri="{BB962C8B-B14F-4D97-AF65-F5344CB8AC3E}">
        <p14:creationId xmlns:p14="http://schemas.microsoft.com/office/powerpoint/2010/main" val="386586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 __ The Instructor’s Resource Guide, written by Mike, includes tips on teaching material; sections or objectives that might be considered optional; and additional classroom examples.  </a:t>
            </a:r>
          </a:p>
        </p:txBody>
      </p:sp>
      <p:sp>
        <p:nvSpPr>
          <p:cNvPr id="4" name="Slide Number Placeholder 3"/>
          <p:cNvSpPr>
            <a:spLocks noGrp="1"/>
          </p:cNvSpPr>
          <p:nvPr>
            <p:ph type="sldNum" sz="quarter" idx="5"/>
          </p:nvPr>
        </p:nvSpPr>
        <p:spPr/>
        <p:txBody>
          <a:bodyPr/>
          <a:lstStyle/>
          <a:p>
            <a:fld id="{EC4417E2-6C4E-45E4-8A2F-846E0BA8B7FE}" type="slidenum">
              <a:rPr lang="en-US" smtClean="0"/>
              <a:t>13</a:t>
            </a:fld>
            <a:endParaRPr lang="en-US"/>
          </a:p>
        </p:txBody>
      </p:sp>
    </p:spTree>
    <p:extLst>
      <p:ext uri="{BB962C8B-B14F-4D97-AF65-F5344CB8AC3E}">
        <p14:creationId xmlns:p14="http://schemas.microsoft.com/office/powerpoint/2010/main" val="4054601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Instructor Resource Guide for Chapter 4.  Show the extra examples. </a:t>
            </a:r>
          </a:p>
        </p:txBody>
      </p:sp>
      <p:sp>
        <p:nvSpPr>
          <p:cNvPr id="4" name="Slide Number Placeholder 3"/>
          <p:cNvSpPr>
            <a:spLocks noGrp="1"/>
          </p:cNvSpPr>
          <p:nvPr>
            <p:ph type="sldNum" sz="quarter" idx="5"/>
          </p:nvPr>
        </p:nvSpPr>
        <p:spPr/>
        <p:txBody>
          <a:bodyPr/>
          <a:lstStyle/>
          <a:p>
            <a:fld id="{EC4417E2-6C4E-45E4-8A2F-846E0BA8B7FE}" type="slidenum">
              <a:rPr lang="en-US" smtClean="0"/>
              <a:t>14</a:t>
            </a:fld>
            <a:endParaRPr lang="en-US"/>
          </a:p>
        </p:txBody>
      </p:sp>
    </p:spTree>
    <p:extLst>
      <p:ext uri="{BB962C8B-B14F-4D97-AF65-F5344CB8AC3E}">
        <p14:creationId xmlns:p14="http://schemas.microsoft.com/office/powerpoint/2010/main" val="1310498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Instructor Resource Guide for Chapter 4.  Show the extra examples. </a:t>
            </a:r>
          </a:p>
        </p:txBody>
      </p:sp>
      <p:sp>
        <p:nvSpPr>
          <p:cNvPr id="4" name="Slide Number Placeholder 3"/>
          <p:cNvSpPr>
            <a:spLocks noGrp="1"/>
          </p:cNvSpPr>
          <p:nvPr>
            <p:ph type="sldNum" sz="quarter" idx="5"/>
          </p:nvPr>
        </p:nvSpPr>
        <p:spPr/>
        <p:txBody>
          <a:bodyPr/>
          <a:lstStyle/>
          <a:p>
            <a:fld id="{EC4417E2-6C4E-45E4-8A2F-846E0BA8B7FE}" type="slidenum">
              <a:rPr lang="en-US" smtClean="0"/>
              <a:t>15</a:t>
            </a:fld>
            <a:endParaRPr lang="en-US"/>
          </a:p>
        </p:txBody>
      </p:sp>
    </p:spTree>
    <p:extLst>
      <p:ext uri="{BB962C8B-B14F-4D97-AF65-F5344CB8AC3E}">
        <p14:creationId xmlns:p14="http://schemas.microsoft.com/office/powerpoint/2010/main" val="2280880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 -- Be sure to ask folks to email us if they want a copy of the course. </a:t>
            </a:r>
          </a:p>
        </p:txBody>
      </p:sp>
      <p:sp>
        <p:nvSpPr>
          <p:cNvPr id="4" name="Slide Number Placeholder 3"/>
          <p:cNvSpPr>
            <a:spLocks noGrp="1"/>
          </p:cNvSpPr>
          <p:nvPr>
            <p:ph type="sldNum" sz="quarter" idx="5"/>
          </p:nvPr>
        </p:nvSpPr>
        <p:spPr/>
        <p:txBody>
          <a:bodyPr/>
          <a:lstStyle/>
          <a:p>
            <a:fld id="{EC4417E2-6C4E-45E4-8A2F-846E0BA8B7FE}" type="slidenum">
              <a:rPr lang="en-US" smtClean="0"/>
              <a:t>16</a:t>
            </a:fld>
            <a:endParaRPr lang="en-US"/>
          </a:p>
        </p:txBody>
      </p:sp>
    </p:spTree>
    <p:extLst>
      <p:ext uri="{BB962C8B-B14F-4D97-AF65-F5344CB8AC3E}">
        <p14:creationId xmlns:p14="http://schemas.microsoft.com/office/powerpoint/2010/main" val="2942321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wide variety of questions types including ranking (shown here), numerical, expression, many choice, graphing, and, of course, multiple choice. </a:t>
            </a:r>
          </a:p>
        </p:txBody>
      </p:sp>
      <p:sp>
        <p:nvSpPr>
          <p:cNvPr id="4" name="Slide Number Placeholder 3"/>
          <p:cNvSpPr>
            <a:spLocks noGrp="1"/>
          </p:cNvSpPr>
          <p:nvPr>
            <p:ph type="sldNum" sz="quarter" idx="5"/>
          </p:nvPr>
        </p:nvSpPr>
        <p:spPr/>
        <p:txBody>
          <a:bodyPr/>
          <a:lstStyle/>
          <a:p>
            <a:fld id="{EC4417E2-6C4E-45E4-8A2F-846E0BA8B7FE}" type="slidenum">
              <a:rPr lang="en-US" smtClean="0"/>
              <a:t>17</a:t>
            </a:fld>
            <a:endParaRPr lang="en-US"/>
          </a:p>
        </p:txBody>
      </p:sp>
    </p:spTree>
    <p:extLst>
      <p:ext uri="{BB962C8B-B14F-4D97-AF65-F5344CB8AC3E}">
        <p14:creationId xmlns:p14="http://schemas.microsoft.com/office/powerpoint/2010/main" val="2620517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 Every chapter has classroom activities that you could use for discovery based groupwork, or as a classroom demonstration.  The activity workbook comes with an instructor’s guide that tells you how long an activity should take and provides suggested answers. </a:t>
            </a:r>
          </a:p>
        </p:txBody>
      </p:sp>
      <p:sp>
        <p:nvSpPr>
          <p:cNvPr id="4" name="Slide Number Placeholder 3"/>
          <p:cNvSpPr>
            <a:spLocks noGrp="1"/>
          </p:cNvSpPr>
          <p:nvPr>
            <p:ph type="sldNum" sz="quarter" idx="5"/>
          </p:nvPr>
        </p:nvSpPr>
        <p:spPr/>
        <p:txBody>
          <a:bodyPr/>
          <a:lstStyle/>
          <a:p>
            <a:fld id="{EC4417E2-6C4E-45E4-8A2F-846E0BA8B7FE}" type="slidenum">
              <a:rPr lang="en-US" smtClean="0"/>
              <a:t>18</a:t>
            </a:fld>
            <a:endParaRPr lang="en-US"/>
          </a:p>
        </p:txBody>
      </p:sp>
    </p:spTree>
    <p:extLst>
      <p:ext uri="{BB962C8B-B14F-4D97-AF65-F5344CB8AC3E}">
        <p14:creationId xmlns:p14="http://schemas.microsoft.com/office/powerpoint/2010/main" val="3414211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417E2-6C4E-45E4-8A2F-846E0BA8B7FE}" type="slidenum">
              <a:rPr lang="en-US" smtClean="0"/>
              <a:t>19</a:t>
            </a:fld>
            <a:endParaRPr lang="en-US"/>
          </a:p>
        </p:txBody>
      </p:sp>
    </p:spTree>
    <p:extLst>
      <p:ext uri="{BB962C8B-B14F-4D97-AF65-F5344CB8AC3E}">
        <p14:creationId xmlns:p14="http://schemas.microsoft.com/office/powerpoint/2010/main" val="3074905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 – ask all instructors to download and read this report.  Endorsed by the American Statistical Association and AMATYC. </a:t>
            </a:r>
          </a:p>
        </p:txBody>
      </p:sp>
      <p:sp>
        <p:nvSpPr>
          <p:cNvPr id="4" name="Slide Number Placeholder 3"/>
          <p:cNvSpPr>
            <a:spLocks noGrp="1"/>
          </p:cNvSpPr>
          <p:nvPr>
            <p:ph type="sldNum" sz="quarter" idx="5"/>
          </p:nvPr>
        </p:nvSpPr>
        <p:spPr/>
        <p:txBody>
          <a:bodyPr/>
          <a:lstStyle/>
          <a:p>
            <a:fld id="{EC4417E2-6C4E-45E4-8A2F-846E0BA8B7FE}" type="slidenum">
              <a:rPr lang="en-US" smtClean="0"/>
              <a:t>2</a:t>
            </a:fld>
            <a:endParaRPr lang="en-US"/>
          </a:p>
        </p:txBody>
      </p:sp>
    </p:spTree>
    <p:extLst>
      <p:ext uri="{BB962C8B-B14F-4D97-AF65-F5344CB8AC3E}">
        <p14:creationId xmlns:p14="http://schemas.microsoft.com/office/powerpoint/2010/main" val="2571362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417E2-6C4E-45E4-8A2F-846E0BA8B7FE}" type="slidenum">
              <a:rPr lang="en-US" smtClean="0"/>
              <a:t>20</a:t>
            </a:fld>
            <a:endParaRPr lang="en-US"/>
          </a:p>
        </p:txBody>
      </p:sp>
    </p:spTree>
    <p:extLst>
      <p:ext uri="{BB962C8B-B14F-4D97-AF65-F5344CB8AC3E}">
        <p14:creationId xmlns:p14="http://schemas.microsoft.com/office/powerpoint/2010/main" val="1136547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417E2-6C4E-45E4-8A2F-846E0BA8B7FE}" type="slidenum">
              <a:rPr lang="en-US" smtClean="0"/>
              <a:t>21</a:t>
            </a:fld>
            <a:endParaRPr lang="en-US"/>
          </a:p>
        </p:txBody>
      </p:sp>
    </p:spTree>
    <p:extLst>
      <p:ext uri="{BB962C8B-B14F-4D97-AF65-F5344CB8AC3E}">
        <p14:creationId xmlns:p14="http://schemas.microsoft.com/office/powerpoint/2010/main" val="2089985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417E2-6C4E-45E4-8A2F-846E0BA8B7FE}" type="slidenum">
              <a:rPr lang="en-US" smtClean="0"/>
              <a:t>22</a:t>
            </a:fld>
            <a:endParaRPr lang="en-US"/>
          </a:p>
        </p:txBody>
      </p:sp>
    </p:spTree>
    <p:extLst>
      <p:ext uri="{BB962C8B-B14F-4D97-AF65-F5344CB8AC3E}">
        <p14:creationId xmlns:p14="http://schemas.microsoft.com/office/powerpoint/2010/main" val="1759297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417E2-6C4E-45E4-8A2F-846E0BA8B7FE}" type="slidenum">
              <a:rPr lang="en-US" smtClean="0"/>
              <a:t>23</a:t>
            </a:fld>
            <a:endParaRPr lang="en-US"/>
          </a:p>
        </p:txBody>
      </p:sp>
    </p:spTree>
    <p:extLst>
      <p:ext uri="{BB962C8B-B14F-4D97-AF65-F5344CB8AC3E}">
        <p14:creationId xmlns:p14="http://schemas.microsoft.com/office/powerpoint/2010/main" val="4180453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417E2-6C4E-45E4-8A2F-846E0BA8B7FE}" type="slidenum">
              <a:rPr lang="en-US" smtClean="0"/>
              <a:t>24</a:t>
            </a:fld>
            <a:endParaRPr lang="en-US"/>
          </a:p>
        </p:txBody>
      </p:sp>
    </p:spTree>
    <p:extLst>
      <p:ext uri="{BB962C8B-B14F-4D97-AF65-F5344CB8AC3E}">
        <p14:creationId xmlns:p14="http://schemas.microsoft.com/office/powerpoint/2010/main" val="982843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417E2-6C4E-45E4-8A2F-846E0BA8B7FE}" type="slidenum">
              <a:rPr lang="en-US" smtClean="0"/>
              <a:t>25</a:t>
            </a:fld>
            <a:endParaRPr lang="en-US"/>
          </a:p>
        </p:txBody>
      </p:sp>
    </p:spTree>
    <p:extLst>
      <p:ext uri="{BB962C8B-B14F-4D97-AF65-F5344CB8AC3E}">
        <p14:creationId xmlns:p14="http://schemas.microsoft.com/office/powerpoint/2010/main" val="3139254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 Because Ch 1 of stats does not require any remediation material, the student may work on the </a:t>
            </a:r>
            <a:r>
              <a:rPr lang="en-US" dirty="0" err="1"/>
              <a:t>CoRequisite</a:t>
            </a:r>
            <a:r>
              <a:rPr lang="en-US" dirty="0"/>
              <a:t> material to prepare for Ch 2 while also working on Ch 1 of stats.  This learning path continues throughout the course. </a:t>
            </a:r>
          </a:p>
        </p:txBody>
      </p:sp>
      <p:sp>
        <p:nvSpPr>
          <p:cNvPr id="4" name="Slide Number Placeholder 3"/>
          <p:cNvSpPr>
            <a:spLocks noGrp="1"/>
          </p:cNvSpPr>
          <p:nvPr>
            <p:ph type="sldNum" sz="quarter" idx="5"/>
          </p:nvPr>
        </p:nvSpPr>
        <p:spPr/>
        <p:txBody>
          <a:bodyPr/>
          <a:lstStyle/>
          <a:p>
            <a:fld id="{EC4417E2-6C4E-45E4-8A2F-846E0BA8B7FE}" type="slidenum">
              <a:rPr lang="en-US" smtClean="0"/>
              <a:t>26</a:t>
            </a:fld>
            <a:endParaRPr lang="en-US"/>
          </a:p>
        </p:txBody>
      </p:sp>
    </p:spTree>
    <p:extLst>
      <p:ext uri="{BB962C8B-B14F-4D97-AF65-F5344CB8AC3E}">
        <p14:creationId xmlns:p14="http://schemas.microsoft.com/office/powerpoint/2010/main" val="4275077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in </a:t>
            </a:r>
            <a:r>
              <a:rPr lang="en-US" dirty="0" err="1"/>
              <a:t>CoReq</a:t>
            </a:r>
            <a:r>
              <a:rPr lang="en-US" dirty="0"/>
              <a:t> courses are heterogenous in terms of their skills.  So, we assess student content knowledge with an quiz.  Notice the learning path is clearly laid out for the student. </a:t>
            </a:r>
          </a:p>
        </p:txBody>
      </p:sp>
      <p:sp>
        <p:nvSpPr>
          <p:cNvPr id="4" name="Slide Number Placeholder 3"/>
          <p:cNvSpPr>
            <a:spLocks noGrp="1"/>
          </p:cNvSpPr>
          <p:nvPr>
            <p:ph type="sldNum" sz="quarter" idx="5"/>
          </p:nvPr>
        </p:nvSpPr>
        <p:spPr/>
        <p:txBody>
          <a:bodyPr/>
          <a:lstStyle/>
          <a:p>
            <a:fld id="{EC4417E2-6C4E-45E4-8A2F-846E0BA8B7FE}" type="slidenum">
              <a:rPr lang="en-US" smtClean="0"/>
              <a:t>27</a:t>
            </a:fld>
            <a:endParaRPr lang="en-US"/>
          </a:p>
        </p:txBody>
      </p:sp>
    </p:spTree>
    <p:extLst>
      <p:ext uri="{BB962C8B-B14F-4D97-AF65-F5344CB8AC3E}">
        <p14:creationId xmlns:p14="http://schemas.microsoft.com/office/powerpoint/2010/main" val="1524246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any given section, the student has resources available.  The two main resources are the </a:t>
            </a:r>
            <a:r>
              <a:rPr lang="en-US" dirty="0" err="1"/>
              <a:t>eText</a:t>
            </a:r>
            <a:r>
              <a:rPr lang="en-US" dirty="0"/>
              <a:t> and Lecture Videos. </a:t>
            </a:r>
          </a:p>
        </p:txBody>
      </p:sp>
      <p:sp>
        <p:nvSpPr>
          <p:cNvPr id="4" name="Slide Number Placeholder 3"/>
          <p:cNvSpPr>
            <a:spLocks noGrp="1"/>
          </p:cNvSpPr>
          <p:nvPr>
            <p:ph type="sldNum" sz="quarter" idx="5"/>
          </p:nvPr>
        </p:nvSpPr>
        <p:spPr/>
        <p:txBody>
          <a:bodyPr/>
          <a:lstStyle/>
          <a:p>
            <a:fld id="{EC4417E2-6C4E-45E4-8A2F-846E0BA8B7FE}" type="slidenum">
              <a:rPr lang="en-US" smtClean="0"/>
              <a:t>28</a:t>
            </a:fld>
            <a:endParaRPr lang="en-US"/>
          </a:p>
        </p:txBody>
      </p:sp>
    </p:spTree>
    <p:extLst>
      <p:ext uri="{BB962C8B-B14F-4D97-AF65-F5344CB8AC3E}">
        <p14:creationId xmlns:p14="http://schemas.microsoft.com/office/powerpoint/2010/main" val="3856971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any given section, the student has resources available.  The two main resources are the </a:t>
            </a:r>
            <a:r>
              <a:rPr lang="en-US" dirty="0" err="1"/>
              <a:t>eText</a:t>
            </a:r>
            <a:r>
              <a:rPr lang="en-US" dirty="0"/>
              <a:t> and Lecture Videos. </a:t>
            </a:r>
          </a:p>
        </p:txBody>
      </p:sp>
      <p:sp>
        <p:nvSpPr>
          <p:cNvPr id="4" name="Slide Number Placeholder 3"/>
          <p:cNvSpPr>
            <a:spLocks noGrp="1"/>
          </p:cNvSpPr>
          <p:nvPr>
            <p:ph type="sldNum" sz="quarter" idx="5"/>
          </p:nvPr>
        </p:nvSpPr>
        <p:spPr/>
        <p:txBody>
          <a:bodyPr/>
          <a:lstStyle/>
          <a:p>
            <a:fld id="{EC4417E2-6C4E-45E4-8A2F-846E0BA8B7FE}" type="slidenum">
              <a:rPr lang="en-US" smtClean="0"/>
              <a:t>29</a:t>
            </a:fld>
            <a:endParaRPr lang="en-US"/>
          </a:p>
        </p:txBody>
      </p:sp>
    </p:spTree>
    <p:extLst>
      <p:ext uri="{BB962C8B-B14F-4D97-AF65-F5344CB8AC3E}">
        <p14:creationId xmlns:p14="http://schemas.microsoft.com/office/powerpoint/2010/main" val="3251383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 -- Emphasize that the text was written with these recommendations at the forefront.  It is important to emphasize the use of technology suggests that “by hand” computation be de-emphasized, but also that technology can (and should) be used to develop conceptual understanding (through the use of resources such as applets).   Instructors should not attempt to teach Intro Stats as if it was a math class.  STATISTICS is NOT MATHEMATICS.   </a:t>
            </a:r>
          </a:p>
        </p:txBody>
      </p:sp>
      <p:sp>
        <p:nvSpPr>
          <p:cNvPr id="4" name="Slide Number Placeholder 3"/>
          <p:cNvSpPr>
            <a:spLocks noGrp="1"/>
          </p:cNvSpPr>
          <p:nvPr>
            <p:ph type="sldNum" sz="quarter" idx="5"/>
          </p:nvPr>
        </p:nvSpPr>
        <p:spPr/>
        <p:txBody>
          <a:bodyPr/>
          <a:lstStyle/>
          <a:p>
            <a:fld id="{EC4417E2-6C4E-45E4-8A2F-846E0BA8B7FE}" type="slidenum">
              <a:rPr lang="en-US" smtClean="0"/>
              <a:t>3</a:t>
            </a:fld>
            <a:endParaRPr lang="en-US"/>
          </a:p>
        </p:txBody>
      </p:sp>
    </p:spTree>
    <p:extLst>
      <p:ext uri="{BB962C8B-B14F-4D97-AF65-F5344CB8AC3E}">
        <p14:creationId xmlns:p14="http://schemas.microsoft.com/office/powerpoint/2010/main" val="4065619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eText</a:t>
            </a:r>
            <a:r>
              <a:rPr lang="en-US" dirty="0"/>
              <a:t> is a full text based on Sullivan’s Developmental math series.  However, the material was written to address the particular needs of Introductory Statistics students. </a:t>
            </a:r>
          </a:p>
        </p:txBody>
      </p:sp>
      <p:sp>
        <p:nvSpPr>
          <p:cNvPr id="4" name="Slide Number Placeholder 3"/>
          <p:cNvSpPr>
            <a:spLocks noGrp="1"/>
          </p:cNvSpPr>
          <p:nvPr>
            <p:ph type="sldNum" sz="quarter" idx="5"/>
          </p:nvPr>
        </p:nvSpPr>
        <p:spPr/>
        <p:txBody>
          <a:bodyPr/>
          <a:lstStyle/>
          <a:p>
            <a:fld id="{EC4417E2-6C4E-45E4-8A2F-846E0BA8B7FE}" type="slidenum">
              <a:rPr lang="en-US" smtClean="0"/>
              <a:t>30</a:t>
            </a:fld>
            <a:endParaRPr lang="en-US"/>
          </a:p>
        </p:txBody>
      </p:sp>
    </p:spTree>
    <p:extLst>
      <p:ext uri="{BB962C8B-B14F-4D97-AF65-F5344CB8AC3E}">
        <p14:creationId xmlns:p14="http://schemas.microsoft.com/office/powerpoint/2010/main" val="2207902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end of section exercises and each odd problem is programmed into MyLab.  Look at Problems 55 and 56. </a:t>
            </a:r>
          </a:p>
        </p:txBody>
      </p:sp>
      <p:sp>
        <p:nvSpPr>
          <p:cNvPr id="4" name="Slide Number Placeholder 3"/>
          <p:cNvSpPr>
            <a:spLocks noGrp="1"/>
          </p:cNvSpPr>
          <p:nvPr>
            <p:ph type="sldNum" sz="quarter" idx="5"/>
          </p:nvPr>
        </p:nvSpPr>
        <p:spPr/>
        <p:txBody>
          <a:bodyPr/>
          <a:lstStyle/>
          <a:p>
            <a:fld id="{EC4417E2-6C4E-45E4-8A2F-846E0BA8B7FE}" type="slidenum">
              <a:rPr lang="en-US" smtClean="0"/>
              <a:t>31</a:t>
            </a:fld>
            <a:endParaRPr lang="en-US"/>
          </a:p>
        </p:txBody>
      </p:sp>
    </p:spTree>
    <p:extLst>
      <p:ext uri="{BB962C8B-B14F-4D97-AF65-F5344CB8AC3E}">
        <p14:creationId xmlns:p14="http://schemas.microsoft.com/office/powerpoint/2010/main" val="3195661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videos for the </a:t>
            </a:r>
            <a:r>
              <a:rPr lang="en-US" dirty="0" err="1"/>
              <a:t>CoReq</a:t>
            </a:r>
            <a:r>
              <a:rPr lang="en-US" dirty="0"/>
              <a:t> piece are mostly from Sullivan’s actual classroom lectures.  Here, we are using the point-slope formula to fit an equation to data (absences versus exam score). </a:t>
            </a:r>
          </a:p>
        </p:txBody>
      </p:sp>
      <p:sp>
        <p:nvSpPr>
          <p:cNvPr id="4" name="Slide Number Placeholder 3"/>
          <p:cNvSpPr>
            <a:spLocks noGrp="1"/>
          </p:cNvSpPr>
          <p:nvPr>
            <p:ph type="sldNum" sz="quarter" idx="5"/>
          </p:nvPr>
        </p:nvSpPr>
        <p:spPr/>
        <p:txBody>
          <a:bodyPr/>
          <a:lstStyle/>
          <a:p>
            <a:fld id="{EC4417E2-6C4E-45E4-8A2F-846E0BA8B7FE}" type="slidenum">
              <a:rPr lang="en-US" smtClean="0"/>
              <a:t>32</a:t>
            </a:fld>
            <a:endParaRPr lang="en-US"/>
          </a:p>
        </p:txBody>
      </p:sp>
    </p:spTree>
    <p:extLst>
      <p:ext uri="{BB962C8B-B14F-4D97-AF65-F5344CB8AC3E}">
        <p14:creationId xmlns:p14="http://schemas.microsoft.com/office/powerpoint/2010/main" val="2513374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&amp; George. </a:t>
            </a:r>
          </a:p>
        </p:txBody>
      </p:sp>
      <p:sp>
        <p:nvSpPr>
          <p:cNvPr id="4" name="Slide Number Placeholder 3"/>
          <p:cNvSpPr>
            <a:spLocks noGrp="1"/>
          </p:cNvSpPr>
          <p:nvPr>
            <p:ph type="sldNum" sz="quarter" idx="5"/>
          </p:nvPr>
        </p:nvSpPr>
        <p:spPr/>
        <p:txBody>
          <a:bodyPr/>
          <a:lstStyle/>
          <a:p>
            <a:fld id="{EC4417E2-6C4E-45E4-8A2F-846E0BA8B7FE}" type="slidenum">
              <a:rPr lang="en-US" smtClean="0"/>
              <a:t>33</a:t>
            </a:fld>
            <a:endParaRPr lang="en-US"/>
          </a:p>
        </p:txBody>
      </p:sp>
    </p:spTree>
    <p:extLst>
      <p:ext uri="{BB962C8B-B14F-4D97-AF65-F5344CB8AC3E}">
        <p14:creationId xmlns:p14="http://schemas.microsoft.com/office/powerpoint/2010/main" val="1544438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 The overall philosophy of this text is “Read a little, watch a little, do a little.”  This product may be used to assist adjuncts and professors new to the subject of statistics in learning the material.  Many instructors being asked to teach statistics are doing so for the first time. Their only experience with Stats might be their graduate course – we don’t do moment generating functions and maximum likelihood estimators in this course.  The intro course is about the process of statistics – from identifying a research objective to data collection to descriptive statistics to inference.  The material in the course will get you ready for Day 1, and allow your students to be engaged in learning statistics.  </a:t>
            </a:r>
          </a:p>
        </p:txBody>
      </p:sp>
      <p:sp>
        <p:nvSpPr>
          <p:cNvPr id="4" name="Slide Number Placeholder 3"/>
          <p:cNvSpPr>
            <a:spLocks noGrp="1"/>
          </p:cNvSpPr>
          <p:nvPr>
            <p:ph type="sldNum" sz="quarter" idx="5"/>
          </p:nvPr>
        </p:nvSpPr>
        <p:spPr/>
        <p:txBody>
          <a:bodyPr/>
          <a:lstStyle/>
          <a:p>
            <a:fld id="{EC4417E2-6C4E-45E4-8A2F-846E0BA8B7FE}" type="slidenum">
              <a:rPr lang="en-US" smtClean="0"/>
              <a:t>4</a:t>
            </a:fld>
            <a:endParaRPr lang="en-US"/>
          </a:p>
        </p:txBody>
      </p:sp>
    </p:spTree>
    <p:extLst>
      <p:ext uri="{BB962C8B-B14F-4D97-AF65-F5344CB8AC3E}">
        <p14:creationId xmlns:p14="http://schemas.microsoft.com/office/powerpoint/2010/main" val="81128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have the Interactive Stats w Integrated Review course open. </a:t>
            </a:r>
          </a:p>
        </p:txBody>
      </p:sp>
      <p:sp>
        <p:nvSpPr>
          <p:cNvPr id="4" name="Slide Number Placeholder 3"/>
          <p:cNvSpPr>
            <a:spLocks noGrp="1"/>
          </p:cNvSpPr>
          <p:nvPr>
            <p:ph type="sldNum" sz="quarter" idx="5"/>
          </p:nvPr>
        </p:nvSpPr>
        <p:spPr/>
        <p:txBody>
          <a:bodyPr/>
          <a:lstStyle/>
          <a:p>
            <a:fld id="{EC4417E2-6C4E-45E4-8A2F-846E0BA8B7FE}" type="slidenum">
              <a:rPr lang="en-US" smtClean="0"/>
              <a:t>5</a:t>
            </a:fld>
            <a:endParaRPr lang="en-US"/>
          </a:p>
        </p:txBody>
      </p:sp>
    </p:spTree>
    <p:extLst>
      <p:ext uri="{BB962C8B-B14F-4D97-AF65-F5344CB8AC3E}">
        <p14:creationId xmlns:p14="http://schemas.microsoft.com/office/powerpoint/2010/main" val="2707274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417E2-6C4E-45E4-8A2F-846E0BA8B7FE}" type="slidenum">
              <a:rPr lang="en-US" smtClean="0"/>
              <a:t>6</a:t>
            </a:fld>
            <a:endParaRPr lang="en-US"/>
          </a:p>
        </p:txBody>
      </p:sp>
    </p:spTree>
    <p:extLst>
      <p:ext uri="{BB962C8B-B14F-4D97-AF65-F5344CB8AC3E}">
        <p14:creationId xmlns:p14="http://schemas.microsoft.com/office/powerpoint/2010/main" val="340397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417E2-6C4E-45E4-8A2F-846E0BA8B7FE}" type="slidenum">
              <a:rPr lang="en-US" smtClean="0"/>
              <a:t>7</a:t>
            </a:fld>
            <a:endParaRPr lang="en-US"/>
          </a:p>
        </p:txBody>
      </p:sp>
    </p:spTree>
    <p:extLst>
      <p:ext uri="{BB962C8B-B14F-4D97-AF65-F5344CB8AC3E}">
        <p14:creationId xmlns:p14="http://schemas.microsoft.com/office/powerpoint/2010/main" val="307565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 should elaborate on this -- Be sure to have Ch 4 of the guided notebook open.  Written by George and includes an instructor guide (which is a filled in guided notebook). </a:t>
            </a:r>
          </a:p>
        </p:txBody>
      </p:sp>
      <p:sp>
        <p:nvSpPr>
          <p:cNvPr id="4" name="Slide Number Placeholder 3"/>
          <p:cNvSpPr>
            <a:spLocks noGrp="1"/>
          </p:cNvSpPr>
          <p:nvPr>
            <p:ph type="sldNum" sz="quarter" idx="5"/>
          </p:nvPr>
        </p:nvSpPr>
        <p:spPr/>
        <p:txBody>
          <a:bodyPr/>
          <a:lstStyle/>
          <a:p>
            <a:fld id="{EC4417E2-6C4E-45E4-8A2F-846E0BA8B7FE}" type="slidenum">
              <a:rPr lang="en-US" smtClean="0"/>
              <a:t>8</a:t>
            </a:fld>
            <a:endParaRPr lang="en-US"/>
          </a:p>
        </p:txBody>
      </p:sp>
    </p:spTree>
    <p:extLst>
      <p:ext uri="{BB962C8B-B14F-4D97-AF65-F5344CB8AC3E}">
        <p14:creationId xmlns:p14="http://schemas.microsoft.com/office/powerpoint/2010/main" val="3658584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417E2-6C4E-45E4-8A2F-846E0BA8B7FE}" type="slidenum">
              <a:rPr lang="en-US" smtClean="0"/>
              <a:t>9</a:t>
            </a:fld>
            <a:endParaRPr lang="en-US"/>
          </a:p>
        </p:txBody>
      </p:sp>
    </p:spTree>
    <p:extLst>
      <p:ext uri="{BB962C8B-B14F-4D97-AF65-F5344CB8AC3E}">
        <p14:creationId xmlns:p14="http://schemas.microsoft.com/office/powerpoint/2010/main" val="1987247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E903A5A0-336D-4FCD-8039-84165BCBC613}" type="datetimeFigureOut">
              <a:rPr lang="en-US" smtClean="0"/>
              <a:t>2/20/2019</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57C6F29-2430-4101-82AD-85288675A67A}"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14131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03A5A0-336D-4FCD-8039-84165BCBC613}"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C6F29-2430-4101-82AD-85288675A67A}" type="slidenum">
              <a:rPr lang="en-US" smtClean="0"/>
              <a:t>‹#›</a:t>
            </a:fld>
            <a:endParaRPr lang="en-US"/>
          </a:p>
        </p:txBody>
      </p:sp>
    </p:spTree>
    <p:extLst>
      <p:ext uri="{BB962C8B-B14F-4D97-AF65-F5344CB8AC3E}">
        <p14:creationId xmlns:p14="http://schemas.microsoft.com/office/powerpoint/2010/main" val="162776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03A5A0-336D-4FCD-8039-84165BCBC613}"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C6F29-2430-4101-82AD-85288675A67A}" type="slidenum">
              <a:rPr lang="en-US" smtClean="0"/>
              <a:t>‹#›</a:t>
            </a:fld>
            <a:endParaRPr lang="en-US"/>
          </a:p>
        </p:txBody>
      </p:sp>
    </p:spTree>
    <p:extLst>
      <p:ext uri="{BB962C8B-B14F-4D97-AF65-F5344CB8AC3E}">
        <p14:creationId xmlns:p14="http://schemas.microsoft.com/office/powerpoint/2010/main" val="2348287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03A5A0-336D-4FCD-8039-84165BCBC613}"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C6F29-2430-4101-82AD-85288675A67A}"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66673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03A5A0-336D-4FCD-8039-84165BCBC613}"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C6F29-2430-4101-82AD-85288675A67A}" type="slidenum">
              <a:rPr lang="en-US" smtClean="0"/>
              <a:t>‹#›</a:t>
            </a:fld>
            <a:endParaRPr lang="en-US"/>
          </a:p>
        </p:txBody>
      </p:sp>
    </p:spTree>
    <p:extLst>
      <p:ext uri="{BB962C8B-B14F-4D97-AF65-F5344CB8AC3E}">
        <p14:creationId xmlns:p14="http://schemas.microsoft.com/office/powerpoint/2010/main" val="641862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903A5A0-336D-4FCD-8039-84165BCBC613}" type="datetimeFigureOut">
              <a:rPr lang="en-US" smtClean="0"/>
              <a:t>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C6F29-2430-4101-82AD-85288675A67A}" type="slidenum">
              <a:rPr lang="en-US" smtClean="0"/>
              <a:t>‹#›</a:t>
            </a:fld>
            <a:endParaRPr lang="en-US"/>
          </a:p>
        </p:txBody>
      </p:sp>
    </p:spTree>
    <p:extLst>
      <p:ext uri="{BB962C8B-B14F-4D97-AF65-F5344CB8AC3E}">
        <p14:creationId xmlns:p14="http://schemas.microsoft.com/office/powerpoint/2010/main" val="1452056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903A5A0-336D-4FCD-8039-84165BCBC613}" type="datetimeFigureOut">
              <a:rPr lang="en-US" smtClean="0"/>
              <a:t>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C6F29-2430-4101-82AD-85288675A67A}" type="slidenum">
              <a:rPr lang="en-US" smtClean="0"/>
              <a:t>‹#›</a:t>
            </a:fld>
            <a:endParaRPr lang="en-US"/>
          </a:p>
        </p:txBody>
      </p:sp>
    </p:spTree>
    <p:extLst>
      <p:ext uri="{BB962C8B-B14F-4D97-AF65-F5344CB8AC3E}">
        <p14:creationId xmlns:p14="http://schemas.microsoft.com/office/powerpoint/2010/main" val="3587150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03A5A0-336D-4FCD-8039-84165BCBC613}"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C6F29-2430-4101-82AD-85288675A67A}" type="slidenum">
              <a:rPr lang="en-US" smtClean="0"/>
              <a:t>‹#›</a:t>
            </a:fld>
            <a:endParaRPr lang="en-US"/>
          </a:p>
        </p:txBody>
      </p:sp>
    </p:spTree>
    <p:extLst>
      <p:ext uri="{BB962C8B-B14F-4D97-AF65-F5344CB8AC3E}">
        <p14:creationId xmlns:p14="http://schemas.microsoft.com/office/powerpoint/2010/main" val="2085739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03A5A0-336D-4FCD-8039-84165BCBC613}"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C6F29-2430-4101-82AD-85288675A67A}" type="slidenum">
              <a:rPr lang="en-US" smtClean="0"/>
              <a:t>‹#›</a:t>
            </a:fld>
            <a:endParaRPr lang="en-US"/>
          </a:p>
        </p:txBody>
      </p:sp>
    </p:spTree>
    <p:extLst>
      <p:ext uri="{BB962C8B-B14F-4D97-AF65-F5344CB8AC3E}">
        <p14:creationId xmlns:p14="http://schemas.microsoft.com/office/powerpoint/2010/main" val="923403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09451-5BCC-40F7-8DE0-74D7659342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267D61-3290-4E35-A2B8-DFCA19C586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710BC3-55AE-4EA4-9BED-CC65FEC42AA7}"/>
              </a:ext>
            </a:extLst>
          </p:cNvPr>
          <p:cNvSpPr>
            <a:spLocks noGrp="1"/>
          </p:cNvSpPr>
          <p:nvPr>
            <p:ph type="dt" sz="half" idx="10"/>
          </p:nvPr>
        </p:nvSpPr>
        <p:spPr/>
        <p:txBody>
          <a:bodyPr/>
          <a:lstStyle/>
          <a:p>
            <a:fld id="{E903A5A0-336D-4FCD-8039-84165BCBC613}" type="datetimeFigureOut">
              <a:rPr lang="en-US" smtClean="0"/>
              <a:t>2/20/2019</a:t>
            </a:fld>
            <a:endParaRPr lang="en-US"/>
          </a:p>
        </p:txBody>
      </p:sp>
      <p:sp>
        <p:nvSpPr>
          <p:cNvPr id="5" name="Footer Placeholder 4">
            <a:extLst>
              <a:ext uri="{FF2B5EF4-FFF2-40B4-BE49-F238E27FC236}">
                <a16:creationId xmlns:a16="http://schemas.microsoft.com/office/drawing/2014/main" id="{A6109545-69ED-4D30-B8C2-28211004B5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AEA97F-C2F3-4FF2-80E6-AA79A4CB37D3}"/>
              </a:ext>
            </a:extLst>
          </p:cNvPr>
          <p:cNvSpPr>
            <a:spLocks noGrp="1"/>
          </p:cNvSpPr>
          <p:nvPr>
            <p:ph type="sldNum" sz="quarter" idx="12"/>
          </p:nvPr>
        </p:nvSpPr>
        <p:spPr/>
        <p:txBody>
          <a:bodyPr/>
          <a:lstStyle/>
          <a:p>
            <a:fld id="{D57C6F29-2430-4101-82AD-85288675A67A}" type="slidenum">
              <a:rPr lang="en-US" smtClean="0"/>
              <a:t>‹#›</a:t>
            </a:fld>
            <a:endParaRPr lang="en-US"/>
          </a:p>
        </p:txBody>
      </p:sp>
    </p:spTree>
    <p:extLst>
      <p:ext uri="{BB962C8B-B14F-4D97-AF65-F5344CB8AC3E}">
        <p14:creationId xmlns:p14="http://schemas.microsoft.com/office/powerpoint/2010/main" val="374825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03A5A0-336D-4FCD-8039-84165BCBC613}"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C6F29-2430-4101-82AD-85288675A67A}" type="slidenum">
              <a:rPr lang="en-US" smtClean="0"/>
              <a:t>‹#›</a:t>
            </a:fld>
            <a:endParaRPr lang="en-US"/>
          </a:p>
        </p:txBody>
      </p:sp>
    </p:spTree>
    <p:extLst>
      <p:ext uri="{BB962C8B-B14F-4D97-AF65-F5344CB8AC3E}">
        <p14:creationId xmlns:p14="http://schemas.microsoft.com/office/powerpoint/2010/main" val="227101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03A5A0-336D-4FCD-8039-84165BCBC613}"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C6F29-2430-4101-82AD-85288675A67A}" type="slidenum">
              <a:rPr lang="en-US" smtClean="0"/>
              <a:t>‹#›</a:t>
            </a:fld>
            <a:endParaRPr lang="en-US"/>
          </a:p>
        </p:txBody>
      </p:sp>
    </p:spTree>
    <p:extLst>
      <p:ext uri="{BB962C8B-B14F-4D97-AF65-F5344CB8AC3E}">
        <p14:creationId xmlns:p14="http://schemas.microsoft.com/office/powerpoint/2010/main" val="1149032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03A5A0-336D-4FCD-8039-84165BCBC613}"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C6F29-2430-4101-82AD-85288675A67A}" type="slidenum">
              <a:rPr lang="en-US" smtClean="0"/>
              <a:t>‹#›</a:t>
            </a:fld>
            <a:endParaRPr lang="en-US"/>
          </a:p>
        </p:txBody>
      </p:sp>
    </p:spTree>
    <p:extLst>
      <p:ext uri="{BB962C8B-B14F-4D97-AF65-F5344CB8AC3E}">
        <p14:creationId xmlns:p14="http://schemas.microsoft.com/office/powerpoint/2010/main" val="1630161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03A5A0-336D-4FCD-8039-84165BCBC613}" type="datetimeFigureOut">
              <a:rPr lang="en-US" smtClean="0"/>
              <a:t>2/20/2019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C6F29-2430-4101-82AD-85288675A67A}" type="slidenum">
              <a:rPr lang="en-US" smtClean="0"/>
              <a:t>‹#›</a:t>
            </a:fld>
            <a:endParaRPr lang="en-US"/>
          </a:p>
        </p:txBody>
      </p:sp>
    </p:spTree>
    <p:extLst>
      <p:ext uri="{BB962C8B-B14F-4D97-AF65-F5344CB8AC3E}">
        <p14:creationId xmlns:p14="http://schemas.microsoft.com/office/powerpoint/2010/main" val="2381695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03A5A0-336D-4FCD-8039-84165BCBC613}" type="datetimeFigureOut">
              <a:rPr lang="en-US" smtClean="0"/>
              <a:t>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C6F29-2430-4101-82AD-85288675A67A}" type="slidenum">
              <a:rPr lang="en-US" smtClean="0"/>
              <a:t>‹#›</a:t>
            </a:fld>
            <a:endParaRPr lang="en-US"/>
          </a:p>
        </p:txBody>
      </p:sp>
    </p:spTree>
    <p:extLst>
      <p:ext uri="{BB962C8B-B14F-4D97-AF65-F5344CB8AC3E}">
        <p14:creationId xmlns:p14="http://schemas.microsoft.com/office/powerpoint/2010/main" val="412270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3A5A0-336D-4FCD-8039-84165BCBC613}" type="datetimeFigureOut">
              <a:rPr lang="en-US" smtClean="0"/>
              <a:t>2/20/2019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C6F29-2430-4101-82AD-85288675A67A}" type="slidenum">
              <a:rPr lang="en-US" smtClean="0"/>
              <a:t>‹#›</a:t>
            </a:fld>
            <a:endParaRPr lang="en-US"/>
          </a:p>
        </p:txBody>
      </p:sp>
    </p:spTree>
    <p:extLst>
      <p:ext uri="{BB962C8B-B14F-4D97-AF65-F5344CB8AC3E}">
        <p14:creationId xmlns:p14="http://schemas.microsoft.com/office/powerpoint/2010/main" val="3911509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03A5A0-336D-4FCD-8039-84165BCBC613}"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C6F29-2430-4101-82AD-85288675A67A}" type="slidenum">
              <a:rPr lang="en-US" smtClean="0"/>
              <a:t>‹#›</a:t>
            </a:fld>
            <a:endParaRPr lang="en-US"/>
          </a:p>
        </p:txBody>
      </p:sp>
    </p:spTree>
    <p:extLst>
      <p:ext uri="{BB962C8B-B14F-4D97-AF65-F5344CB8AC3E}">
        <p14:creationId xmlns:p14="http://schemas.microsoft.com/office/powerpoint/2010/main" val="3341978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03A5A0-336D-4FCD-8039-84165BCBC613}"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C6F29-2430-4101-82AD-85288675A67A}" type="slidenum">
              <a:rPr lang="en-US" smtClean="0"/>
              <a:t>‹#›</a:t>
            </a:fld>
            <a:endParaRPr lang="en-US"/>
          </a:p>
        </p:txBody>
      </p:sp>
    </p:spTree>
    <p:extLst>
      <p:ext uri="{BB962C8B-B14F-4D97-AF65-F5344CB8AC3E}">
        <p14:creationId xmlns:p14="http://schemas.microsoft.com/office/powerpoint/2010/main" val="535616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E903A5A0-336D-4FCD-8039-84165BCBC613}" type="datetimeFigureOut">
              <a:rPr lang="en-US" smtClean="0"/>
              <a:t>2/20/2019</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57C6F29-2430-4101-82AD-85288675A67A}" type="slidenum">
              <a:rPr lang="en-US" smtClean="0"/>
              <a:t>‹#›</a:t>
            </a:fld>
            <a:endParaRPr lang="en-US"/>
          </a:p>
        </p:txBody>
      </p:sp>
    </p:spTree>
    <p:extLst>
      <p:ext uri="{BB962C8B-B14F-4D97-AF65-F5344CB8AC3E}">
        <p14:creationId xmlns:p14="http://schemas.microsoft.com/office/powerpoint/2010/main" val="364127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georgew@cos.edu" TargetMode="External"/><Relationship Id="rId5" Type="http://schemas.openxmlformats.org/officeDocument/2006/relationships/hyperlink" Target="mailto:sullystats@gmail.com" TargetMode="Externa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amstat.org/asa/files/pdfs/GAISE/GaiseCollege_Full.pdf"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www.sullystats.co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www.georgewoodbury.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14" name="Picture 7">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Freeform: Shape 9">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16" name="5-Point Star 24">
            <a:extLst>
              <a:ext uri="{FF2B5EF4-FFF2-40B4-BE49-F238E27FC236}">
                <a16:creationId xmlns:a16="http://schemas.microsoft.com/office/drawing/2014/main" id="{B15DEAD7-09E6-42D9-9D03-43E6EA3E0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9678" y="3748085"/>
            <a:ext cx="252644" cy="252644"/>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B9DF078-AA80-4E24-A867-A8125D3E9591}"/>
              </a:ext>
            </a:extLst>
          </p:cNvPr>
          <p:cNvSpPr>
            <a:spLocks noGrp="1"/>
          </p:cNvSpPr>
          <p:nvPr>
            <p:ph type="ctrTitle"/>
          </p:nvPr>
        </p:nvSpPr>
        <p:spPr>
          <a:xfrm>
            <a:off x="1218407" y="1044250"/>
            <a:ext cx="9841575" cy="2646007"/>
          </a:xfrm>
        </p:spPr>
        <p:txBody>
          <a:bodyPr>
            <a:normAutofit/>
          </a:bodyPr>
          <a:lstStyle/>
          <a:p>
            <a:pPr algn="ctr"/>
            <a:r>
              <a:rPr lang="en-US" sz="6000" dirty="0"/>
              <a:t>Transitioning to a Corequisite statistics model</a:t>
            </a:r>
          </a:p>
        </p:txBody>
      </p:sp>
      <p:sp>
        <p:nvSpPr>
          <p:cNvPr id="3" name="Subtitle 2">
            <a:extLst>
              <a:ext uri="{FF2B5EF4-FFF2-40B4-BE49-F238E27FC236}">
                <a16:creationId xmlns:a16="http://schemas.microsoft.com/office/drawing/2014/main" id="{A9363BA3-AECC-4AAB-8C23-3C450DDA8F89}"/>
              </a:ext>
            </a:extLst>
          </p:cNvPr>
          <p:cNvSpPr>
            <a:spLocks noGrp="1"/>
          </p:cNvSpPr>
          <p:nvPr>
            <p:ph type="subTitle" idx="1"/>
          </p:nvPr>
        </p:nvSpPr>
        <p:spPr>
          <a:xfrm>
            <a:off x="1218407" y="4058557"/>
            <a:ext cx="9841575" cy="1906814"/>
          </a:xfrm>
        </p:spPr>
        <p:txBody>
          <a:bodyPr>
            <a:normAutofit/>
          </a:bodyPr>
          <a:lstStyle/>
          <a:p>
            <a:pPr algn="ctr"/>
            <a:r>
              <a:rPr lang="en-US" dirty="0">
                <a:solidFill>
                  <a:schemeClr val="tx1">
                    <a:lumMod val="85000"/>
                    <a:lumOff val="15000"/>
                  </a:schemeClr>
                </a:solidFill>
              </a:rPr>
              <a:t>Michael Sullivan                         George Woodbury</a:t>
            </a:r>
          </a:p>
          <a:p>
            <a:pPr algn="ctr"/>
            <a:r>
              <a:rPr lang="en-US" dirty="0">
                <a:solidFill>
                  <a:schemeClr val="tx1">
                    <a:lumMod val="85000"/>
                    <a:lumOff val="15000"/>
                  </a:schemeClr>
                </a:solidFill>
                <a:hlinkClick r:id="rId5"/>
              </a:rPr>
              <a:t>sullystats@gmail.com</a:t>
            </a:r>
            <a:r>
              <a:rPr lang="en-US" dirty="0">
                <a:solidFill>
                  <a:schemeClr val="tx1">
                    <a:lumMod val="85000"/>
                    <a:lumOff val="15000"/>
                  </a:schemeClr>
                </a:solidFill>
              </a:rPr>
              <a:t>          </a:t>
            </a:r>
            <a:r>
              <a:rPr lang="en-US" dirty="0">
                <a:solidFill>
                  <a:schemeClr val="tx1">
                    <a:lumMod val="85000"/>
                    <a:lumOff val="15000"/>
                  </a:schemeClr>
                </a:solidFill>
                <a:hlinkClick r:id="rId6"/>
              </a:rPr>
              <a:t>georgew@cos.edu</a:t>
            </a:r>
            <a:r>
              <a:rPr lang="en-US" dirty="0">
                <a:solidFill>
                  <a:schemeClr val="tx1">
                    <a:lumMod val="85000"/>
                    <a:lumOff val="15000"/>
                  </a:schemeClr>
                </a:solidFill>
              </a:rPr>
              <a:t> </a:t>
            </a:r>
          </a:p>
          <a:p>
            <a:pPr algn="ctr"/>
            <a:r>
              <a:rPr lang="en-US" dirty="0">
                <a:solidFill>
                  <a:schemeClr val="tx1">
                    <a:lumMod val="85000"/>
                    <a:lumOff val="15000"/>
                  </a:schemeClr>
                </a:solidFill>
              </a:rPr>
              <a:t>         Sullystats.com                             georgewoodbury.com</a:t>
            </a:r>
          </a:p>
        </p:txBody>
      </p:sp>
    </p:spTree>
    <p:extLst>
      <p:ext uri="{BB962C8B-B14F-4D97-AF65-F5344CB8AC3E}">
        <p14:creationId xmlns:p14="http://schemas.microsoft.com/office/powerpoint/2010/main" val="3108459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65" name="Picture 40">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66"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67"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8"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9"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70"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71" name="Picture 52">
            <a:extLst>
              <a:ext uri="{FF2B5EF4-FFF2-40B4-BE49-F238E27FC236}">
                <a16:creationId xmlns:a16="http://schemas.microsoft.com/office/drawing/2014/main" id="{3150262F-3F2E-4F92-B4F3-8432E5C5B6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2" name="Rectangle 54">
            <a:extLst>
              <a:ext uri="{FF2B5EF4-FFF2-40B4-BE49-F238E27FC236}">
                <a16:creationId xmlns:a16="http://schemas.microsoft.com/office/drawing/2014/main" id="{448D69FF-8B07-4445-B67C-E1B04653A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62951"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5">
            <a:extLst>
              <a:ext uri="{FF2B5EF4-FFF2-40B4-BE49-F238E27FC236}">
                <a16:creationId xmlns:a16="http://schemas.microsoft.com/office/drawing/2014/main" id="{2537F52C-D759-44F1-BDAF-16E398935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7" y="0"/>
            <a:ext cx="7307266"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6" name="Title 5">
            <a:extLst>
              <a:ext uri="{FF2B5EF4-FFF2-40B4-BE49-F238E27FC236}">
                <a16:creationId xmlns:a16="http://schemas.microsoft.com/office/drawing/2014/main" id="{2B60CA0D-BF31-475B-8FE2-38463236BA4F}"/>
              </a:ext>
            </a:extLst>
          </p:cNvPr>
          <p:cNvSpPr>
            <a:spLocks noGrp="1"/>
          </p:cNvSpPr>
          <p:nvPr>
            <p:ph type="title"/>
          </p:nvPr>
        </p:nvSpPr>
        <p:spPr>
          <a:xfrm>
            <a:off x="574223" y="1304458"/>
            <a:ext cx="6232219" cy="2901781"/>
          </a:xfrm>
        </p:spPr>
        <p:txBody>
          <a:bodyPr vert="horz" lIns="91440" tIns="45720" rIns="91440" bIns="45720" rtlCol="0" anchor="b">
            <a:normAutofit/>
          </a:bodyPr>
          <a:lstStyle/>
          <a:p>
            <a:pPr algn="r"/>
            <a:r>
              <a:rPr lang="en-US" sz="7400"/>
              <a:t>Interactive statistics 2/e</a:t>
            </a:r>
          </a:p>
        </p:txBody>
      </p:sp>
      <p:sp>
        <p:nvSpPr>
          <p:cNvPr id="7" name="Text Placeholder 6">
            <a:extLst>
              <a:ext uri="{FF2B5EF4-FFF2-40B4-BE49-F238E27FC236}">
                <a16:creationId xmlns:a16="http://schemas.microsoft.com/office/drawing/2014/main" id="{4AB8F9F9-BF3B-4356-8C97-07C736CBBE93}"/>
              </a:ext>
            </a:extLst>
          </p:cNvPr>
          <p:cNvSpPr>
            <a:spLocks noGrp="1"/>
          </p:cNvSpPr>
          <p:nvPr>
            <p:ph type="body" sz="half" idx="2"/>
          </p:nvPr>
        </p:nvSpPr>
        <p:spPr>
          <a:xfrm>
            <a:off x="574224" y="4206239"/>
            <a:ext cx="6232218" cy="1066971"/>
          </a:xfrm>
        </p:spPr>
        <p:txBody>
          <a:bodyPr vert="horz" lIns="91440" tIns="45720" rIns="91440" bIns="45720" rtlCol="0" anchor="t">
            <a:normAutofit/>
          </a:bodyPr>
          <a:lstStyle/>
          <a:p>
            <a:pPr algn="r"/>
            <a:r>
              <a:rPr lang="en-US" sz="2800">
                <a:solidFill>
                  <a:schemeClr val="bg1">
                    <a:lumMod val="50000"/>
                  </a:schemeClr>
                </a:solidFill>
              </a:rPr>
              <a:t>Let’s explore an interactive assignment. </a:t>
            </a:r>
          </a:p>
        </p:txBody>
      </p:sp>
      <p:sp>
        <p:nvSpPr>
          <p:cNvPr id="74" name="Rectangle 58">
            <a:extLst>
              <a:ext uri="{FF2B5EF4-FFF2-40B4-BE49-F238E27FC236}">
                <a16:creationId xmlns:a16="http://schemas.microsoft.com/office/drawing/2014/main" id="{43FDB7F4-FB1F-408A-B66C-83ACB469B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262678"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5" name="Rectangle 60">
            <a:extLst>
              <a:ext uri="{FF2B5EF4-FFF2-40B4-BE49-F238E27FC236}">
                <a16:creationId xmlns:a16="http://schemas.microsoft.com/office/drawing/2014/main" id="{EDB32366-2580-4ADB-B2F2-126256012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5762147"/>
            <a:ext cx="7277101"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6" name="Rectangle 62">
            <a:extLst>
              <a:ext uri="{FF2B5EF4-FFF2-40B4-BE49-F238E27FC236}">
                <a16:creationId xmlns:a16="http://schemas.microsoft.com/office/drawing/2014/main" id="{5F174F41-35DD-43D7-B93D-80559545D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677" y="450792"/>
            <a:ext cx="3600028"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0E7C79D-5B43-4C60-A710-F5FE5CC62723}"/>
              </a:ext>
            </a:extLst>
          </p:cNvPr>
          <p:cNvPicPr>
            <a:picLocks noChangeAspect="1"/>
          </p:cNvPicPr>
          <p:nvPr/>
        </p:nvPicPr>
        <p:blipFill rotWithShape="1">
          <a:blip r:embed="rId5"/>
          <a:srcRect t="13568" r="-2" b="10457"/>
          <a:stretch/>
        </p:blipFill>
        <p:spPr>
          <a:xfrm>
            <a:off x="8180303" y="502282"/>
            <a:ext cx="3380602" cy="5938400"/>
          </a:xfrm>
          <a:prstGeom prst="rect">
            <a:avLst/>
          </a:prstGeom>
        </p:spPr>
      </p:pic>
    </p:spTree>
    <p:extLst>
      <p:ext uri="{BB962C8B-B14F-4D97-AF65-F5344CB8AC3E}">
        <p14:creationId xmlns:p14="http://schemas.microsoft.com/office/powerpoint/2010/main" val="1768184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3" name="Rectangle 22">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FB3A44B4-2D0A-483D-8A0E-CD97AB8D57E0}"/>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r"/>
            <a:r>
              <a:rPr lang="en-US" sz="5100"/>
              <a:t>Classroom Lecture Notes</a:t>
            </a:r>
          </a:p>
        </p:txBody>
      </p:sp>
      <p:sp>
        <p:nvSpPr>
          <p:cNvPr id="27" name="Rectangle 26">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87A634C-C143-48E5-9FA6-2B0E3BC20C23}"/>
              </a:ext>
            </a:extLst>
          </p:cNvPr>
          <p:cNvPicPr>
            <a:picLocks noChangeAspect="1"/>
          </p:cNvPicPr>
          <p:nvPr/>
        </p:nvPicPr>
        <p:blipFill>
          <a:blip r:embed="rId5"/>
          <a:stretch>
            <a:fillRect/>
          </a:stretch>
        </p:blipFill>
        <p:spPr>
          <a:xfrm>
            <a:off x="5404556" y="684680"/>
            <a:ext cx="6008392" cy="5482657"/>
          </a:xfrm>
          <a:prstGeom prst="rect">
            <a:avLst/>
          </a:prstGeom>
        </p:spPr>
      </p:pic>
    </p:spTree>
    <p:extLst>
      <p:ext uri="{BB962C8B-B14F-4D97-AF65-F5344CB8AC3E}">
        <p14:creationId xmlns:p14="http://schemas.microsoft.com/office/powerpoint/2010/main" val="3251058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62D0-E8C5-4853-84BF-9B593CD48856}"/>
              </a:ext>
            </a:extLst>
          </p:cNvPr>
          <p:cNvSpPr>
            <a:spLocks noGrp="1"/>
          </p:cNvSpPr>
          <p:nvPr>
            <p:ph type="title"/>
          </p:nvPr>
        </p:nvSpPr>
        <p:spPr/>
        <p:txBody>
          <a:bodyPr/>
          <a:lstStyle/>
          <a:p>
            <a:r>
              <a:rPr lang="en-US" dirty="0"/>
              <a:t>Instructor </a:t>
            </a:r>
            <a:r>
              <a:rPr lang="en-US" dirty="0" err="1"/>
              <a:t>ResourceS</a:t>
            </a:r>
            <a:endParaRPr lang="en-US" dirty="0"/>
          </a:p>
        </p:txBody>
      </p:sp>
      <p:sp>
        <p:nvSpPr>
          <p:cNvPr id="3" name="Content Placeholder 2">
            <a:extLst>
              <a:ext uri="{FF2B5EF4-FFF2-40B4-BE49-F238E27FC236}">
                <a16:creationId xmlns:a16="http://schemas.microsoft.com/office/drawing/2014/main" id="{1B2B3B1C-AAF9-4934-B636-4D79EABEDCA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EBD9827-C162-4F59-B75E-F94F9E979037}"/>
              </a:ext>
            </a:extLst>
          </p:cNvPr>
          <p:cNvPicPr>
            <a:picLocks noChangeAspect="1"/>
          </p:cNvPicPr>
          <p:nvPr/>
        </p:nvPicPr>
        <p:blipFill>
          <a:blip r:embed="rId3"/>
          <a:stretch>
            <a:fillRect/>
          </a:stretch>
        </p:blipFill>
        <p:spPr>
          <a:xfrm>
            <a:off x="323808" y="1715276"/>
            <a:ext cx="11544384" cy="4748247"/>
          </a:xfrm>
          <a:prstGeom prst="rect">
            <a:avLst/>
          </a:prstGeom>
        </p:spPr>
      </p:pic>
    </p:spTree>
    <p:extLst>
      <p:ext uri="{BB962C8B-B14F-4D97-AF65-F5344CB8AC3E}">
        <p14:creationId xmlns:p14="http://schemas.microsoft.com/office/powerpoint/2010/main" val="1542812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8"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40"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2"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4"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46"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48" name="Picture 47">
            <a:extLst>
              <a:ext uri="{FF2B5EF4-FFF2-40B4-BE49-F238E27FC236}">
                <a16:creationId xmlns:a16="http://schemas.microsoft.com/office/drawing/2014/main" id="{59EACA9E-8906-4196-8BD2-641FB35B76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50" name="Rectangle 49">
            <a:extLst>
              <a:ext uri="{FF2B5EF4-FFF2-40B4-BE49-F238E27FC236}">
                <a16:creationId xmlns:a16="http://schemas.microsoft.com/office/drawing/2014/main" id="{518D124B-418D-44DE-BA73-90C617190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36666"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
            <a:extLst>
              <a:ext uri="{FF2B5EF4-FFF2-40B4-BE49-F238E27FC236}">
                <a16:creationId xmlns:a16="http://schemas.microsoft.com/office/drawing/2014/main" id="{DF650842-BA14-4137-95A6-2F419707C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904" y="0"/>
            <a:ext cx="5308097"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33E6A54A-CCF4-45AA-B616-8177D2662716}"/>
              </a:ext>
            </a:extLst>
          </p:cNvPr>
          <p:cNvSpPr>
            <a:spLocks noGrp="1"/>
          </p:cNvSpPr>
          <p:nvPr>
            <p:ph type="title"/>
          </p:nvPr>
        </p:nvSpPr>
        <p:spPr>
          <a:xfrm>
            <a:off x="172720" y="1304458"/>
            <a:ext cx="4876800" cy="2901781"/>
          </a:xfrm>
        </p:spPr>
        <p:txBody>
          <a:bodyPr vert="horz" lIns="91440" tIns="45720" rIns="91440" bIns="45720" rtlCol="0" anchor="b">
            <a:normAutofit/>
          </a:bodyPr>
          <a:lstStyle/>
          <a:p>
            <a:pPr algn="r"/>
            <a:r>
              <a:rPr lang="en-US" sz="6200" dirty="0"/>
              <a:t>Instructor’s resource guide</a:t>
            </a:r>
          </a:p>
        </p:txBody>
      </p:sp>
      <p:sp>
        <p:nvSpPr>
          <p:cNvPr id="54" name="Rectangle 53">
            <a:extLst>
              <a:ext uri="{FF2B5EF4-FFF2-40B4-BE49-F238E27FC236}">
                <a16:creationId xmlns:a16="http://schemas.microsoft.com/office/drawing/2014/main" id="{29A657C2-966C-477E-A494-B7C32AF3D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62" y="0"/>
            <a:ext cx="5255022"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56" name="Rectangle 55">
            <a:extLst>
              <a:ext uri="{FF2B5EF4-FFF2-40B4-BE49-F238E27FC236}">
                <a16:creationId xmlns:a16="http://schemas.microsoft.com/office/drawing/2014/main" id="{7029E0A2-B8BF-4890-8C82-51F2C06C4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63" y="5762147"/>
            <a:ext cx="5266944"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C00D4AC3-9039-4677-98C7-8034ED12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412" y="450792"/>
            <a:ext cx="5634294"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61B86A8-09CF-4F71-9E2B-4057B6CEB8CE}"/>
              </a:ext>
            </a:extLst>
          </p:cNvPr>
          <p:cNvPicPr>
            <a:picLocks noChangeAspect="1"/>
          </p:cNvPicPr>
          <p:nvPr/>
        </p:nvPicPr>
        <p:blipFill rotWithShape="1">
          <a:blip r:embed="rId5"/>
          <a:srcRect t="1460" b="1585"/>
          <a:stretch/>
        </p:blipFill>
        <p:spPr>
          <a:xfrm>
            <a:off x="6336120" y="684680"/>
            <a:ext cx="5160018" cy="5482657"/>
          </a:xfrm>
          <a:prstGeom prst="rect">
            <a:avLst/>
          </a:prstGeom>
        </p:spPr>
      </p:pic>
    </p:spTree>
    <p:extLst>
      <p:ext uri="{BB962C8B-B14F-4D97-AF65-F5344CB8AC3E}">
        <p14:creationId xmlns:p14="http://schemas.microsoft.com/office/powerpoint/2010/main" val="2439981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3" name="Rectangle 22">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33E6A54A-CCF4-45AA-B616-8177D2662716}"/>
              </a:ext>
            </a:extLst>
          </p:cNvPr>
          <p:cNvSpPr>
            <a:spLocks noGrp="1"/>
          </p:cNvSpPr>
          <p:nvPr>
            <p:ph type="title"/>
          </p:nvPr>
        </p:nvSpPr>
        <p:spPr>
          <a:xfrm>
            <a:off x="162560" y="1304458"/>
            <a:ext cx="3610753" cy="2901781"/>
          </a:xfrm>
        </p:spPr>
        <p:txBody>
          <a:bodyPr vert="horz" lIns="91440" tIns="45720" rIns="91440" bIns="45720" rtlCol="0" anchor="b">
            <a:normAutofit/>
          </a:bodyPr>
          <a:lstStyle/>
          <a:p>
            <a:pPr algn="r"/>
            <a:r>
              <a:rPr lang="en-US" sz="4600" dirty="0"/>
              <a:t>Instructor’s resource guide</a:t>
            </a:r>
          </a:p>
        </p:txBody>
      </p:sp>
      <p:sp>
        <p:nvSpPr>
          <p:cNvPr id="27" name="Rectangle 26">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6C65CC6-FEF6-434D-A8F8-7FA3D96853EE}"/>
              </a:ext>
            </a:extLst>
          </p:cNvPr>
          <p:cNvPicPr>
            <a:picLocks noChangeAspect="1"/>
          </p:cNvPicPr>
          <p:nvPr/>
        </p:nvPicPr>
        <p:blipFill>
          <a:blip r:embed="rId5"/>
          <a:stretch>
            <a:fillRect/>
          </a:stretch>
        </p:blipFill>
        <p:spPr>
          <a:xfrm>
            <a:off x="5128157" y="1137920"/>
            <a:ext cx="6489749" cy="4364356"/>
          </a:xfrm>
          <a:prstGeom prst="rect">
            <a:avLst/>
          </a:prstGeom>
        </p:spPr>
      </p:pic>
    </p:spTree>
    <p:extLst>
      <p:ext uri="{BB962C8B-B14F-4D97-AF65-F5344CB8AC3E}">
        <p14:creationId xmlns:p14="http://schemas.microsoft.com/office/powerpoint/2010/main" val="1803593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8"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40"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2"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4"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46"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48" name="Picture 47">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50" name="Rectangle 49">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33E6A54A-CCF4-45AA-B616-8177D2662716}"/>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r"/>
            <a:r>
              <a:rPr lang="en-US" sz="4100"/>
              <a:t>Instructor’s resource guide</a:t>
            </a:r>
          </a:p>
        </p:txBody>
      </p:sp>
      <p:sp>
        <p:nvSpPr>
          <p:cNvPr id="54" name="Rectangle 53">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56" name="Rectangle 55">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social media post&#10;&#10;Description automatically generated">
            <a:extLst>
              <a:ext uri="{FF2B5EF4-FFF2-40B4-BE49-F238E27FC236}">
                <a16:creationId xmlns:a16="http://schemas.microsoft.com/office/drawing/2014/main" id="{D08264DB-0D97-4290-8EF3-BFB2BEC8CC1B}"/>
              </a:ext>
            </a:extLst>
          </p:cNvPr>
          <p:cNvPicPr>
            <a:picLocks noChangeAspect="1"/>
          </p:cNvPicPr>
          <p:nvPr/>
        </p:nvPicPr>
        <p:blipFill>
          <a:blip r:embed="rId5"/>
          <a:stretch>
            <a:fillRect/>
          </a:stretch>
        </p:blipFill>
        <p:spPr>
          <a:xfrm>
            <a:off x="5321367" y="1527266"/>
            <a:ext cx="6174771" cy="3797485"/>
          </a:xfrm>
          <a:prstGeom prst="rect">
            <a:avLst/>
          </a:prstGeom>
        </p:spPr>
      </p:pic>
    </p:spTree>
    <p:extLst>
      <p:ext uri="{BB962C8B-B14F-4D97-AF65-F5344CB8AC3E}">
        <p14:creationId xmlns:p14="http://schemas.microsoft.com/office/powerpoint/2010/main" val="2642810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42" name="Picture 17">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3"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44"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6"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47"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48" name="Picture 29">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9" name="Rectangle 31">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852BD6C2-B321-4BA3-A4C2-1C449136288F}"/>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r"/>
            <a:r>
              <a:rPr lang="en-US" sz="5100"/>
              <a:t>Learning Catalytics</a:t>
            </a:r>
          </a:p>
        </p:txBody>
      </p:sp>
      <p:sp>
        <p:nvSpPr>
          <p:cNvPr id="51" name="Rectangle 35">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52" name="Rectangle 37">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53" name="Rectangle 39">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Content Placeholder 3">
            <a:extLst>
              <a:ext uri="{FF2B5EF4-FFF2-40B4-BE49-F238E27FC236}">
                <a16:creationId xmlns:a16="http://schemas.microsoft.com/office/drawing/2014/main" id="{393F2ECA-09A0-4AEF-9CE0-52F3A03A05E4}"/>
              </a:ext>
            </a:extLst>
          </p:cNvPr>
          <p:cNvPicPr>
            <a:picLocks noGrp="1" noChangeAspect="1"/>
          </p:cNvPicPr>
          <p:nvPr>
            <p:ph idx="1"/>
          </p:nvPr>
        </p:nvPicPr>
        <p:blipFill>
          <a:blip r:embed="rId5"/>
          <a:stretch>
            <a:fillRect/>
          </a:stretch>
        </p:blipFill>
        <p:spPr>
          <a:xfrm>
            <a:off x="5321367" y="1774258"/>
            <a:ext cx="6174771" cy="3303500"/>
          </a:xfrm>
          <a:prstGeom prst="rect">
            <a:avLst/>
          </a:prstGeom>
        </p:spPr>
      </p:pic>
    </p:spTree>
    <p:extLst>
      <p:ext uri="{BB962C8B-B14F-4D97-AF65-F5344CB8AC3E}">
        <p14:creationId xmlns:p14="http://schemas.microsoft.com/office/powerpoint/2010/main" val="131498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42" name="Picture 17">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3"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44"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6"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47"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48" name="Picture 29">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9" name="Rectangle 31">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852BD6C2-B321-4BA3-A4C2-1C449136288F}"/>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r"/>
            <a:r>
              <a:rPr lang="en-US" sz="5100" dirty="0"/>
              <a:t>Learning Catalytics</a:t>
            </a:r>
          </a:p>
        </p:txBody>
      </p:sp>
      <p:sp>
        <p:nvSpPr>
          <p:cNvPr id="51" name="Rectangle 35">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52" name="Rectangle 37">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53" name="Rectangle 39">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8DC33F8-13D3-4DB9-AD19-115094153BC3}"/>
              </a:ext>
            </a:extLst>
          </p:cNvPr>
          <p:cNvPicPr>
            <a:picLocks noChangeAspect="1"/>
          </p:cNvPicPr>
          <p:nvPr/>
        </p:nvPicPr>
        <p:blipFill>
          <a:blip r:embed="rId5"/>
          <a:stretch>
            <a:fillRect/>
          </a:stretch>
        </p:blipFill>
        <p:spPr>
          <a:xfrm>
            <a:off x="5269180" y="1328538"/>
            <a:ext cx="6367509" cy="3919566"/>
          </a:xfrm>
          <a:prstGeom prst="rect">
            <a:avLst/>
          </a:prstGeom>
        </p:spPr>
      </p:pic>
    </p:spTree>
    <p:extLst>
      <p:ext uri="{BB962C8B-B14F-4D97-AF65-F5344CB8AC3E}">
        <p14:creationId xmlns:p14="http://schemas.microsoft.com/office/powerpoint/2010/main" val="823161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2006663E-E7C6-4740-91EF-F49426E3E6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3" name="Rectangle 22">
            <a:extLst>
              <a:ext uri="{FF2B5EF4-FFF2-40B4-BE49-F238E27FC236}">
                <a16:creationId xmlns:a16="http://schemas.microsoft.com/office/drawing/2014/main" id="{0E1EC02D-0083-41E1-BA4D-520B94079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6975"/>
            <a:ext cx="12188952" cy="26010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1F5F8B-3D94-4D50-A6B8-524814579F94}"/>
              </a:ext>
            </a:extLst>
          </p:cNvPr>
          <p:cNvSpPr>
            <a:spLocks noGrp="1"/>
          </p:cNvSpPr>
          <p:nvPr>
            <p:ph type="title"/>
          </p:nvPr>
        </p:nvSpPr>
        <p:spPr>
          <a:xfrm>
            <a:off x="691547" y="4716401"/>
            <a:ext cx="10805790" cy="1073627"/>
          </a:xfrm>
        </p:spPr>
        <p:txBody>
          <a:bodyPr vert="horz" lIns="91440" tIns="45720" rIns="91440" bIns="45720" rtlCol="0" anchor="b">
            <a:normAutofit/>
          </a:bodyPr>
          <a:lstStyle/>
          <a:p>
            <a:pPr algn="ctr"/>
            <a:r>
              <a:rPr lang="en-US" sz="6800"/>
              <a:t>Student activity workbook</a:t>
            </a:r>
          </a:p>
        </p:txBody>
      </p:sp>
      <p:sp>
        <p:nvSpPr>
          <p:cNvPr id="25" name="5-Point Star 31">
            <a:extLst>
              <a:ext uri="{FF2B5EF4-FFF2-40B4-BE49-F238E27FC236}">
                <a16:creationId xmlns:a16="http://schemas.microsoft.com/office/drawing/2014/main" id="{05C80F73-7ED6-43AE-9852-0A1FA05F6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03408" y="6388943"/>
            <a:ext cx="373049"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3A43EBFE-9D7B-4102-912D-F0BF7BE05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54" y="457201"/>
            <a:ext cx="11261749" cy="3343894"/>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4EFE123-5F4F-4C76-8E9B-8EB68122CB1C}"/>
              </a:ext>
            </a:extLst>
          </p:cNvPr>
          <p:cNvPicPr>
            <a:picLocks noChangeAspect="1"/>
          </p:cNvPicPr>
          <p:nvPr/>
        </p:nvPicPr>
        <p:blipFill>
          <a:blip r:embed="rId5"/>
          <a:stretch>
            <a:fillRect/>
          </a:stretch>
        </p:blipFill>
        <p:spPr>
          <a:xfrm>
            <a:off x="2751437" y="546898"/>
            <a:ext cx="6690942" cy="3161470"/>
          </a:xfrm>
          <a:prstGeom prst="rect">
            <a:avLst/>
          </a:prstGeom>
        </p:spPr>
      </p:pic>
    </p:spTree>
    <p:extLst>
      <p:ext uri="{BB962C8B-B14F-4D97-AF65-F5344CB8AC3E}">
        <p14:creationId xmlns:p14="http://schemas.microsoft.com/office/powerpoint/2010/main" val="3962469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F0DA7-0FA4-4665-B310-762C6DAABA76}"/>
              </a:ext>
            </a:extLst>
          </p:cNvPr>
          <p:cNvSpPr>
            <a:spLocks noGrp="1"/>
          </p:cNvSpPr>
          <p:nvPr>
            <p:ph type="title"/>
          </p:nvPr>
        </p:nvSpPr>
        <p:spPr/>
        <p:txBody>
          <a:bodyPr/>
          <a:lstStyle/>
          <a:p>
            <a:r>
              <a:rPr lang="en-US" dirty="0"/>
              <a:t>Our Course IDS</a:t>
            </a:r>
          </a:p>
        </p:txBody>
      </p:sp>
      <p:sp>
        <p:nvSpPr>
          <p:cNvPr id="4" name="Text Placeholder 3">
            <a:extLst>
              <a:ext uri="{FF2B5EF4-FFF2-40B4-BE49-F238E27FC236}">
                <a16:creationId xmlns:a16="http://schemas.microsoft.com/office/drawing/2014/main" id="{0B2A4637-3A68-4251-93C9-29F2E6DB82AD}"/>
              </a:ext>
            </a:extLst>
          </p:cNvPr>
          <p:cNvSpPr>
            <a:spLocks noGrp="1"/>
          </p:cNvSpPr>
          <p:nvPr>
            <p:ph type="body" idx="1"/>
          </p:nvPr>
        </p:nvSpPr>
        <p:spPr/>
        <p:txBody>
          <a:bodyPr/>
          <a:lstStyle/>
          <a:p>
            <a:r>
              <a:rPr lang="en-US" dirty="0"/>
              <a:t>George</a:t>
            </a:r>
          </a:p>
        </p:txBody>
      </p:sp>
      <p:sp>
        <p:nvSpPr>
          <p:cNvPr id="6" name="Content Placeholder 5">
            <a:extLst>
              <a:ext uri="{FF2B5EF4-FFF2-40B4-BE49-F238E27FC236}">
                <a16:creationId xmlns:a16="http://schemas.microsoft.com/office/drawing/2014/main" id="{47E6ECAD-DB55-4163-81BE-4552D72A584F}"/>
              </a:ext>
            </a:extLst>
          </p:cNvPr>
          <p:cNvSpPr>
            <a:spLocks noGrp="1"/>
          </p:cNvSpPr>
          <p:nvPr>
            <p:ph sz="quarter" idx="13"/>
          </p:nvPr>
        </p:nvSpPr>
        <p:spPr/>
        <p:txBody>
          <a:bodyPr>
            <a:normAutofit/>
          </a:bodyPr>
          <a:lstStyle/>
          <a:p>
            <a:r>
              <a:rPr lang="en-US" sz="2800" dirty="0"/>
              <a:t>woodbury17446</a:t>
            </a:r>
          </a:p>
        </p:txBody>
      </p:sp>
      <p:sp>
        <p:nvSpPr>
          <p:cNvPr id="5" name="Text Placeholder 4">
            <a:extLst>
              <a:ext uri="{FF2B5EF4-FFF2-40B4-BE49-F238E27FC236}">
                <a16:creationId xmlns:a16="http://schemas.microsoft.com/office/drawing/2014/main" id="{E4302A13-711D-4CD6-A10C-60B8416E85CD}"/>
              </a:ext>
            </a:extLst>
          </p:cNvPr>
          <p:cNvSpPr>
            <a:spLocks noGrp="1"/>
          </p:cNvSpPr>
          <p:nvPr>
            <p:ph type="body" sz="quarter" idx="3"/>
          </p:nvPr>
        </p:nvSpPr>
        <p:spPr/>
        <p:txBody>
          <a:bodyPr/>
          <a:lstStyle/>
          <a:p>
            <a:r>
              <a:rPr lang="en-US" dirty="0"/>
              <a:t>mike</a:t>
            </a:r>
          </a:p>
        </p:txBody>
      </p:sp>
      <p:sp>
        <p:nvSpPr>
          <p:cNvPr id="7" name="Content Placeholder 6">
            <a:extLst>
              <a:ext uri="{FF2B5EF4-FFF2-40B4-BE49-F238E27FC236}">
                <a16:creationId xmlns:a16="http://schemas.microsoft.com/office/drawing/2014/main" id="{5EC62A17-8008-4AC6-BC0F-0EFE88619B48}"/>
              </a:ext>
            </a:extLst>
          </p:cNvPr>
          <p:cNvSpPr>
            <a:spLocks noGrp="1"/>
          </p:cNvSpPr>
          <p:nvPr>
            <p:ph sz="quarter" idx="14"/>
          </p:nvPr>
        </p:nvSpPr>
        <p:spPr/>
        <p:txBody>
          <a:bodyPr/>
          <a:lstStyle/>
          <a:p>
            <a:r>
              <a:rPr lang="en-US" sz="2800" dirty="0"/>
              <a:t>Sullivan-pearson10924</a:t>
            </a:r>
          </a:p>
          <a:p>
            <a:pPr marL="0" indent="0">
              <a:buNone/>
            </a:pPr>
            <a:endParaRPr lang="en-US" dirty="0"/>
          </a:p>
        </p:txBody>
      </p:sp>
    </p:spTree>
    <p:extLst>
      <p:ext uri="{BB962C8B-B14F-4D97-AF65-F5344CB8AC3E}">
        <p14:creationId xmlns:p14="http://schemas.microsoft.com/office/powerpoint/2010/main" val="6521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8718-8719-4E55-8395-5B13F7AA74E4}"/>
              </a:ext>
            </a:extLst>
          </p:cNvPr>
          <p:cNvSpPr>
            <a:spLocks noGrp="1"/>
          </p:cNvSpPr>
          <p:nvPr>
            <p:ph type="title"/>
          </p:nvPr>
        </p:nvSpPr>
        <p:spPr/>
        <p:txBody>
          <a:bodyPr>
            <a:normAutofit/>
          </a:bodyPr>
          <a:lstStyle/>
          <a:p>
            <a:r>
              <a:rPr lang="en-US" dirty="0"/>
              <a:t>How Is Statistics Different? </a:t>
            </a:r>
          </a:p>
        </p:txBody>
      </p:sp>
      <p:sp>
        <p:nvSpPr>
          <p:cNvPr id="3" name="Content Placeholder 2">
            <a:extLst>
              <a:ext uri="{FF2B5EF4-FFF2-40B4-BE49-F238E27FC236}">
                <a16:creationId xmlns:a16="http://schemas.microsoft.com/office/drawing/2014/main" id="{FF865CE0-B931-41B2-A7BB-16BCAA4F6FD6}"/>
              </a:ext>
            </a:extLst>
          </p:cNvPr>
          <p:cNvSpPr>
            <a:spLocks noGrp="1"/>
          </p:cNvSpPr>
          <p:nvPr>
            <p:ph idx="1"/>
          </p:nvPr>
        </p:nvSpPr>
        <p:spPr/>
        <p:txBody>
          <a:bodyPr>
            <a:normAutofit/>
          </a:bodyPr>
          <a:lstStyle/>
          <a:p>
            <a:r>
              <a:rPr lang="en-US" sz="3600" dirty="0"/>
              <a:t>The GAISE Report</a:t>
            </a:r>
          </a:p>
          <a:p>
            <a:pPr marL="0" indent="0">
              <a:buNone/>
            </a:pPr>
            <a:endParaRPr lang="en-US" sz="2800" dirty="0"/>
          </a:p>
          <a:p>
            <a:pPr lvl="1"/>
            <a:r>
              <a:rPr lang="en-US" sz="2400" dirty="0">
                <a:hlinkClick r:id="rId3"/>
              </a:rPr>
              <a:t>https://www.amstat.org/asa/files/pdfs/GAISE/GaiseCollege_Full.pdf</a:t>
            </a:r>
            <a:r>
              <a:rPr lang="en-US" sz="2400" dirty="0"/>
              <a:t> </a:t>
            </a:r>
          </a:p>
        </p:txBody>
      </p:sp>
    </p:spTree>
    <p:extLst>
      <p:ext uri="{BB962C8B-B14F-4D97-AF65-F5344CB8AC3E}">
        <p14:creationId xmlns:p14="http://schemas.microsoft.com/office/powerpoint/2010/main" val="736346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120ED8-3B09-45D1-B81E-E077DC9FC358}"/>
              </a:ext>
            </a:extLst>
          </p:cNvPr>
          <p:cNvSpPr>
            <a:spLocks noGrp="1"/>
          </p:cNvSpPr>
          <p:nvPr>
            <p:ph type="title"/>
          </p:nvPr>
        </p:nvSpPr>
        <p:spPr/>
        <p:txBody>
          <a:bodyPr/>
          <a:lstStyle/>
          <a:p>
            <a:r>
              <a:rPr lang="en-US" dirty="0"/>
              <a:t>Resources from Our Websites</a:t>
            </a:r>
          </a:p>
        </p:txBody>
      </p:sp>
      <p:sp>
        <p:nvSpPr>
          <p:cNvPr id="5" name="Text Placeholder 4">
            <a:extLst>
              <a:ext uri="{FF2B5EF4-FFF2-40B4-BE49-F238E27FC236}">
                <a16:creationId xmlns:a16="http://schemas.microsoft.com/office/drawing/2014/main" id="{FC928088-032B-4B06-8422-0A9A97F6302A}"/>
              </a:ext>
            </a:extLst>
          </p:cNvPr>
          <p:cNvSpPr>
            <a:spLocks noGrp="1"/>
          </p:cNvSpPr>
          <p:nvPr>
            <p:ph type="body" idx="1"/>
          </p:nvPr>
        </p:nvSpPr>
        <p:spPr/>
        <p:txBody>
          <a:bodyPr/>
          <a:lstStyle/>
          <a:p>
            <a:r>
              <a:rPr lang="en-US" dirty="0">
                <a:hlinkClick r:id="rId3"/>
              </a:rPr>
              <a:t>www.sullystats.com</a:t>
            </a:r>
            <a:endParaRPr lang="en-US" dirty="0"/>
          </a:p>
          <a:p>
            <a:r>
              <a:rPr lang="en-US" dirty="0">
                <a:hlinkClick r:id="rId4"/>
              </a:rPr>
              <a:t>www.georgewoodbury.com</a:t>
            </a:r>
            <a:r>
              <a:rPr lang="en-US" dirty="0"/>
              <a:t> </a:t>
            </a:r>
          </a:p>
        </p:txBody>
      </p:sp>
    </p:spTree>
    <p:extLst>
      <p:ext uri="{BB962C8B-B14F-4D97-AF65-F5344CB8AC3E}">
        <p14:creationId xmlns:p14="http://schemas.microsoft.com/office/powerpoint/2010/main" val="28280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E99A2F-F29C-4FB0-9B9E-818A750B29DC}"/>
              </a:ext>
            </a:extLst>
          </p:cNvPr>
          <p:cNvPicPr>
            <a:picLocks noChangeAspect="1"/>
          </p:cNvPicPr>
          <p:nvPr/>
        </p:nvPicPr>
        <p:blipFill>
          <a:blip r:embed="rId3"/>
          <a:stretch>
            <a:fillRect/>
          </a:stretch>
        </p:blipFill>
        <p:spPr>
          <a:xfrm>
            <a:off x="566697" y="364309"/>
            <a:ext cx="11058606" cy="6129382"/>
          </a:xfrm>
          <a:prstGeom prst="rect">
            <a:avLst/>
          </a:prstGeom>
        </p:spPr>
      </p:pic>
    </p:spTree>
    <p:extLst>
      <p:ext uri="{BB962C8B-B14F-4D97-AF65-F5344CB8AC3E}">
        <p14:creationId xmlns:p14="http://schemas.microsoft.com/office/powerpoint/2010/main" val="4008856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D4F203-7180-4376-A722-C03D21F21F27}"/>
              </a:ext>
            </a:extLst>
          </p:cNvPr>
          <p:cNvPicPr>
            <a:picLocks noChangeAspect="1"/>
          </p:cNvPicPr>
          <p:nvPr/>
        </p:nvPicPr>
        <p:blipFill>
          <a:blip r:embed="rId3"/>
          <a:stretch>
            <a:fillRect/>
          </a:stretch>
        </p:blipFill>
        <p:spPr>
          <a:xfrm>
            <a:off x="740529" y="338115"/>
            <a:ext cx="10710941" cy="6181770"/>
          </a:xfrm>
          <a:prstGeom prst="rect">
            <a:avLst/>
          </a:prstGeom>
        </p:spPr>
      </p:pic>
    </p:spTree>
    <p:extLst>
      <p:ext uri="{BB962C8B-B14F-4D97-AF65-F5344CB8AC3E}">
        <p14:creationId xmlns:p14="http://schemas.microsoft.com/office/powerpoint/2010/main" val="330923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E8B154-B27A-45A2-BBD3-7FF05877679B}"/>
              </a:ext>
            </a:extLst>
          </p:cNvPr>
          <p:cNvPicPr>
            <a:picLocks noChangeAspect="1"/>
          </p:cNvPicPr>
          <p:nvPr/>
        </p:nvPicPr>
        <p:blipFill>
          <a:blip r:embed="rId3"/>
          <a:stretch>
            <a:fillRect/>
          </a:stretch>
        </p:blipFill>
        <p:spPr>
          <a:xfrm>
            <a:off x="607178" y="397646"/>
            <a:ext cx="10977643" cy="6062707"/>
          </a:xfrm>
          <a:prstGeom prst="rect">
            <a:avLst/>
          </a:prstGeom>
        </p:spPr>
      </p:pic>
    </p:spTree>
    <p:extLst>
      <p:ext uri="{BB962C8B-B14F-4D97-AF65-F5344CB8AC3E}">
        <p14:creationId xmlns:p14="http://schemas.microsoft.com/office/powerpoint/2010/main" val="3146788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676" y="0"/>
            <a:ext cx="9016648" cy="6640964"/>
          </a:xfrm>
          <a:prstGeom prst="rect">
            <a:avLst/>
          </a:prstGeom>
        </p:spPr>
      </p:pic>
    </p:spTree>
    <p:extLst>
      <p:ext uri="{BB962C8B-B14F-4D97-AF65-F5344CB8AC3E}">
        <p14:creationId xmlns:p14="http://schemas.microsoft.com/office/powerpoint/2010/main" val="232335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086AE-A4AC-4ABF-AFB0-E8687E7F7F41}"/>
              </a:ext>
            </a:extLst>
          </p:cNvPr>
          <p:cNvSpPr>
            <a:spLocks noGrp="1"/>
          </p:cNvSpPr>
          <p:nvPr>
            <p:ph type="title"/>
          </p:nvPr>
        </p:nvSpPr>
        <p:spPr/>
        <p:txBody>
          <a:bodyPr/>
          <a:lstStyle/>
          <a:p>
            <a:r>
              <a:rPr lang="en-US" dirty="0" err="1"/>
              <a:t>CoRequisite</a:t>
            </a:r>
            <a:r>
              <a:rPr lang="en-US" dirty="0"/>
              <a:t> Support</a:t>
            </a:r>
          </a:p>
        </p:txBody>
      </p:sp>
      <p:sp>
        <p:nvSpPr>
          <p:cNvPr id="6" name="Text Placeholder 5">
            <a:extLst>
              <a:ext uri="{FF2B5EF4-FFF2-40B4-BE49-F238E27FC236}">
                <a16:creationId xmlns:a16="http://schemas.microsoft.com/office/drawing/2014/main" id="{BD37B875-E49E-4CFC-B857-2239FCCFA1B3}"/>
              </a:ext>
            </a:extLst>
          </p:cNvPr>
          <p:cNvSpPr>
            <a:spLocks noGrp="1"/>
          </p:cNvSpPr>
          <p:nvPr>
            <p:ph type="body" idx="1"/>
          </p:nvPr>
        </p:nvSpPr>
        <p:spPr/>
        <p:txBody>
          <a:bodyPr/>
          <a:lstStyle/>
          <a:p>
            <a:r>
              <a:rPr lang="en-US" dirty="0"/>
              <a:t>George</a:t>
            </a:r>
          </a:p>
        </p:txBody>
      </p:sp>
      <p:sp>
        <p:nvSpPr>
          <p:cNvPr id="8" name="Content Placeholder 7">
            <a:extLst>
              <a:ext uri="{FF2B5EF4-FFF2-40B4-BE49-F238E27FC236}">
                <a16:creationId xmlns:a16="http://schemas.microsoft.com/office/drawing/2014/main" id="{468E6216-76B5-4FAE-92DF-E5FB77AFBA01}"/>
              </a:ext>
            </a:extLst>
          </p:cNvPr>
          <p:cNvSpPr>
            <a:spLocks noGrp="1"/>
          </p:cNvSpPr>
          <p:nvPr>
            <p:ph sz="quarter" idx="13"/>
          </p:nvPr>
        </p:nvSpPr>
        <p:spPr/>
        <p:txBody>
          <a:bodyPr>
            <a:normAutofit lnSpcReduction="10000"/>
          </a:bodyPr>
          <a:lstStyle/>
          <a:p>
            <a:r>
              <a:rPr lang="en-US" dirty="0"/>
              <a:t>Four hour stat course plus Two hour Support course</a:t>
            </a:r>
          </a:p>
          <a:p>
            <a:r>
              <a:rPr lang="en-US" dirty="0" err="1"/>
              <a:t>Coreq</a:t>
            </a:r>
            <a:r>
              <a:rPr lang="en-US" dirty="0"/>
              <a:t> just-in-time, </a:t>
            </a:r>
            <a:br>
              <a:rPr lang="en-US" dirty="0"/>
            </a:br>
            <a:r>
              <a:rPr lang="en-US" dirty="0"/>
              <a:t>plus mindsets and Study Skills</a:t>
            </a:r>
          </a:p>
          <a:p>
            <a:r>
              <a:rPr lang="en-US" dirty="0"/>
              <a:t>Homogeneous grouping</a:t>
            </a:r>
          </a:p>
          <a:p>
            <a:r>
              <a:rPr lang="en-US" dirty="0"/>
              <a:t>Same instructor</a:t>
            </a:r>
          </a:p>
        </p:txBody>
      </p:sp>
      <p:sp>
        <p:nvSpPr>
          <p:cNvPr id="7" name="Text Placeholder 6">
            <a:extLst>
              <a:ext uri="{FF2B5EF4-FFF2-40B4-BE49-F238E27FC236}">
                <a16:creationId xmlns:a16="http://schemas.microsoft.com/office/drawing/2014/main" id="{94EC254B-7AE7-415D-8ED0-75FE8682216E}"/>
              </a:ext>
            </a:extLst>
          </p:cNvPr>
          <p:cNvSpPr>
            <a:spLocks noGrp="1"/>
          </p:cNvSpPr>
          <p:nvPr>
            <p:ph type="body" sz="quarter" idx="3"/>
          </p:nvPr>
        </p:nvSpPr>
        <p:spPr/>
        <p:txBody>
          <a:bodyPr/>
          <a:lstStyle/>
          <a:p>
            <a:r>
              <a:rPr lang="en-US" dirty="0"/>
              <a:t>mike</a:t>
            </a:r>
          </a:p>
        </p:txBody>
      </p:sp>
      <p:sp>
        <p:nvSpPr>
          <p:cNvPr id="9" name="Content Placeholder 8">
            <a:extLst>
              <a:ext uri="{FF2B5EF4-FFF2-40B4-BE49-F238E27FC236}">
                <a16:creationId xmlns:a16="http://schemas.microsoft.com/office/drawing/2014/main" id="{1F53DEBC-982D-4CF0-BB22-21D16BCA3ED9}"/>
              </a:ext>
            </a:extLst>
          </p:cNvPr>
          <p:cNvSpPr>
            <a:spLocks noGrp="1"/>
          </p:cNvSpPr>
          <p:nvPr>
            <p:ph sz="quarter" idx="14"/>
          </p:nvPr>
        </p:nvSpPr>
        <p:spPr/>
        <p:txBody>
          <a:bodyPr/>
          <a:lstStyle/>
          <a:p>
            <a:r>
              <a:rPr lang="en-US" dirty="0"/>
              <a:t>Four hour stat course plus one hour supplement instruction</a:t>
            </a:r>
          </a:p>
          <a:p>
            <a:r>
              <a:rPr lang="en-US" dirty="0" err="1"/>
              <a:t>Coreq</a:t>
            </a:r>
            <a:r>
              <a:rPr lang="en-US" dirty="0"/>
              <a:t> just-in-time</a:t>
            </a:r>
          </a:p>
          <a:p>
            <a:r>
              <a:rPr lang="en-US" dirty="0"/>
              <a:t>Homogeneous grouping</a:t>
            </a:r>
          </a:p>
          <a:p>
            <a:r>
              <a:rPr lang="en-US" dirty="0"/>
              <a:t>Same instructor</a:t>
            </a:r>
          </a:p>
        </p:txBody>
      </p:sp>
    </p:spTree>
    <p:extLst>
      <p:ext uri="{BB962C8B-B14F-4D97-AF65-F5344CB8AC3E}">
        <p14:creationId xmlns:p14="http://schemas.microsoft.com/office/powerpoint/2010/main" val="3166214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C68F5-227D-4AD5-A400-D27CD19401A3}"/>
              </a:ext>
            </a:extLst>
          </p:cNvPr>
          <p:cNvSpPr>
            <a:spLocks noGrp="1"/>
          </p:cNvSpPr>
          <p:nvPr>
            <p:ph type="title"/>
          </p:nvPr>
        </p:nvSpPr>
        <p:spPr/>
        <p:txBody>
          <a:bodyPr/>
          <a:lstStyle/>
          <a:p>
            <a:r>
              <a:rPr lang="en-US" dirty="0" err="1"/>
              <a:t>CoRequisite</a:t>
            </a:r>
            <a:r>
              <a:rPr lang="en-US" dirty="0"/>
              <a:t> Materials</a:t>
            </a:r>
          </a:p>
        </p:txBody>
      </p:sp>
      <p:pic>
        <p:nvPicPr>
          <p:cNvPr id="11" name="Picture 10">
            <a:extLst>
              <a:ext uri="{FF2B5EF4-FFF2-40B4-BE49-F238E27FC236}">
                <a16:creationId xmlns:a16="http://schemas.microsoft.com/office/drawing/2014/main" id="{4CC1B7FB-9D0F-409F-9EAA-7511585400C4}"/>
              </a:ext>
            </a:extLst>
          </p:cNvPr>
          <p:cNvPicPr>
            <a:picLocks noChangeAspect="1"/>
          </p:cNvPicPr>
          <p:nvPr/>
        </p:nvPicPr>
        <p:blipFill>
          <a:blip r:embed="rId3"/>
          <a:stretch>
            <a:fillRect/>
          </a:stretch>
        </p:blipFill>
        <p:spPr>
          <a:xfrm>
            <a:off x="4745823" y="1837765"/>
            <a:ext cx="2700353" cy="3672233"/>
          </a:xfrm>
          <a:prstGeom prst="rect">
            <a:avLst/>
          </a:prstGeom>
        </p:spPr>
      </p:pic>
    </p:spTree>
    <p:extLst>
      <p:ext uri="{BB962C8B-B14F-4D97-AF65-F5344CB8AC3E}">
        <p14:creationId xmlns:p14="http://schemas.microsoft.com/office/powerpoint/2010/main" val="2143211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C68F5-227D-4AD5-A400-D27CD19401A3}"/>
              </a:ext>
            </a:extLst>
          </p:cNvPr>
          <p:cNvSpPr>
            <a:spLocks noGrp="1"/>
          </p:cNvSpPr>
          <p:nvPr>
            <p:ph type="title"/>
          </p:nvPr>
        </p:nvSpPr>
        <p:spPr/>
        <p:txBody>
          <a:bodyPr/>
          <a:lstStyle/>
          <a:p>
            <a:r>
              <a:rPr lang="en-US" dirty="0" err="1"/>
              <a:t>CoRequisite</a:t>
            </a:r>
            <a:r>
              <a:rPr lang="en-US" dirty="0"/>
              <a:t> Materials</a:t>
            </a:r>
          </a:p>
        </p:txBody>
      </p:sp>
      <p:pic>
        <p:nvPicPr>
          <p:cNvPr id="12" name="Picture 11">
            <a:extLst>
              <a:ext uri="{FF2B5EF4-FFF2-40B4-BE49-F238E27FC236}">
                <a16:creationId xmlns:a16="http://schemas.microsoft.com/office/drawing/2014/main" id="{19575D01-754A-48A0-94DD-B05A805E9901}"/>
              </a:ext>
            </a:extLst>
          </p:cNvPr>
          <p:cNvPicPr>
            <a:picLocks noChangeAspect="1"/>
          </p:cNvPicPr>
          <p:nvPr/>
        </p:nvPicPr>
        <p:blipFill>
          <a:blip r:embed="rId3"/>
          <a:stretch>
            <a:fillRect/>
          </a:stretch>
        </p:blipFill>
        <p:spPr>
          <a:xfrm>
            <a:off x="238082" y="1921100"/>
            <a:ext cx="11715836" cy="4410107"/>
          </a:xfrm>
          <a:prstGeom prst="rect">
            <a:avLst/>
          </a:prstGeom>
        </p:spPr>
      </p:pic>
    </p:spTree>
    <p:extLst>
      <p:ext uri="{BB962C8B-B14F-4D97-AF65-F5344CB8AC3E}">
        <p14:creationId xmlns:p14="http://schemas.microsoft.com/office/powerpoint/2010/main" val="731115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C68F5-227D-4AD5-A400-D27CD19401A3}"/>
              </a:ext>
            </a:extLst>
          </p:cNvPr>
          <p:cNvSpPr>
            <a:spLocks noGrp="1"/>
          </p:cNvSpPr>
          <p:nvPr>
            <p:ph type="title"/>
          </p:nvPr>
        </p:nvSpPr>
        <p:spPr/>
        <p:txBody>
          <a:bodyPr/>
          <a:lstStyle/>
          <a:p>
            <a:r>
              <a:rPr lang="en-US" dirty="0" err="1"/>
              <a:t>CoRequisite</a:t>
            </a:r>
            <a:r>
              <a:rPr lang="en-US" dirty="0"/>
              <a:t> Materials</a:t>
            </a:r>
          </a:p>
        </p:txBody>
      </p:sp>
      <p:pic>
        <p:nvPicPr>
          <p:cNvPr id="3" name="Picture 2">
            <a:extLst>
              <a:ext uri="{FF2B5EF4-FFF2-40B4-BE49-F238E27FC236}">
                <a16:creationId xmlns:a16="http://schemas.microsoft.com/office/drawing/2014/main" id="{B480CCA8-1FD0-4785-A6FA-957D39465B1F}"/>
              </a:ext>
            </a:extLst>
          </p:cNvPr>
          <p:cNvPicPr>
            <a:picLocks noChangeAspect="1"/>
          </p:cNvPicPr>
          <p:nvPr/>
        </p:nvPicPr>
        <p:blipFill>
          <a:blip r:embed="rId3"/>
          <a:stretch>
            <a:fillRect/>
          </a:stretch>
        </p:blipFill>
        <p:spPr>
          <a:xfrm>
            <a:off x="166644" y="1837765"/>
            <a:ext cx="11858712" cy="3538563"/>
          </a:xfrm>
          <a:prstGeom prst="rect">
            <a:avLst/>
          </a:prstGeom>
        </p:spPr>
      </p:pic>
    </p:spTree>
    <p:extLst>
      <p:ext uri="{BB962C8B-B14F-4D97-AF65-F5344CB8AC3E}">
        <p14:creationId xmlns:p14="http://schemas.microsoft.com/office/powerpoint/2010/main" val="3763504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C68F5-227D-4AD5-A400-D27CD19401A3}"/>
              </a:ext>
            </a:extLst>
          </p:cNvPr>
          <p:cNvSpPr>
            <a:spLocks noGrp="1"/>
          </p:cNvSpPr>
          <p:nvPr>
            <p:ph type="title"/>
          </p:nvPr>
        </p:nvSpPr>
        <p:spPr/>
        <p:txBody>
          <a:bodyPr/>
          <a:lstStyle/>
          <a:p>
            <a:r>
              <a:rPr lang="en-US" dirty="0" err="1"/>
              <a:t>CoRequisite</a:t>
            </a:r>
            <a:r>
              <a:rPr lang="en-US" dirty="0"/>
              <a:t> Materials - text</a:t>
            </a:r>
          </a:p>
        </p:txBody>
      </p:sp>
      <p:pic>
        <p:nvPicPr>
          <p:cNvPr id="6" name="Picture 5">
            <a:extLst>
              <a:ext uri="{FF2B5EF4-FFF2-40B4-BE49-F238E27FC236}">
                <a16:creationId xmlns:a16="http://schemas.microsoft.com/office/drawing/2014/main" id="{48236620-5759-4B31-91BC-1010D0B0DED6}"/>
              </a:ext>
            </a:extLst>
          </p:cNvPr>
          <p:cNvPicPr>
            <a:picLocks noChangeAspect="1"/>
          </p:cNvPicPr>
          <p:nvPr/>
        </p:nvPicPr>
        <p:blipFill>
          <a:blip r:embed="rId3"/>
          <a:stretch>
            <a:fillRect/>
          </a:stretch>
        </p:blipFill>
        <p:spPr>
          <a:xfrm>
            <a:off x="2666007" y="1783544"/>
            <a:ext cx="6393409" cy="3834936"/>
          </a:xfrm>
          <a:prstGeom prst="rect">
            <a:avLst/>
          </a:prstGeom>
        </p:spPr>
      </p:pic>
    </p:spTree>
    <p:extLst>
      <p:ext uri="{BB962C8B-B14F-4D97-AF65-F5344CB8AC3E}">
        <p14:creationId xmlns:p14="http://schemas.microsoft.com/office/powerpoint/2010/main" val="1832613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3CBF-5EB5-40BE-8998-561C3119207D}"/>
              </a:ext>
            </a:extLst>
          </p:cNvPr>
          <p:cNvSpPr>
            <a:spLocks noGrp="1"/>
          </p:cNvSpPr>
          <p:nvPr>
            <p:ph type="title"/>
          </p:nvPr>
        </p:nvSpPr>
        <p:spPr/>
        <p:txBody>
          <a:bodyPr/>
          <a:lstStyle/>
          <a:p>
            <a:r>
              <a:rPr lang="en-US" dirty="0"/>
              <a:t>GAISE Report</a:t>
            </a:r>
          </a:p>
        </p:txBody>
      </p:sp>
      <p:sp>
        <p:nvSpPr>
          <p:cNvPr id="3" name="Content Placeholder 2">
            <a:extLst>
              <a:ext uri="{FF2B5EF4-FFF2-40B4-BE49-F238E27FC236}">
                <a16:creationId xmlns:a16="http://schemas.microsoft.com/office/drawing/2014/main" id="{AF8D9A13-9293-4896-998C-D8CFC7E8FA18}"/>
              </a:ext>
            </a:extLst>
          </p:cNvPr>
          <p:cNvSpPr>
            <a:spLocks noGrp="1"/>
          </p:cNvSpPr>
          <p:nvPr>
            <p:ph idx="1"/>
          </p:nvPr>
        </p:nvSpPr>
        <p:spPr>
          <a:xfrm>
            <a:off x="685801" y="1956285"/>
            <a:ext cx="10396883" cy="3311189"/>
          </a:xfrm>
        </p:spPr>
        <p:txBody>
          <a:bodyPr>
            <a:normAutofit fontScale="92500" lnSpcReduction="20000"/>
          </a:bodyPr>
          <a:lstStyle/>
          <a:p>
            <a:r>
              <a:rPr lang="en-US" sz="2800" dirty="0"/>
              <a:t>Six Recommendations</a:t>
            </a:r>
          </a:p>
          <a:p>
            <a:pPr marL="514350" indent="-514350">
              <a:buFont typeface="+mj-lt"/>
              <a:buAutoNum type="arabicPeriod"/>
            </a:pPr>
            <a:r>
              <a:rPr lang="en-US" sz="2400" dirty="0"/>
              <a:t>Teach statistical thinking</a:t>
            </a:r>
          </a:p>
          <a:p>
            <a:pPr marL="514350" indent="-514350">
              <a:buFont typeface="+mj-lt"/>
              <a:buAutoNum type="arabicPeriod"/>
            </a:pPr>
            <a:r>
              <a:rPr lang="en-US" sz="2400" dirty="0"/>
              <a:t>Focus on conceptual understanding</a:t>
            </a:r>
          </a:p>
          <a:p>
            <a:pPr marL="514350" indent="-514350">
              <a:buFont typeface="+mj-lt"/>
              <a:buAutoNum type="arabicPeriod"/>
            </a:pPr>
            <a:r>
              <a:rPr lang="en-US" sz="2400" dirty="0"/>
              <a:t>Integrate real data with a context and purpose</a:t>
            </a:r>
          </a:p>
          <a:p>
            <a:pPr marL="514350" indent="-514350">
              <a:buFont typeface="+mj-lt"/>
              <a:buAutoNum type="arabicPeriod"/>
            </a:pPr>
            <a:r>
              <a:rPr lang="en-US" sz="2400" dirty="0"/>
              <a:t>Foster active learning</a:t>
            </a:r>
          </a:p>
          <a:p>
            <a:pPr marL="514350" indent="-514350">
              <a:buFont typeface="+mj-lt"/>
              <a:buAutoNum type="arabicPeriod"/>
            </a:pPr>
            <a:r>
              <a:rPr lang="en-US" sz="2400" dirty="0"/>
              <a:t>Use technology to explore concepts and analyze data</a:t>
            </a:r>
          </a:p>
          <a:p>
            <a:pPr marL="514350" indent="-514350">
              <a:buFont typeface="+mj-lt"/>
              <a:buAutoNum type="arabicPeriod"/>
            </a:pPr>
            <a:r>
              <a:rPr lang="en-US" sz="2400" dirty="0"/>
              <a:t>Use assessments to improve and evaluate student learning</a:t>
            </a:r>
          </a:p>
        </p:txBody>
      </p:sp>
    </p:spTree>
    <p:extLst>
      <p:ext uri="{BB962C8B-B14F-4D97-AF65-F5344CB8AC3E}">
        <p14:creationId xmlns:p14="http://schemas.microsoft.com/office/powerpoint/2010/main" val="97293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C68F5-227D-4AD5-A400-D27CD19401A3}"/>
              </a:ext>
            </a:extLst>
          </p:cNvPr>
          <p:cNvSpPr>
            <a:spLocks noGrp="1"/>
          </p:cNvSpPr>
          <p:nvPr>
            <p:ph type="title"/>
          </p:nvPr>
        </p:nvSpPr>
        <p:spPr/>
        <p:txBody>
          <a:bodyPr/>
          <a:lstStyle/>
          <a:p>
            <a:r>
              <a:rPr lang="en-US" dirty="0" err="1"/>
              <a:t>CoRequisite</a:t>
            </a:r>
            <a:r>
              <a:rPr lang="en-US" dirty="0"/>
              <a:t> Materials - text</a:t>
            </a:r>
          </a:p>
        </p:txBody>
      </p:sp>
      <p:pic>
        <p:nvPicPr>
          <p:cNvPr id="6" name="Picture 5">
            <a:extLst>
              <a:ext uri="{FF2B5EF4-FFF2-40B4-BE49-F238E27FC236}">
                <a16:creationId xmlns:a16="http://schemas.microsoft.com/office/drawing/2014/main" id="{48236620-5759-4B31-91BC-1010D0B0DED6}"/>
              </a:ext>
            </a:extLst>
          </p:cNvPr>
          <p:cNvPicPr>
            <a:picLocks noChangeAspect="1"/>
          </p:cNvPicPr>
          <p:nvPr/>
        </p:nvPicPr>
        <p:blipFill>
          <a:blip r:embed="rId3"/>
          <a:stretch>
            <a:fillRect/>
          </a:stretch>
        </p:blipFill>
        <p:spPr>
          <a:xfrm>
            <a:off x="2666007" y="1783544"/>
            <a:ext cx="6393409" cy="3834936"/>
          </a:xfrm>
          <a:prstGeom prst="rect">
            <a:avLst/>
          </a:prstGeom>
        </p:spPr>
      </p:pic>
    </p:spTree>
    <p:extLst>
      <p:ext uri="{BB962C8B-B14F-4D97-AF65-F5344CB8AC3E}">
        <p14:creationId xmlns:p14="http://schemas.microsoft.com/office/powerpoint/2010/main" val="243756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C68F5-227D-4AD5-A400-D27CD19401A3}"/>
              </a:ext>
            </a:extLst>
          </p:cNvPr>
          <p:cNvSpPr>
            <a:spLocks noGrp="1"/>
          </p:cNvSpPr>
          <p:nvPr>
            <p:ph type="title"/>
          </p:nvPr>
        </p:nvSpPr>
        <p:spPr/>
        <p:txBody>
          <a:bodyPr/>
          <a:lstStyle/>
          <a:p>
            <a:r>
              <a:rPr lang="en-US" dirty="0" err="1"/>
              <a:t>CoRequisite</a:t>
            </a:r>
            <a:r>
              <a:rPr lang="en-US" dirty="0"/>
              <a:t> Materials - text</a:t>
            </a:r>
          </a:p>
        </p:txBody>
      </p:sp>
      <p:pic>
        <p:nvPicPr>
          <p:cNvPr id="3" name="Picture 2">
            <a:extLst>
              <a:ext uri="{FF2B5EF4-FFF2-40B4-BE49-F238E27FC236}">
                <a16:creationId xmlns:a16="http://schemas.microsoft.com/office/drawing/2014/main" id="{8E9DC5F3-7531-4423-912E-93E3540D1CCD}"/>
              </a:ext>
            </a:extLst>
          </p:cNvPr>
          <p:cNvPicPr>
            <a:picLocks noChangeAspect="1"/>
          </p:cNvPicPr>
          <p:nvPr/>
        </p:nvPicPr>
        <p:blipFill>
          <a:blip r:embed="rId3"/>
          <a:stretch>
            <a:fillRect/>
          </a:stretch>
        </p:blipFill>
        <p:spPr>
          <a:xfrm>
            <a:off x="3373121" y="1664159"/>
            <a:ext cx="4837620" cy="4768298"/>
          </a:xfrm>
          <a:prstGeom prst="rect">
            <a:avLst/>
          </a:prstGeom>
        </p:spPr>
      </p:pic>
    </p:spTree>
    <p:extLst>
      <p:ext uri="{BB962C8B-B14F-4D97-AF65-F5344CB8AC3E}">
        <p14:creationId xmlns:p14="http://schemas.microsoft.com/office/powerpoint/2010/main" val="1861192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C68F5-227D-4AD5-A400-D27CD19401A3}"/>
              </a:ext>
            </a:extLst>
          </p:cNvPr>
          <p:cNvSpPr>
            <a:spLocks noGrp="1"/>
          </p:cNvSpPr>
          <p:nvPr>
            <p:ph type="title"/>
          </p:nvPr>
        </p:nvSpPr>
        <p:spPr/>
        <p:txBody>
          <a:bodyPr/>
          <a:lstStyle/>
          <a:p>
            <a:r>
              <a:rPr lang="en-US" dirty="0" err="1"/>
              <a:t>CoRequisite</a:t>
            </a:r>
            <a:r>
              <a:rPr lang="en-US" dirty="0"/>
              <a:t> Materials - Video</a:t>
            </a:r>
          </a:p>
        </p:txBody>
      </p:sp>
      <p:pic>
        <p:nvPicPr>
          <p:cNvPr id="4" name="Picture 3">
            <a:extLst>
              <a:ext uri="{FF2B5EF4-FFF2-40B4-BE49-F238E27FC236}">
                <a16:creationId xmlns:a16="http://schemas.microsoft.com/office/drawing/2014/main" id="{968FCF1A-0E9B-4847-A0E4-B5494A303F2C}"/>
              </a:ext>
            </a:extLst>
          </p:cNvPr>
          <p:cNvPicPr>
            <a:picLocks noChangeAspect="1"/>
          </p:cNvPicPr>
          <p:nvPr/>
        </p:nvPicPr>
        <p:blipFill>
          <a:blip r:embed="rId3"/>
          <a:stretch>
            <a:fillRect/>
          </a:stretch>
        </p:blipFill>
        <p:spPr>
          <a:xfrm>
            <a:off x="3112533" y="1837765"/>
            <a:ext cx="5966933" cy="4466047"/>
          </a:xfrm>
          <a:prstGeom prst="rect">
            <a:avLst/>
          </a:prstGeom>
        </p:spPr>
      </p:pic>
    </p:spTree>
    <p:extLst>
      <p:ext uri="{BB962C8B-B14F-4D97-AF65-F5344CB8AC3E}">
        <p14:creationId xmlns:p14="http://schemas.microsoft.com/office/powerpoint/2010/main" val="692862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C52C8-3367-41BB-8683-FE66EDFD05BA}"/>
              </a:ext>
            </a:extLst>
          </p:cNvPr>
          <p:cNvSpPr>
            <a:spLocks noGrp="1"/>
          </p:cNvSpPr>
          <p:nvPr>
            <p:ph type="title"/>
          </p:nvPr>
        </p:nvSpPr>
        <p:spPr/>
        <p:txBody>
          <a:bodyPr/>
          <a:lstStyle/>
          <a:p>
            <a:r>
              <a:rPr lang="en-US" dirty="0"/>
              <a:t>Results at Joliet Junior College</a:t>
            </a:r>
          </a:p>
        </p:txBody>
      </p:sp>
      <p:pic>
        <p:nvPicPr>
          <p:cNvPr id="4" name="Picture 3">
            <a:extLst>
              <a:ext uri="{FF2B5EF4-FFF2-40B4-BE49-F238E27FC236}">
                <a16:creationId xmlns:a16="http://schemas.microsoft.com/office/drawing/2014/main" id="{C0016D46-AED9-4078-85CE-0DDD07D54DE8}"/>
              </a:ext>
            </a:extLst>
          </p:cNvPr>
          <p:cNvPicPr>
            <a:picLocks noChangeAspect="1"/>
          </p:cNvPicPr>
          <p:nvPr/>
        </p:nvPicPr>
        <p:blipFill>
          <a:blip r:embed="rId3"/>
          <a:stretch>
            <a:fillRect/>
          </a:stretch>
        </p:blipFill>
        <p:spPr>
          <a:xfrm>
            <a:off x="510570" y="1919059"/>
            <a:ext cx="11028620" cy="3792041"/>
          </a:xfrm>
          <a:prstGeom prst="rect">
            <a:avLst/>
          </a:prstGeom>
        </p:spPr>
      </p:pic>
    </p:spTree>
    <p:extLst>
      <p:ext uri="{BB962C8B-B14F-4D97-AF65-F5344CB8AC3E}">
        <p14:creationId xmlns:p14="http://schemas.microsoft.com/office/powerpoint/2010/main" val="4290631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2596-8AC5-4DBC-8FC4-5BBCF313C32C}"/>
              </a:ext>
            </a:extLst>
          </p:cNvPr>
          <p:cNvSpPr>
            <a:spLocks noGrp="1"/>
          </p:cNvSpPr>
          <p:nvPr>
            <p:ph type="title"/>
          </p:nvPr>
        </p:nvSpPr>
        <p:spPr/>
        <p:txBody>
          <a:bodyPr>
            <a:normAutofit fontScale="90000"/>
          </a:bodyPr>
          <a:lstStyle/>
          <a:p>
            <a:r>
              <a:rPr lang="en-US" dirty="0"/>
              <a:t>Interactive </a:t>
            </a:r>
            <a:br>
              <a:rPr lang="en-US" dirty="0"/>
            </a:br>
            <a:r>
              <a:rPr lang="en-US" dirty="0"/>
              <a:t>Statistics 2/e</a:t>
            </a:r>
          </a:p>
        </p:txBody>
      </p:sp>
      <p:sp>
        <p:nvSpPr>
          <p:cNvPr id="3" name="Content Placeholder 2">
            <a:extLst>
              <a:ext uri="{FF2B5EF4-FFF2-40B4-BE49-F238E27FC236}">
                <a16:creationId xmlns:a16="http://schemas.microsoft.com/office/drawing/2014/main" id="{549B2A28-19BC-416E-8F6F-DB0C469F91C5}"/>
              </a:ext>
            </a:extLst>
          </p:cNvPr>
          <p:cNvSpPr>
            <a:spLocks noGrp="1"/>
          </p:cNvSpPr>
          <p:nvPr>
            <p:ph idx="1"/>
          </p:nvPr>
        </p:nvSpPr>
        <p:spPr>
          <a:xfrm>
            <a:off x="838200" y="1845945"/>
            <a:ext cx="10515600" cy="4351338"/>
          </a:xfrm>
        </p:spPr>
        <p:txBody>
          <a:bodyPr>
            <a:normAutofit/>
          </a:bodyPr>
          <a:lstStyle/>
          <a:p>
            <a:r>
              <a:rPr lang="en-US" sz="3600" dirty="0"/>
              <a:t>by</a:t>
            </a:r>
          </a:p>
          <a:p>
            <a:pPr lvl="1"/>
            <a:r>
              <a:rPr lang="en-US" sz="3200" dirty="0"/>
              <a:t>Michael Sullivan, III</a:t>
            </a:r>
          </a:p>
          <a:p>
            <a:pPr lvl="1"/>
            <a:r>
              <a:rPr lang="en-US" sz="3200" dirty="0"/>
              <a:t>George Woodbury</a:t>
            </a:r>
          </a:p>
        </p:txBody>
      </p:sp>
      <p:pic>
        <p:nvPicPr>
          <p:cNvPr id="4" name="Picture 3">
            <a:extLst>
              <a:ext uri="{FF2B5EF4-FFF2-40B4-BE49-F238E27FC236}">
                <a16:creationId xmlns:a16="http://schemas.microsoft.com/office/drawing/2014/main" id="{F1AB4835-1799-4B65-88C8-15718D6C4936}"/>
              </a:ext>
            </a:extLst>
          </p:cNvPr>
          <p:cNvPicPr>
            <a:picLocks noChangeAspect="1"/>
          </p:cNvPicPr>
          <p:nvPr/>
        </p:nvPicPr>
        <p:blipFill>
          <a:blip r:embed="rId3"/>
          <a:stretch>
            <a:fillRect/>
          </a:stretch>
        </p:blipFill>
        <p:spPr>
          <a:xfrm>
            <a:off x="6524625" y="365125"/>
            <a:ext cx="4829175" cy="6172200"/>
          </a:xfrm>
          <a:prstGeom prst="rect">
            <a:avLst/>
          </a:prstGeom>
        </p:spPr>
      </p:pic>
    </p:spTree>
    <p:extLst>
      <p:ext uri="{BB962C8B-B14F-4D97-AF65-F5344CB8AC3E}">
        <p14:creationId xmlns:p14="http://schemas.microsoft.com/office/powerpoint/2010/main" val="911615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27" name="Picture 9">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9"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30"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1"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2"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3"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34" name="Picture 21">
            <a:extLst>
              <a:ext uri="{FF2B5EF4-FFF2-40B4-BE49-F238E27FC236}">
                <a16:creationId xmlns:a16="http://schemas.microsoft.com/office/drawing/2014/main" id="{2006663E-E7C6-4740-91EF-F49426E3E6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5" name="Rectangle 23">
            <a:extLst>
              <a:ext uri="{FF2B5EF4-FFF2-40B4-BE49-F238E27FC236}">
                <a16:creationId xmlns:a16="http://schemas.microsoft.com/office/drawing/2014/main" id="{0E1EC02D-0083-41E1-BA4D-520B94079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6975"/>
            <a:ext cx="12188952" cy="26010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CA53E7E-E1A7-428C-B6FF-0FC7AE946C3B}"/>
              </a:ext>
            </a:extLst>
          </p:cNvPr>
          <p:cNvSpPr>
            <a:spLocks noGrp="1"/>
          </p:cNvSpPr>
          <p:nvPr>
            <p:ph type="title"/>
          </p:nvPr>
        </p:nvSpPr>
        <p:spPr>
          <a:xfrm>
            <a:off x="691547" y="4716401"/>
            <a:ext cx="10805790" cy="1073627"/>
          </a:xfrm>
        </p:spPr>
        <p:txBody>
          <a:bodyPr vert="horz" lIns="91440" tIns="45720" rIns="91440" bIns="45720" rtlCol="0" anchor="b">
            <a:normAutofit/>
          </a:bodyPr>
          <a:lstStyle/>
          <a:p>
            <a:pPr algn="ctr"/>
            <a:r>
              <a:rPr lang="en-US" sz="6800"/>
              <a:t>Interactive Statistics 2/e</a:t>
            </a:r>
          </a:p>
        </p:txBody>
      </p:sp>
      <p:sp>
        <p:nvSpPr>
          <p:cNvPr id="26" name="5-Point Star 31">
            <a:extLst>
              <a:ext uri="{FF2B5EF4-FFF2-40B4-BE49-F238E27FC236}">
                <a16:creationId xmlns:a16="http://schemas.microsoft.com/office/drawing/2014/main" id="{05C80F73-7ED6-43AE-9852-0A1FA05F6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03408" y="6388943"/>
            <a:ext cx="373049"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3A43EBFE-9D7B-4102-912D-F0BF7BE05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54" y="457201"/>
            <a:ext cx="11261749" cy="3343894"/>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91168DB-0EBA-414C-A1A8-E6CA934D25AB}"/>
              </a:ext>
            </a:extLst>
          </p:cNvPr>
          <p:cNvPicPr>
            <a:picLocks noChangeAspect="1"/>
          </p:cNvPicPr>
          <p:nvPr/>
        </p:nvPicPr>
        <p:blipFill>
          <a:blip r:embed="rId5"/>
          <a:stretch>
            <a:fillRect/>
          </a:stretch>
        </p:blipFill>
        <p:spPr>
          <a:xfrm>
            <a:off x="1496060" y="519365"/>
            <a:ext cx="9111436" cy="3189003"/>
          </a:xfrm>
          <a:prstGeom prst="rect">
            <a:avLst/>
          </a:prstGeom>
        </p:spPr>
      </p:pic>
    </p:spTree>
    <p:extLst>
      <p:ext uri="{BB962C8B-B14F-4D97-AF65-F5344CB8AC3E}">
        <p14:creationId xmlns:p14="http://schemas.microsoft.com/office/powerpoint/2010/main" val="2363140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27" name="Picture 9">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9"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30"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1"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2"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3"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34" name="Picture 21">
            <a:extLst>
              <a:ext uri="{FF2B5EF4-FFF2-40B4-BE49-F238E27FC236}">
                <a16:creationId xmlns:a16="http://schemas.microsoft.com/office/drawing/2014/main" id="{2006663E-E7C6-4740-91EF-F49426E3E6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5" name="Rectangle 23">
            <a:extLst>
              <a:ext uri="{FF2B5EF4-FFF2-40B4-BE49-F238E27FC236}">
                <a16:creationId xmlns:a16="http://schemas.microsoft.com/office/drawing/2014/main" id="{0E1EC02D-0083-41E1-BA4D-520B94079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6975"/>
            <a:ext cx="12188952" cy="26010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CA53E7E-E1A7-428C-B6FF-0FC7AE946C3B}"/>
              </a:ext>
            </a:extLst>
          </p:cNvPr>
          <p:cNvSpPr>
            <a:spLocks noGrp="1"/>
          </p:cNvSpPr>
          <p:nvPr>
            <p:ph type="title"/>
          </p:nvPr>
        </p:nvSpPr>
        <p:spPr>
          <a:xfrm>
            <a:off x="691547" y="4716401"/>
            <a:ext cx="10805790" cy="1073627"/>
          </a:xfrm>
        </p:spPr>
        <p:txBody>
          <a:bodyPr vert="horz" lIns="91440" tIns="45720" rIns="91440" bIns="45720" rtlCol="0" anchor="b">
            <a:normAutofit/>
          </a:bodyPr>
          <a:lstStyle/>
          <a:p>
            <a:pPr algn="ctr"/>
            <a:r>
              <a:rPr lang="en-US" sz="6800"/>
              <a:t>Interactive Statistics 2/e</a:t>
            </a:r>
          </a:p>
        </p:txBody>
      </p:sp>
      <p:sp>
        <p:nvSpPr>
          <p:cNvPr id="26" name="5-Point Star 31">
            <a:extLst>
              <a:ext uri="{FF2B5EF4-FFF2-40B4-BE49-F238E27FC236}">
                <a16:creationId xmlns:a16="http://schemas.microsoft.com/office/drawing/2014/main" id="{05C80F73-7ED6-43AE-9852-0A1FA05F6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03408" y="6388943"/>
            <a:ext cx="373049"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3A43EBFE-9D7B-4102-912D-F0BF7BE05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54" y="457201"/>
            <a:ext cx="11261749" cy="3343894"/>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FF2CFBE-F1F8-4A4B-9156-C496F22A0E00}"/>
              </a:ext>
            </a:extLst>
          </p:cNvPr>
          <p:cNvPicPr>
            <a:picLocks noChangeAspect="1"/>
          </p:cNvPicPr>
          <p:nvPr/>
        </p:nvPicPr>
        <p:blipFill>
          <a:blip r:embed="rId5"/>
          <a:stretch>
            <a:fillRect/>
          </a:stretch>
        </p:blipFill>
        <p:spPr>
          <a:xfrm>
            <a:off x="402897" y="54768"/>
            <a:ext cx="11448081" cy="4113026"/>
          </a:xfrm>
          <a:prstGeom prst="rect">
            <a:avLst/>
          </a:prstGeom>
        </p:spPr>
      </p:pic>
    </p:spTree>
    <p:extLst>
      <p:ext uri="{BB962C8B-B14F-4D97-AF65-F5344CB8AC3E}">
        <p14:creationId xmlns:p14="http://schemas.microsoft.com/office/powerpoint/2010/main" val="1002883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27" name="Picture 9">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9"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30"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1"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2"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3"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34" name="Picture 21">
            <a:extLst>
              <a:ext uri="{FF2B5EF4-FFF2-40B4-BE49-F238E27FC236}">
                <a16:creationId xmlns:a16="http://schemas.microsoft.com/office/drawing/2014/main" id="{2006663E-E7C6-4740-91EF-F49426E3E6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5" name="Rectangle 23">
            <a:extLst>
              <a:ext uri="{FF2B5EF4-FFF2-40B4-BE49-F238E27FC236}">
                <a16:creationId xmlns:a16="http://schemas.microsoft.com/office/drawing/2014/main" id="{0E1EC02D-0083-41E1-BA4D-520B94079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6975"/>
            <a:ext cx="12188952" cy="26010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CA53E7E-E1A7-428C-B6FF-0FC7AE946C3B}"/>
              </a:ext>
            </a:extLst>
          </p:cNvPr>
          <p:cNvSpPr>
            <a:spLocks noGrp="1"/>
          </p:cNvSpPr>
          <p:nvPr>
            <p:ph type="title"/>
          </p:nvPr>
        </p:nvSpPr>
        <p:spPr>
          <a:xfrm>
            <a:off x="691547" y="4716401"/>
            <a:ext cx="10805790" cy="1073627"/>
          </a:xfrm>
        </p:spPr>
        <p:txBody>
          <a:bodyPr vert="horz" lIns="91440" tIns="45720" rIns="91440" bIns="45720" rtlCol="0" anchor="b">
            <a:normAutofit/>
          </a:bodyPr>
          <a:lstStyle/>
          <a:p>
            <a:pPr algn="ctr"/>
            <a:r>
              <a:rPr lang="en-US" sz="6800"/>
              <a:t>Interactive Statistics 2/e</a:t>
            </a:r>
          </a:p>
        </p:txBody>
      </p:sp>
      <p:sp>
        <p:nvSpPr>
          <p:cNvPr id="26" name="5-Point Star 31">
            <a:extLst>
              <a:ext uri="{FF2B5EF4-FFF2-40B4-BE49-F238E27FC236}">
                <a16:creationId xmlns:a16="http://schemas.microsoft.com/office/drawing/2014/main" id="{05C80F73-7ED6-43AE-9852-0A1FA05F6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03408" y="6388943"/>
            <a:ext cx="373049"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3A43EBFE-9D7B-4102-912D-F0BF7BE05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54" y="457201"/>
            <a:ext cx="11261749" cy="3343894"/>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A6DF64A-69FF-4DB6-80EB-53EFF07554C8}"/>
              </a:ext>
            </a:extLst>
          </p:cNvPr>
          <p:cNvPicPr>
            <a:picLocks noChangeAspect="1"/>
          </p:cNvPicPr>
          <p:nvPr/>
        </p:nvPicPr>
        <p:blipFill>
          <a:blip r:embed="rId5"/>
          <a:stretch>
            <a:fillRect/>
          </a:stretch>
        </p:blipFill>
        <p:spPr>
          <a:xfrm>
            <a:off x="2700273" y="487456"/>
            <a:ext cx="5928709" cy="3302192"/>
          </a:xfrm>
          <a:prstGeom prst="rect">
            <a:avLst/>
          </a:prstGeom>
        </p:spPr>
      </p:pic>
    </p:spTree>
    <p:extLst>
      <p:ext uri="{BB962C8B-B14F-4D97-AF65-F5344CB8AC3E}">
        <p14:creationId xmlns:p14="http://schemas.microsoft.com/office/powerpoint/2010/main" val="3339293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59F4B-1D2E-4AAB-8C39-884D05CCD11D}"/>
              </a:ext>
            </a:extLst>
          </p:cNvPr>
          <p:cNvSpPr>
            <a:spLocks noGrp="1"/>
          </p:cNvSpPr>
          <p:nvPr>
            <p:ph type="title"/>
          </p:nvPr>
        </p:nvSpPr>
        <p:spPr>
          <a:xfrm>
            <a:off x="452121" y="167640"/>
            <a:ext cx="10396882" cy="1151965"/>
          </a:xfrm>
        </p:spPr>
        <p:txBody>
          <a:bodyPr/>
          <a:lstStyle/>
          <a:p>
            <a:r>
              <a:rPr lang="en-US" dirty="0"/>
              <a:t>Guided Notebook</a:t>
            </a:r>
          </a:p>
        </p:txBody>
      </p:sp>
      <p:pic>
        <p:nvPicPr>
          <p:cNvPr id="4" name="Picture 3">
            <a:extLst>
              <a:ext uri="{FF2B5EF4-FFF2-40B4-BE49-F238E27FC236}">
                <a16:creationId xmlns:a16="http://schemas.microsoft.com/office/drawing/2014/main" id="{134739E5-4456-41A0-8E35-B4884BFA7678}"/>
              </a:ext>
            </a:extLst>
          </p:cNvPr>
          <p:cNvPicPr>
            <a:picLocks noChangeAspect="1"/>
          </p:cNvPicPr>
          <p:nvPr/>
        </p:nvPicPr>
        <p:blipFill>
          <a:blip r:embed="rId3"/>
          <a:stretch>
            <a:fillRect/>
          </a:stretch>
        </p:blipFill>
        <p:spPr>
          <a:xfrm>
            <a:off x="0" y="1136312"/>
            <a:ext cx="11892049" cy="5438815"/>
          </a:xfrm>
          <a:prstGeom prst="rect">
            <a:avLst/>
          </a:prstGeom>
        </p:spPr>
      </p:pic>
    </p:spTree>
    <p:extLst>
      <p:ext uri="{BB962C8B-B14F-4D97-AF65-F5344CB8AC3E}">
        <p14:creationId xmlns:p14="http://schemas.microsoft.com/office/powerpoint/2010/main" val="1920300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0AEE-9C28-4CAB-B61A-D9E570FBF7F4}"/>
              </a:ext>
            </a:extLst>
          </p:cNvPr>
          <p:cNvSpPr>
            <a:spLocks noGrp="1"/>
          </p:cNvSpPr>
          <p:nvPr>
            <p:ph type="title"/>
          </p:nvPr>
        </p:nvSpPr>
        <p:spPr/>
        <p:txBody>
          <a:bodyPr/>
          <a:lstStyle/>
          <a:p>
            <a:r>
              <a:rPr lang="en-US" dirty="0"/>
              <a:t>GUIDED Notebook</a:t>
            </a:r>
          </a:p>
        </p:txBody>
      </p:sp>
      <p:pic>
        <p:nvPicPr>
          <p:cNvPr id="4" name="Picture 3">
            <a:extLst>
              <a:ext uri="{FF2B5EF4-FFF2-40B4-BE49-F238E27FC236}">
                <a16:creationId xmlns:a16="http://schemas.microsoft.com/office/drawing/2014/main" id="{0147A405-43C1-4A31-9C24-988F7F595302}"/>
              </a:ext>
            </a:extLst>
          </p:cNvPr>
          <p:cNvPicPr>
            <a:picLocks noChangeAspect="1"/>
          </p:cNvPicPr>
          <p:nvPr/>
        </p:nvPicPr>
        <p:blipFill>
          <a:blip r:embed="rId3"/>
          <a:stretch>
            <a:fillRect/>
          </a:stretch>
        </p:blipFill>
        <p:spPr>
          <a:xfrm>
            <a:off x="2700312" y="1736165"/>
            <a:ext cx="6791375" cy="4819685"/>
          </a:xfrm>
          <a:prstGeom prst="rect">
            <a:avLst/>
          </a:prstGeom>
        </p:spPr>
      </p:pic>
    </p:spTree>
    <p:extLst>
      <p:ext uri="{BB962C8B-B14F-4D97-AF65-F5344CB8AC3E}">
        <p14:creationId xmlns:p14="http://schemas.microsoft.com/office/powerpoint/2010/main" val="20540974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850</TotalTime>
  <Words>1103</Words>
  <Application>Microsoft Office PowerPoint</Application>
  <PresentationFormat>Widescreen</PresentationFormat>
  <Paragraphs>118</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Impact</vt:lpstr>
      <vt:lpstr>Main Event</vt:lpstr>
      <vt:lpstr>Transitioning to a Corequisite statistics model</vt:lpstr>
      <vt:lpstr>How Is Statistics Different? </vt:lpstr>
      <vt:lpstr>GAISE Report</vt:lpstr>
      <vt:lpstr>Interactive  Statistics 2/e</vt:lpstr>
      <vt:lpstr>Interactive Statistics 2/e</vt:lpstr>
      <vt:lpstr>Interactive Statistics 2/e</vt:lpstr>
      <vt:lpstr>Interactive Statistics 2/e</vt:lpstr>
      <vt:lpstr>Guided Notebook</vt:lpstr>
      <vt:lpstr>GUIDED Notebook</vt:lpstr>
      <vt:lpstr>Interactive statistics 2/e</vt:lpstr>
      <vt:lpstr>Classroom Lecture Notes</vt:lpstr>
      <vt:lpstr>Instructor ResourceS</vt:lpstr>
      <vt:lpstr>Instructor’s resource guide</vt:lpstr>
      <vt:lpstr>Instructor’s resource guide</vt:lpstr>
      <vt:lpstr>Instructor’s resource guide</vt:lpstr>
      <vt:lpstr>Learning Catalytics</vt:lpstr>
      <vt:lpstr>Learning Catalytics</vt:lpstr>
      <vt:lpstr>Student activity workbook</vt:lpstr>
      <vt:lpstr>Our Course IDS</vt:lpstr>
      <vt:lpstr>Resources from Our Websites</vt:lpstr>
      <vt:lpstr>PowerPoint Presentation</vt:lpstr>
      <vt:lpstr>PowerPoint Presentation</vt:lpstr>
      <vt:lpstr>PowerPoint Presentation</vt:lpstr>
      <vt:lpstr>PowerPoint Presentation</vt:lpstr>
      <vt:lpstr>CoRequisite Support</vt:lpstr>
      <vt:lpstr>CoRequisite Materials</vt:lpstr>
      <vt:lpstr>CoRequisite Materials</vt:lpstr>
      <vt:lpstr>CoRequisite Materials</vt:lpstr>
      <vt:lpstr>CoRequisite Materials - text</vt:lpstr>
      <vt:lpstr>CoRequisite Materials - text</vt:lpstr>
      <vt:lpstr>CoRequisite Materials - text</vt:lpstr>
      <vt:lpstr>CoRequisite Materials - Video</vt:lpstr>
      <vt:lpstr>Results at Joliet Junior College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Transitioning to a Corequisite statistics model</dc:title>
  <dc:creator>Michael Sullivan</dc:creator>
  <cp:lastModifiedBy>Michael Sullivan</cp:lastModifiedBy>
  <cp:revision>1</cp:revision>
  <dcterms:created xsi:type="dcterms:W3CDTF">2019-02-20T23:48:02Z</dcterms:created>
  <dcterms:modified xsi:type="dcterms:W3CDTF">2019-02-21T13:58:12Z</dcterms:modified>
</cp:coreProperties>
</file>