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6"/>
  </p:notesMasterIdLst>
  <p:sldIdLst>
    <p:sldId id="256" r:id="rId2"/>
    <p:sldId id="292" r:id="rId3"/>
    <p:sldId id="293" r:id="rId4"/>
    <p:sldId id="294" r:id="rId5"/>
    <p:sldId id="307" r:id="rId6"/>
    <p:sldId id="308" r:id="rId7"/>
    <p:sldId id="259" r:id="rId8"/>
    <p:sldId id="264" r:id="rId9"/>
    <p:sldId id="258" r:id="rId10"/>
    <p:sldId id="257" r:id="rId11"/>
    <p:sldId id="284" r:id="rId12"/>
    <p:sldId id="310" r:id="rId13"/>
    <p:sldId id="313" r:id="rId14"/>
    <p:sldId id="314" r:id="rId15"/>
    <p:sldId id="315" r:id="rId16"/>
    <p:sldId id="316" r:id="rId17"/>
    <p:sldId id="317" r:id="rId18"/>
    <p:sldId id="318" r:id="rId19"/>
    <p:sldId id="311" r:id="rId20"/>
    <p:sldId id="312" r:id="rId21"/>
    <p:sldId id="280" r:id="rId22"/>
    <p:sldId id="309" r:id="rId23"/>
    <p:sldId id="291" r:id="rId24"/>
    <p:sldId id="296"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98298C-71B4-49E9-AE3B-C59B3EAD441A}">
          <p14:sldIdLst>
            <p14:sldId id="256"/>
            <p14:sldId id="292"/>
            <p14:sldId id="293"/>
            <p14:sldId id="294"/>
            <p14:sldId id="307"/>
            <p14:sldId id="308"/>
            <p14:sldId id="259"/>
            <p14:sldId id="264"/>
            <p14:sldId id="258"/>
            <p14:sldId id="257"/>
            <p14:sldId id="284"/>
            <p14:sldId id="310"/>
            <p14:sldId id="313"/>
            <p14:sldId id="314"/>
            <p14:sldId id="315"/>
            <p14:sldId id="316"/>
            <p14:sldId id="317"/>
            <p14:sldId id="318"/>
            <p14:sldId id="311"/>
            <p14:sldId id="312"/>
            <p14:sldId id="280"/>
            <p14:sldId id="309"/>
            <p14:sldId id="291"/>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8961" autoAdjust="0"/>
  </p:normalViewPr>
  <p:slideViewPr>
    <p:cSldViewPr snapToGrid="0">
      <p:cViewPr varScale="1">
        <p:scale>
          <a:sx n="51" d="100"/>
          <a:sy n="51" d="100"/>
        </p:scale>
        <p:origin x="1266" y="3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7472"/>
          <c:y val="0.10521800000000001"/>
          <c:w val="0.64977600000000002"/>
          <c:h val="0.68250699999999997"/>
        </c:manualLayout>
      </c:layout>
      <c:lineChart>
        <c:grouping val="standard"/>
        <c:varyColors val="0"/>
        <c:ser>
          <c:idx val="0"/>
          <c:order val="0"/>
          <c:tx>
            <c:strRef>
              <c:f>Sheet1!$A$2</c:f>
              <c:strCache>
                <c:ptCount val="1"/>
                <c:pt idx="0">
                  <c:v>Fail Both</c:v>
                </c:pt>
              </c:strCache>
            </c:strRef>
          </c:tx>
          <c:spPr>
            <a:ln w="76200" cap="flat">
              <a:solidFill>
                <a:srgbClr val="51A8F9"/>
              </a:solidFill>
              <a:prstDash val="solid"/>
              <a:miter lim="400000"/>
            </a:ln>
            <a:effectLst/>
          </c:spPr>
          <c:marker>
            <c:symbol val="circle"/>
            <c:size val="8"/>
            <c:spPr>
              <a:solidFill>
                <a:srgbClr val="FFFFFF"/>
              </a:solidFill>
              <a:ln w="76200" cap="flat">
                <a:solidFill>
                  <a:srgbClr val="51A8F9"/>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Sheet1!$B$2:$G$2</c:f>
              <c:numCache>
                <c:formatCode>General</c:formatCode>
                <c:ptCount val="6"/>
                <c:pt idx="0">
                  <c:v>0.22</c:v>
                </c:pt>
                <c:pt idx="1">
                  <c:v>0.2</c:v>
                </c:pt>
                <c:pt idx="2">
                  <c:v>0.17699999999999999</c:v>
                </c:pt>
                <c:pt idx="3">
                  <c:v>0.186</c:v>
                </c:pt>
                <c:pt idx="4">
                  <c:v>0.16600000000000001</c:v>
                </c:pt>
                <c:pt idx="5">
                  <c:v>0.20499999999999999</c:v>
                </c:pt>
              </c:numCache>
            </c:numRef>
          </c:val>
          <c:smooth val="0"/>
          <c:extLst>
            <c:ext xmlns:c16="http://schemas.microsoft.com/office/drawing/2014/chart" uri="{C3380CC4-5D6E-409C-BE32-E72D297353CC}">
              <c16:uniqueId val="{00000000-8EFD-40DE-B266-16E1FFDDEE3C}"/>
            </c:ext>
          </c:extLst>
        </c:ser>
        <c:ser>
          <c:idx val="1"/>
          <c:order val="1"/>
          <c:tx>
            <c:strRef>
              <c:f>Sheet1!$A$3</c:f>
              <c:strCache>
                <c:ptCount val="1"/>
                <c:pt idx="0">
                  <c:v>Fail LS</c:v>
                </c:pt>
              </c:strCache>
            </c:strRef>
          </c:tx>
          <c:spPr>
            <a:ln w="76200" cap="flat">
              <a:solidFill>
                <a:srgbClr val="70BF41"/>
              </a:solidFill>
              <a:prstDash val="solid"/>
              <a:miter lim="400000"/>
            </a:ln>
            <a:effectLst/>
          </c:spPr>
          <c:marker>
            <c:symbol val="circle"/>
            <c:size val="8"/>
            <c:spPr>
              <a:solidFill>
                <a:srgbClr val="FFFFFF"/>
              </a:solidFill>
              <a:ln w="76200" cap="flat">
                <a:solidFill>
                  <a:srgbClr val="70BF41"/>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Sheet1!$B$3:$G$3</c:f>
              <c:numCache>
                <c:formatCode>General</c:formatCode>
                <c:ptCount val="6"/>
                <c:pt idx="0">
                  <c:v>0.74399999999999999</c:v>
                </c:pt>
                <c:pt idx="1">
                  <c:v>0.65</c:v>
                </c:pt>
                <c:pt idx="2">
                  <c:v>0.625</c:v>
                </c:pt>
                <c:pt idx="3">
                  <c:v>0.51200000000000001</c:v>
                </c:pt>
                <c:pt idx="4">
                  <c:v>0.67500000000000004</c:v>
                </c:pt>
                <c:pt idx="5">
                  <c:v>0.54800000000000004</c:v>
                </c:pt>
              </c:numCache>
            </c:numRef>
          </c:val>
          <c:smooth val="0"/>
          <c:extLst>
            <c:ext xmlns:c16="http://schemas.microsoft.com/office/drawing/2014/chart" uri="{C3380CC4-5D6E-409C-BE32-E72D297353CC}">
              <c16:uniqueId val="{00000001-8EFD-40DE-B266-16E1FFDDEE3C}"/>
            </c:ext>
          </c:extLst>
        </c:ser>
        <c:ser>
          <c:idx val="2"/>
          <c:order val="2"/>
          <c:tx>
            <c:strRef>
              <c:f>Sheet1!$A$4</c:f>
              <c:strCache>
                <c:ptCount val="1"/>
                <c:pt idx="0">
                  <c:v>Fail Credit </c:v>
                </c:pt>
              </c:strCache>
            </c:strRef>
          </c:tx>
          <c:spPr>
            <a:ln w="76200" cap="flat">
              <a:solidFill>
                <a:srgbClr val="FBE02C"/>
              </a:solidFill>
              <a:prstDash val="solid"/>
              <a:miter lim="400000"/>
            </a:ln>
            <a:effectLst/>
          </c:spPr>
          <c:marker>
            <c:symbol val="circle"/>
            <c:size val="8"/>
            <c:spPr>
              <a:solidFill>
                <a:srgbClr val="FFFFFF"/>
              </a:solidFill>
              <a:ln w="76200" cap="flat">
                <a:solidFill>
                  <a:srgbClr val="FBE02C"/>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Sheet1!$B$4:$G$4</c:f>
              <c:numCache>
                <c:formatCode>General</c:formatCode>
                <c:ptCount val="6"/>
                <c:pt idx="0">
                  <c:v>0.55700000000000005</c:v>
                </c:pt>
                <c:pt idx="1">
                  <c:v>0.55100000000000005</c:v>
                </c:pt>
                <c:pt idx="2">
                  <c:v>0.51800000000000002</c:v>
                </c:pt>
                <c:pt idx="3">
                  <c:v>0.55100000000000005</c:v>
                </c:pt>
                <c:pt idx="4">
                  <c:v>0.504</c:v>
                </c:pt>
                <c:pt idx="5">
                  <c:v>0.53600000000000003</c:v>
                </c:pt>
              </c:numCache>
            </c:numRef>
          </c:val>
          <c:smooth val="0"/>
          <c:extLst>
            <c:ext xmlns:c16="http://schemas.microsoft.com/office/drawing/2014/chart" uri="{C3380CC4-5D6E-409C-BE32-E72D297353CC}">
              <c16:uniqueId val="{00000002-8EFD-40DE-B266-16E1FFDDEE3C}"/>
            </c:ext>
          </c:extLst>
        </c:ser>
        <c:ser>
          <c:idx val="3"/>
          <c:order val="3"/>
          <c:tx>
            <c:strRef>
              <c:f>Sheet1!$A$5</c:f>
              <c:strCache>
                <c:ptCount val="1"/>
                <c:pt idx="0">
                  <c:v>Pass Both</c:v>
                </c:pt>
              </c:strCache>
            </c:strRef>
          </c:tx>
          <c:spPr>
            <a:ln w="76200" cap="flat">
              <a:solidFill>
                <a:srgbClr val="EE941A"/>
              </a:solidFill>
              <a:prstDash val="solid"/>
              <a:miter lim="400000"/>
            </a:ln>
            <a:effectLst/>
          </c:spPr>
          <c:marker>
            <c:symbol val="circle"/>
            <c:size val="8"/>
            <c:spPr>
              <a:solidFill>
                <a:srgbClr val="FFFFFF"/>
              </a:solidFill>
              <a:ln w="76200" cap="flat">
                <a:solidFill>
                  <a:srgbClr val="EE941A"/>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Sheet1!$B$5:$G$5</c:f>
              <c:numCache>
                <c:formatCode>General</c:formatCode>
                <c:ptCount val="6"/>
                <c:pt idx="0">
                  <c:v>0.85199999999999998</c:v>
                </c:pt>
                <c:pt idx="1">
                  <c:v>0.85299999999999998</c:v>
                </c:pt>
                <c:pt idx="2">
                  <c:v>0.85699999999999998</c:v>
                </c:pt>
                <c:pt idx="3">
                  <c:v>0.86899999999999999</c:v>
                </c:pt>
                <c:pt idx="4">
                  <c:v>0.873</c:v>
                </c:pt>
                <c:pt idx="5">
                  <c:v>0.84399999999999997</c:v>
                </c:pt>
              </c:numCache>
            </c:numRef>
          </c:val>
          <c:smooth val="0"/>
          <c:extLst>
            <c:ext xmlns:c16="http://schemas.microsoft.com/office/drawing/2014/chart" uri="{C3380CC4-5D6E-409C-BE32-E72D297353CC}">
              <c16:uniqueId val="{00000003-8EFD-40DE-B266-16E1FFDDEE3C}"/>
            </c:ext>
          </c:extLst>
        </c:ser>
        <c:dLbls>
          <c:showLegendKey val="0"/>
          <c:showVal val="0"/>
          <c:showCatName val="0"/>
          <c:showSerName val="0"/>
          <c:showPercent val="0"/>
          <c:showBubbleSize val="0"/>
        </c:dLbls>
        <c:marker val="1"/>
        <c:smooth val="0"/>
        <c:axId val="-2108753640"/>
        <c:axId val="-2108941496"/>
      </c:lineChart>
      <c:catAx>
        <c:axId val="-2108753640"/>
        <c:scaling>
          <c:orientation val="minMax"/>
        </c:scaling>
        <c:delete val="0"/>
        <c:axPos val="b"/>
        <c:title>
          <c:tx>
            <c:rich>
              <a:bodyPr rot="0"/>
              <a:lstStyle/>
              <a:p>
                <a:pPr>
                  <a:defRPr sz="1400" b="1" i="0" u="none" strike="noStrike">
                    <a:solidFill>
                      <a:srgbClr val="262F36"/>
                    </a:solidFill>
                    <a:latin typeface="Helvetica"/>
                  </a:defRPr>
                </a:pPr>
                <a:r>
                  <a:rPr lang="en-US" sz="1400" b="1" i="0" u="none" strike="noStrike" dirty="0">
                    <a:solidFill>
                      <a:srgbClr val="262F36"/>
                    </a:solidFill>
                    <a:latin typeface="Helvetica"/>
                  </a:rPr>
                  <a:t>ACT Math Score</a:t>
                </a:r>
              </a:p>
            </c:rich>
          </c:tx>
          <c:layout>
            <c:manualLayout>
              <c:xMode val="edge"/>
              <c:yMode val="edge"/>
              <c:x val="0.3750619857352"/>
              <c:y val="0.869479537654818"/>
            </c:manualLayout>
          </c:layout>
          <c:overlay val="1"/>
        </c:title>
        <c:numFmt formatCode="General" sourceLinked="0"/>
        <c:majorTickMark val="none"/>
        <c:minorTickMark val="none"/>
        <c:tickLblPos val="low"/>
        <c:spPr>
          <a:ln w="12700" cap="flat">
            <a:noFill/>
            <a:prstDash val="solid"/>
            <a:round/>
          </a:ln>
        </c:spPr>
        <c:txPr>
          <a:bodyPr rot="0"/>
          <a:lstStyle/>
          <a:p>
            <a:pPr>
              <a:defRPr sz="1600" b="0" i="0" u="none" strike="noStrike" baseline="0">
                <a:solidFill>
                  <a:schemeClr val="tx1">
                    <a:lumMod val="75000"/>
                  </a:schemeClr>
                </a:solidFill>
                <a:latin typeface="Helvetica Light"/>
              </a:defRPr>
            </a:pPr>
            <a:endParaRPr lang="en-US"/>
          </a:p>
        </c:txPr>
        <c:crossAx val="-2108941496"/>
        <c:crosses val="autoZero"/>
        <c:auto val="1"/>
        <c:lblAlgn val="ctr"/>
        <c:lblOffset val="100"/>
        <c:noMultiLvlLbl val="1"/>
      </c:catAx>
      <c:valAx>
        <c:axId val="-2108941496"/>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round/>
          </a:ln>
        </c:spPr>
        <c:txPr>
          <a:bodyPr rot="0"/>
          <a:lstStyle/>
          <a:p>
            <a:pPr>
              <a:defRPr sz="1600" b="0" i="0" u="none" strike="noStrike" baseline="0">
                <a:solidFill>
                  <a:srgbClr val="262F36"/>
                </a:solidFill>
                <a:latin typeface="Helvetica Light"/>
              </a:defRPr>
            </a:pPr>
            <a:endParaRPr lang="en-US"/>
          </a:p>
        </c:txPr>
        <c:crossAx val="-2108753640"/>
        <c:crosses val="autoZero"/>
        <c:crossBetween val="midCat"/>
        <c:majorUnit val="0.1"/>
        <c:minorUnit val="0.05"/>
      </c:valAx>
      <c:spPr>
        <a:noFill/>
        <a:ln w="12700" cap="flat">
          <a:noFill/>
          <a:miter lim="400000"/>
        </a:ln>
        <a:effectLst/>
      </c:spPr>
    </c:plotArea>
    <c:legend>
      <c:legendPos val="b"/>
      <c:layout>
        <c:manualLayout>
          <c:xMode val="edge"/>
          <c:yMode val="edge"/>
          <c:x val="0"/>
          <c:y val="0.92857798031942795"/>
          <c:w val="1"/>
          <c:h val="7.1421999999999999E-2"/>
        </c:manualLayout>
      </c:layout>
      <c:overlay val="1"/>
      <c:spPr>
        <a:noFill/>
        <a:ln w="12700" cap="flat">
          <a:noFill/>
          <a:miter lim="400000"/>
        </a:ln>
        <a:effectLst/>
      </c:spPr>
      <c:txPr>
        <a:bodyPr rot="0"/>
        <a:lstStyle/>
        <a:p>
          <a:pPr>
            <a:defRPr sz="1600" b="0" i="0" u="none" strike="noStrike" baseline="0">
              <a:solidFill>
                <a:schemeClr val="tx1">
                  <a:lumMod val="75000"/>
                </a:schemeClr>
              </a:solidFill>
              <a:latin typeface="Helvetica Light"/>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722FA2-A481-4527-B841-DDC30108734D}" type="datetimeFigureOut">
              <a:rPr lang="en-US" smtClean="0"/>
              <a:t>3/13/2019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FBBCD32-C81B-4F6B-B738-59E7764414F7}" type="slidenum">
              <a:rPr lang="en-US" smtClean="0"/>
              <a:t>‹#›</a:t>
            </a:fld>
            <a:endParaRPr lang="en-US"/>
          </a:p>
        </p:txBody>
      </p:sp>
    </p:spTree>
    <p:extLst>
      <p:ext uri="{BB962C8B-B14F-4D97-AF65-F5344CB8AC3E}">
        <p14:creationId xmlns:p14="http://schemas.microsoft.com/office/powerpoint/2010/main" val="33677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study by Calcagno showed that students who placed just below the cut-off score needed to enroll in college-level math actually had pass rates below those who placed slightly higher than the cut-off.  These students do not differ much in terms of ability based on their placement scores, so one would think the dev math course would improve (or at least not hurt) their chances of passing college level math.  Not so.  Notice the discontinuity in the graphic in the upper left corner. </a:t>
            </a:r>
          </a:p>
          <a:p>
            <a:endParaRPr lang="en-US" baseline="0" dirty="0"/>
          </a:p>
          <a:p>
            <a:r>
              <a:rPr lang="en-US" baseline="0" dirty="0"/>
              <a:t>However, placement into dev math increases fall-to-fall retention, but decreases transfer to 4 year schools.  Thoughts on this?  </a:t>
            </a:r>
          </a:p>
          <a:p>
            <a:endParaRPr lang="en-US" baseline="0" dirty="0"/>
          </a:p>
          <a:p>
            <a:r>
              <a:rPr lang="en-US" baseline="0" dirty="0"/>
              <a:t>Of course, total credits earned is higher at the cut-off, but college credits earned is not. </a:t>
            </a:r>
            <a:endParaRPr lang="en-US" dirty="0"/>
          </a:p>
        </p:txBody>
      </p:sp>
      <p:sp>
        <p:nvSpPr>
          <p:cNvPr id="4" name="Slide Number Placeholder 3"/>
          <p:cNvSpPr>
            <a:spLocks noGrp="1"/>
          </p:cNvSpPr>
          <p:nvPr>
            <p:ph type="sldNum" sz="quarter" idx="10"/>
          </p:nvPr>
        </p:nvSpPr>
        <p:spPr/>
        <p:txBody>
          <a:bodyPr/>
          <a:lstStyle/>
          <a:p>
            <a:fld id="{E1585078-8F7C-4720-80BB-187D2ACD55BA}" type="slidenum">
              <a:rPr lang="en-US" smtClean="0"/>
              <a:t>2</a:t>
            </a:fld>
            <a:endParaRPr lang="en-US"/>
          </a:p>
        </p:txBody>
      </p:sp>
    </p:spTree>
    <p:extLst>
      <p:ext uri="{BB962C8B-B14F-4D97-AF65-F5344CB8AC3E}">
        <p14:creationId xmlns:p14="http://schemas.microsoft.com/office/powerpoint/2010/main" val="163677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FBBCD32-C81B-4F6B-B738-59E7764414F7}" type="slidenum">
              <a:rPr lang="en-US" smtClean="0"/>
              <a:t>21</a:t>
            </a:fld>
            <a:endParaRPr lang="en-US"/>
          </a:p>
        </p:txBody>
      </p:sp>
    </p:spTree>
    <p:extLst>
      <p:ext uri="{BB962C8B-B14F-4D97-AF65-F5344CB8AC3E}">
        <p14:creationId xmlns:p14="http://schemas.microsoft.com/office/powerpoint/2010/main" val="85784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22</a:t>
            </a:fld>
            <a:endParaRPr lang="en-US"/>
          </a:p>
        </p:txBody>
      </p:sp>
    </p:spTree>
    <p:extLst>
      <p:ext uri="{BB962C8B-B14F-4D97-AF65-F5344CB8AC3E}">
        <p14:creationId xmlns:p14="http://schemas.microsoft.com/office/powerpoint/2010/main" val="337405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 little closer at the successes and the failures.</a:t>
            </a:r>
          </a:p>
          <a:p>
            <a:r>
              <a:rPr lang="en-US" dirty="0"/>
              <a:t>Show</a:t>
            </a:r>
            <a:r>
              <a:rPr lang="en-US" baseline="0" dirty="0"/>
              <a:t> main slide.</a:t>
            </a:r>
          </a:p>
          <a:p>
            <a:pPr marL="174982" indent="-174982">
              <a:buFont typeface="Arial"/>
              <a:buChar char="•"/>
            </a:pPr>
            <a:r>
              <a:rPr lang="en-US" baseline="0" dirty="0"/>
              <a:t>Note that the orange line indicates students who passed both the college-level course and the co-requisite support course.</a:t>
            </a:r>
          </a:p>
          <a:p>
            <a:pPr marL="174982" indent="-174982">
              <a:buFont typeface="Arial"/>
              <a:buChar char="•"/>
            </a:pPr>
            <a:r>
              <a:rPr lang="en-US" baseline="0" dirty="0"/>
              <a:t>Indicate the vertical axis label on the left. Students who passed both courses passed an average of 85% of their attempted hours.</a:t>
            </a:r>
          </a:p>
          <a:p>
            <a:pPr marL="174982" indent="-174982">
              <a:buFont typeface="Arial"/>
              <a:buChar char="•"/>
            </a:pPr>
            <a:r>
              <a:rPr lang="en-US" baseline="0" dirty="0"/>
              <a:t>Note that this is steady across all ACT scores.</a:t>
            </a:r>
          </a:p>
          <a:p>
            <a:pPr marL="174982" indent="-174982">
              <a:buFont typeface="Arial"/>
              <a:buChar char="•"/>
            </a:pPr>
            <a:r>
              <a:rPr lang="en-US" baseline="0" dirty="0"/>
              <a:t>Note that the blue line indicates students who FAILED both the college-level course and the co-requisite support course.</a:t>
            </a:r>
          </a:p>
          <a:p>
            <a:pPr marL="174982" indent="-174982">
              <a:buFont typeface="Arial"/>
              <a:buChar char="•"/>
            </a:pPr>
            <a:r>
              <a:rPr lang="en-US" baseline="0" dirty="0"/>
              <a:t>Indicate the vertical axis label on the left. Students who FAILED both courses passed an average of only about 20% of their attempted hours.</a:t>
            </a:r>
          </a:p>
          <a:p>
            <a:pPr marL="174982" indent="-174982" defTabSz="466618">
              <a:buFont typeface="Arial"/>
              <a:buChar char="•"/>
              <a:defRPr/>
            </a:pPr>
            <a:r>
              <a:rPr lang="en-US" baseline="0" dirty="0"/>
              <a:t>Note that this is steady across all ACT scores.</a:t>
            </a:r>
          </a:p>
          <a:p>
            <a:endParaRPr lang="en-US" baseline="0" dirty="0"/>
          </a:p>
          <a:p>
            <a:pPr marL="174982" indent="-174982">
              <a:buFont typeface="Arial"/>
              <a:buChar char="•"/>
            </a:pPr>
            <a:r>
              <a:rPr lang="en-US" baseline="0" dirty="0"/>
              <a:t>How many students are represented by each line?</a:t>
            </a:r>
          </a:p>
          <a:p>
            <a:pPr marL="641600" lvl="1" indent="-174982">
              <a:buFont typeface="Arial"/>
              <a:buChar char="•"/>
            </a:pPr>
            <a:r>
              <a:rPr lang="en-US" baseline="0" dirty="0"/>
              <a:t>52% of all co-requisite students passed both courses.</a:t>
            </a:r>
          </a:p>
          <a:p>
            <a:pPr marL="641600" lvl="1" indent="-174982">
              <a:buFont typeface="Arial"/>
              <a:buChar char="•"/>
            </a:pPr>
            <a:r>
              <a:rPr lang="en-US" baseline="0" dirty="0"/>
              <a:t>3% of students passed only the credit course (which combines to make the 55% total on the previous slide)</a:t>
            </a:r>
          </a:p>
          <a:p>
            <a:pPr marL="641600" lvl="1" indent="-174982">
              <a:buFont typeface="Arial"/>
              <a:buChar char="•"/>
            </a:pPr>
            <a:r>
              <a:rPr lang="en-US" baseline="0" dirty="0"/>
              <a:t>36% of all students failed both courses (and failed almost all of their courses).</a:t>
            </a:r>
          </a:p>
          <a:p>
            <a:pPr marL="641600" lvl="1" indent="-174982">
              <a:buFont typeface="Arial"/>
              <a:buChar char="•"/>
            </a:pPr>
            <a:r>
              <a:rPr lang="en-US" baseline="0" dirty="0"/>
              <a:t>There’s something more going on here that needs to be addressed separately – how to support students with multiple issues.</a:t>
            </a:r>
          </a:p>
          <a:p>
            <a:pPr marL="641600" lvl="1" indent="-174982">
              <a:buFont typeface="Arial"/>
              <a:buChar char="•"/>
            </a:pPr>
            <a:endParaRPr lang="en-US" baseline="0" dirty="0"/>
          </a:p>
          <a:p>
            <a:r>
              <a:rPr lang="en-US" baseline="0" dirty="0"/>
              <a:t>(FYI to facilitator – 3 percent passed college-level but failed the support course. 9% passed the support course but failed college-level.)</a:t>
            </a:r>
          </a:p>
          <a:p>
            <a:endParaRPr lang="en-US" baseline="0" dirty="0"/>
          </a:p>
          <a:p>
            <a:pPr defTabSz="466618">
              <a:defRPr/>
            </a:pPr>
            <a:r>
              <a:rPr lang="en-US" baseline="0" dirty="0"/>
              <a:t>This is cc data but the percentages are similar for the university students. </a:t>
            </a:r>
            <a:r>
              <a:rPr lang="en-US" b="1" baseline="0" dirty="0"/>
              <a:t>Bottom Line: </a:t>
            </a:r>
            <a:r>
              <a:rPr lang="en-US" dirty="0"/>
              <a:t>Students who fail the college-level course and the support course tend to fail almost all of their courses – </a:t>
            </a:r>
            <a:r>
              <a:rPr lang="en-US" i="1" dirty="0"/>
              <a:t>regardless of ACT score.  </a:t>
            </a:r>
            <a:r>
              <a:rPr lang="en-US" dirty="0"/>
              <a:t>This suggests the students are not “College Ready” as opposed to “Academically Ready” </a:t>
            </a:r>
            <a:endParaRPr lang="en-US" i="1" dirty="0"/>
          </a:p>
          <a:p>
            <a:pPr defTabSz="466618">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68081F5-BCAE-E14F-ADC9-39C1CECF30E6}" type="slidenum">
              <a:rPr lang="en-US" smtClean="0"/>
              <a:t>23</a:t>
            </a:fld>
            <a:endParaRPr lang="en-US"/>
          </a:p>
        </p:txBody>
      </p:sp>
    </p:spTree>
    <p:extLst>
      <p:ext uri="{BB962C8B-B14F-4D97-AF65-F5344CB8AC3E}">
        <p14:creationId xmlns:p14="http://schemas.microsoft.com/office/powerpoint/2010/main" val="341754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24</a:t>
            </a:fld>
            <a:endParaRPr lang="en-US"/>
          </a:p>
        </p:txBody>
      </p:sp>
    </p:spTree>
    <p:extLst>
      <p:ext uri="{BB962C8B-B14F-4D97-AF65-F5344CB8AC3E}">
        <p14:creationId xmlns:p14="http://schemas.microsoft.com/office/powerpoint/2010/main" val="118260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students who place into a developmental math sequence, only 33% complete the sequence.</a:t>
            </a:r>
          </a:p>
          <a:p>
            <a:endParaRPr lang="en-US" dirty="0"/>
          </a:p>
          <a:p>
            <a:r>
              <a:rPr lang="en-US" dirty="0"/>
              <a:t>29% of all students exited the sequence after failing or withdrawing, 11% exited the sequence even though they did not fail or withdraw.  </a:t>
            </a:r>
          </a:p>
          <a:p>
            <a:endParaRPr lang="en-US" dirty="0"/>
          </a:p>
          <a:p>
            <a:r>
              <a:rPr lang="en-US" dirty="0"/>
              <a:t>Overall about 2 of every 3 students do not complete the sequence because they never enroll, don’t complete but never fail, or do not complete because fail/withdraw. </a:t>
            </a:r>
          </a:p>
          <a:p>
            <a:endParaRPr lang="en-US" dirty="0"/>
          </a:p>
          <a:p>
            <a:r>
              <a:rPr lang="en-US" dirty="0"/>
              <a:t>This is data from Achieving</a:t>
            </a:r>
            <a:r>
              <a:rPr lang="en-US" baseline="0" dirty="0"/>
              <a:t> the Dream colleges.  </a:t>
            </a:r>
          </a:p>
          <a:p>
            <a:endParaRPr lang="en-US" baseline="0" dirty="0"/>
          </a:p>
          <a:p>
            <a:r>
              <a:rPr lang="en-US" baseline="0" dirty="0"/>
              <a:t>From: Bailey at the Community College Research Center</a:t>
            </a:r>
          </a:p>
          <a:p>
            <a:endParaRPr lang="en-US" baseline="0" dirty="0"/>
          </a:p>
          <a:p>
            <a:pPr defTabSz="933237">
              <a:defRPr/>
            </a:pPr>
            <a:r>
              <a:rPr lang="en-US" dirty="0"/>
              <a:t>Bailey, T. (2010) Student Progression Through Developmental Sequences in Community Colleges </a:t>
            </a:r>
            <a:r>
              <a:rPr lang="en-US" i="1" dirty="0"/>
              <a:t>Community College Research Center</a:t>
            </a:r>
            <a:endParaRPr lang="en-US" dirty="0"/>
          </a:p>
          <a:p>
            <a:endParaRPr lang="en-US" baseline="0" dirty="0"/>
          </a:p>
        </p:txBody>
      </p:sp>
      <p:sp>
        <p:nvSpPr>
          <p:cNvPr id="4" name="Slide Number Placeholder 3"/>
          <p:cNvSpPr>
            <a:spLocks noGrp="1"/>
          </p:cNvSpPr>
          <p:nvPr>
            <p:ph type="sldNum" sz="quarter" idx="10"/>
          </p:nvPr>
        </p:nvSpPr>
        <p:spPr/>
        <p:txBody>
          <a:bodyPr/>
          <a:lstStyle/>
          <a:p>
            <a:fld id="{E1585078-8F7C-4720-80BB-187D2ACD55BA}" type="slidenum">
              <a:rPr lang="en-US" smtClean="0"/>
              <a:t>3</a:t>
            </a:fld>
            <a:endParaRPr lang="en-US"/>
          </a:p>
        </p:txBody>
      </p:sp>
    </p:spTree>
    <p:extLst>
      <p:ext uri="{BB962C8B-B14F-4D97-AF65-F5344CB8AC3E}">
        <p14:creationId xmlns:p14="http://schemas.microsoft.com/office/powerpoint/2010/main" val="182847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20% of students who placed</a:t>
            </a:r>
            <a:r>
              <a:rPr lang="en-US" baseline="0" dirty="0"/>
              <a:t> into a developmental math course successfully completed the corresponding college level (so-called gatekeeper) course.   Of course, the more dev math one has to take, the less likely you are of passing the gatekeeper course. </a:t>
            </a:r>
          </a:p>
          <a:p>
            <a:pPr defTabSz="933237">
              <a:defRPr/>
            </a:pPr>
            <a:endParaRPr lang="en-US" baseline="0" dirty="0"/>
          </a:p>
          <a:p>
            <a:pPr defTabSz="933237">
              <a:defRPr/>
            </a:pPr>
            <a:r>
              <a:rPr lang="en-US" baseline="0" dirty="0"/>
              <a:t>1 Level Below in Math:  27% of students who complied with the placement results ended up completing a college level math.   Wow!</a:t>
            </a:r>
          </a:p>
          <a:p>
            <a:pPr defTabSz="933237">
              <a:defRPr/>
            </a:pPr>
            <a:r>
              <a:rPr lang="en-US" baseline="0" dirty="0"/>
              <a:t>2 Levels: 20%</a:t>
            </a:r>
          </a:p>
          <a:p>
            <a:pPr defTabSz="933237">
              <a:defRPr/>
            </a:pPr>
            <a:r>
              <a:rPr lang="en-US" baseline="0" dirty="0"/>
              <a:t>3+ Levels: 10%</a:t>
            </a:r>
          </a:p>
          <a:p>
            <a:endParaRPr lang="en-US" baseline="0" dirty="0"/>
          </a:p>
          <a:p>
            <a:r>
              <a:rPr lang="en-US" baseline="0" dirty="0"/>
              <a:t>Encouraging that once a student completes the dev math sequence, the pass rate is high (79%).  </a:t>
            </a:r>
          </a:p>
          <a:p>
            <a:endParaRPr lang="en-US" baseline="0" dirty="0"/>
          </a:p>
        </p:txBody>
      </p:sp>
      <p:sp>
        <p:nvSpPr>
          <p:cNvPr id="4" name="Slide Number Placeholder 3"/>
          <p:cNvSpPr>
            <a:spLocks noGrp="1"/>
          </p:cNvSpPr>
          <p:nvPr>
            <p:ph type="sldNum" sz="quarter" idx="10"/>
          </p:nvPr>
        </p:nvSpPr>
        <p:spPr/>
        <p:txBody>
          <a:bodyPr/>
          <a:lstStyle/>
          <a:p>
            <a:fld id="{E1585078-8F7C-4720-80BB-187D2ACD55BA}" type="slidenum">
              <a:rPr lang="en-US" smtClean="0"/>
              <a:t>4</a:t>
            </a:fld>
            <a:endParaRPr lang="en-US"/>
          </a:p>
        </p:txBody>
      </p:sp>
    </p:spTree>
    <p:extLst>
      <p:ext uri="{BB962C8B-B14F-4D97-AF65-F5344CB8AC3E}">
        <p14:creationId xmlns:p14="http://schemas.microsoft.com/office/powerpoint/2010/main" val="38188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BCD32-C81B-4F6B-B738-59E7764414F7}" type="slidenum">
              <a:rPr lang="en-US" smtClean="0"/>
              <a:t>5</a:t>
            </a:fld>
            <a:endParaRPr lang="en-US"/>
          </a:p>
        </p:txBody>
      </p:sp>
    </p:spTree>
    <p:extLst>
      <p:ext uri="{BB962C8B-B14F-4D97-AF65-F5344CB8AC3E}">
        <p14:creationId xmlns:p14="http://schemas.microsoft.com/office/powerpoint/2010/main" val="373097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multiple measures is all the rage right now.  </a:t>
            </a:r>
          </a:p>
          <a:p>
            <a:br>
              <a:rPr lang="en-US" dirty="0"/>
            </a:br>
            <a:r>
              <a:rPr lang="en-US" dirty="0"/>
              <a:t>HSGPA</a:t>
            </a:r>
          </a:p>
          <a:p>
            <a:r>
              <a:rPr lang="en-US" dirty="0"/>
              <a:t>ACT/SAT scores</a:t>
            </a:r>
          </a:p>
          <a:p>
            <a:r>
              <a:rPr lang="en-US" dirty="0" err="1"/>
              <a:t>SuccessNavigator</a:t>
            </a:r>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6</a:t>
            </a:fld>
            <a:endParaRPr lang="en-US"/>
          </a:p>
        </p:txBody>
      </p:sp>
    </p:spTree>
    <p:extLst>
      <p:ext uri="{BB962C8B-B14F-4D97-AF65-F5344CB8AC3E}">
        <p14:creationId xmlns:p14="http://schemas.microsoft.com/office/powerpoint/2010/main" val="41477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Show percentage of students who complete the degree in 100% time; 150% time</a:t>
            </a:r>
          </a:p>
          <a:p>
            <a:pPr marL="174982" indent="-174982">
              <a:buFont typeface="Arial" panose="020B0604020202020204" pitchFamily="34" charset="0"/>
              <a:buChar char="•"/>
            </a:pPr>
            <a:r>
              <a:rPr lang="en-US" dirty="0"/>
              <a:t>Click Time and Credits to Degree</a:t>
            </a:r>
          </a:p>
          <a:p>
            <a:pPr marL="174982" indent="-174982">
              <a:buFont typeface="Arial" panose="020B0604020202020204" pitchFamily="34" charset="0"/>
              <a:buChar char="•"/>
            </a:pPr>
            <a:r>
              <a:rPr lang="en-US" dirty="0"/>
              <a:t>Show Gateway Success </a:t>
            </a:r>
          </a:p>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7</a:t>
            </a:fld>
            <a:endParaRPr lang="en-US"/>
          </a:p>
        </p:txBody>
      </p:sp>
    </p:spTree>
    <p:extLst>
      <p:ext uri="{BB962C8B-B14F-4D97-AF65-F5344CB8AC3E}">
        <p14:creationId xmlns:p14="http://schemas.microsoft.com/office/powerpoint/2010/main" val="241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aligned prerequisites,” e.g., requiring future statistics students to take a pre-stats course rather than Intermediate Algebra.</a:t>
            </a:r>
          </a:p>
        </p:txBody>
      </p:sp>
      <p:sp>
        <p:nvSpPr>
          <p:cNvPr id="4" name="Slide Number Placeholder 3"/>
          <p:cNvSpPr>
            <a:spLocks noGrp="1"/>
          </p:cNvSpPr>
          <p:nvPr>
            <p:ph type="sldNum" sz="quarter" idx="10"/>
          </p:nvPr>
        </p:nvSpPr>
        <p:spPr/>
        <p:txBody>
          <a:bodyPr/>
          <a:lstStyle/>
          <a:p>
            <a:fld id="{1FBBCD32-C81B-4F6B-B738-59E7764414F7}" type="slidenum">
              <a:rPr lang="en-US" smtClean="0"/>
              <a:t>8</a:t>
            </a:fld>
            <a:endParaRPr lang="en-US"/>
          </a:p>
        </p:txBody>
      </p:sp>
    </p:spTree>
    <p:extLst>
      <p:ext uri="{BB962C8B-B14F-4D97-AF65-F5344CB8AC3E}">
        <p14:creationId xmlns:p14="http://schemas.microsoft.com/office/powerpoint/2010/main" val="218465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were randomly assigned to one of the three course types (Group 1: traditional elementary algebra, Group 2: traditional elementary algebra plus a weekly workshop, or Group 3: college-level, credit-bearing, introductory statistics plus a weekly workshop)</a:t>
            </a:r>
          </a:p>
          <a:p>
            <a:endParaRPr lang="en-US" dirty="0"/>
          </a:p>
          <a:p>
            <a:r>
              <a:rPr lang="en-US" dirty="0"/>
              <a:t>Pass Rates</a:t>
            </a:r>
          </a:p>
          <a:p>
            <a:r>
              <a:rPr lang="en-US" dirty="0"/>
              <a:t>Group 1   38%</a:t>
            </a:r>
          </a:p>
          <a:p>
            <a:r>
              <a:rPr lang="en-US" dirty="0"/>
              <a:t>Group 2   45%</a:t>
            </a:r>
          </a:p>
          <a:p>
            <a:r>
              <a:rPr lang="en-US" dirty="0"/>
              <a:t>Group 3   56%</a:t>
            </a:r>
          </a:p>
          <a:p>
            <a:endParaRPr lang="en-US" dirty="0"/>
          </a:p>
          <a:p>
            <a:r>
              <a:rPr lang="en-US" dirty="0"/>
              <a:t>Typical pass rate for Elementary Stats is 69%</a:t>
            </a:r>
          </a:p>
        </p:txBody>
      </p:sp>
      <p:sp>
        <p:nvSpPr>
          <p:cNvPr id="4" name="Slide Number Placeholder 3"/>
          <p:cNvSpPr>
            <a:spLocks noGrp="1"/>
          </p:cNvSpPr>
          <p:nvPr>
            <p:ph type="sldNum" sz="quarter" idx="10"/>
          </p:nvPr>
        </p:nvSpPr>
        <p:spPr/>
        <p:txBody>
          <a:bodyPr/>
          <a:lstStyle/>
          <a:p>
            <a:fld id="{1FBBCD32-C81B-4F6B-B738-59E7764414F7}" type="slidenum">
              <a:rPr lang="en-US" smtClean="0"/>
              <a:t>10</a:t>
            </a:fld>
            <a:endParaRPr lang="en-US"/>
          </a:p>
        </p:txBody>
      </p:sp>
    </p:spTree>
    <p:extLst>
      <p:ext uri="{BB962C8B-B14F-4D97-AF65-F5344CB8AC3E}">
        <p14:creationId xmlns:p14="http://schemas.microsoft.com/office/powerpoint/2010/main" val="279800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IR64 (1.IR7)</a:t>
            </a:r>
          </a:p>
          <a:p>
            <a:r>
              <a:rPr lang="en-US" dirty="0"/>
              <a:t>1.IR8</a:t>
            </a:r>
          </a:p>
          <a:p>
            <a:r>
              <a:rPr lang="en-US" dirty="0"/>
              <a:t>2.IR2 (page IR81, #51 and #83)</a:t>
            </a:r>
          </a:p>
          <a:p>
            <a:r>
              <a:rPr lang="en-US" dirty="0"/>
              <a:t>2.IR3</a:t>
            </a:r>
          </a:p>
          <a:p>
            <a:r>
              <a:rPr lang="en-US" dirty="0"/>
              <a:t>3.IR5 (Objective 3)</a:t>
            </a:r>
          </a:p>
          <a:p>
            <a:endParaRPr lang="en-US" dirty="0"/>
          </a:p>
        </p:txBody>
      </p:sp>
      <p:sp>
        <p:nvSpPr>
          <p:cNvPr id="4" name="Slide Number Placeholder 3"/>
          <p:cNvSpPr>
            <a:spLocks noGrp="1"/>
          </p:cNvSpPr>
          <p:nvPr>
            <p:ph type="sldNum" sz="quarter" idx="5"/>
          </p:nvPr>
        </p:nvSpPr>
        <p:spPr/>
        <p:txBody>
          <a:bodyPr/>
          <a:lstStyle/>
          <a:p>
            <a:fld id="{1FBBCD32-C81B-4F6B-B738-59E7764414F7}" type="slidenum">
              <a:rPr lang="en-US" smtClean="0"/>
              <a:t>12</a:t>
            </a:fld>
            <a:endParaRPr lang="en-US"/>
          </a:p>
        </p:txBody>
      </p:sp>
    </p:spTree>
    <p:extLst>
      <p:ext uri="{BB962C8B-B14F-4D97-AF65-F5344CB8AC3E}">
        <p14:creationId xmlns:p14="http://schemas.microsoft.com/office/powerpoint/2010/main" val="404101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4C16CFA-5CEA-42C2-9476-9DE1A3C10971}" type="datetimeFigureOut">
              <a:rPr lang="en-US" smtClean="0"/>
              <a:t>3/13/2019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0A73CF5-7BB3-4098-AE5E-BD64968C25E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120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72459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4760033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58108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3768543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7502721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999844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583811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08897682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16CFA-5CEA-42C2-9476-9DE1A3C10971}"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1257549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11753"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77F2739-1A6F-EA4E-8E42-27F363A9B3C9}" type="slidenum">
              <a:rPr lang="en-US" smtClean="0"/>
              <a:pPr/>
              <a:t>‹#›</a:t>
            </a:fld>
            <a:endParaRPr lang="en-US" dirty="0"/>
          </a:p>
        </p:txBody>
      </p:sp>
    </p:spTree>
    <p:extLst>
      <p:ext uri="{BB962C8B-B14F-4D97-AF65-F5344CB8AC3E}">
        <p14:creationId xmlns:p14="http://schemas.microsoft.com/office/powerpoint/2010/main" val="339744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8393445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16CFA-5CEA-42C2-9476-9DE1A3C10971}"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8975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1327787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1785567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CFA-5CEA-42C2-9476-9DE1A3C10971}"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419062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16CFA-5CEA-42C2-9476-9DE1A3C10971}" type="datetimeFigureOut">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375450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994581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16CFA-5CEA-42C2-9476-9DE1A3C10971}"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24082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6305641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Ls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ree.org/conferences/2014f/program/downloads/abstracts/1292_1.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completecollege.org/spanningthedivide/#the-bridge-builder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mpletecollege.org/data-dashboard/"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2"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218407" y="1044250"/>
            <a:ext cx="9841575" cy="2646007"/>
          </a:xfrm>
        </p:spPr>
        <p:txBody>
          <a:bodyPr>
            <a:normAutofit/>
          </a:bodyPr>
          <a:lstStyle/>
          <a:p>
            <a:pPr algn="ctr"/>
            <a:r>
              <a:rPr lang="en-US" sz="6000"/>
              <a:t>Flipping the CoRequisite statistics course</a:t>
            </a:r>
          </a:p>
        </p:txBody>
      </p:sp>
      <p:sp>
        <p:nvSpPr>
          <p:cNvPr id="3" name="Subtitle 2"/>
          <p:cNvSpPr>
            <a:spLocks noGrp="1"/>
          </p:cNvSpPr>
          <p:nvPr>
            <p:ph type="subTitle" idx="1"/>
          </p:nvPr>
        </p:nvSpPr>
        <p:spPr>
          <a:xfrm>
            <a:off x="1218407" y="4058557"/>
            <a:ext cx="9841575" cy="1906814"/>
          </a:xfrm>
        </p:spPr>
        <p:txBody>
          <a:bodyPr>
            <a:normAutofit/>
          </a:bodyPr>
          <a:lstStyle/>
          <a:p>
            <a:pPr algn="ctr"/>
            <a:r>
              <a:rPr lang="en-US" dirty="0">
                <a:solidFill>
                  <a:schemeClr val="tx1">
                    <a:lumMod val="85000"/>
                    <a:lumOff val="15000"/>
                  </a:schemeClr>
                </a:solidFill>
              </a:rPr>
              <a:t>Michael Sullivan</a:t>
            </a:r>
          </a:p>
          <a:p>
            <a:pPr algn="ctr"/>
            <a:r>
              <a:rPr lang="en-US" dirty="0">
                <a:solidFill>
                  <a:schemeClr val="tx1">
                    <a:lumMod val="85000"/>
                    <a:lumOff val="15000"/>
                  </a:schemeClr>
                </a:solidFill>
              </a:rPr>
              <a:t>sullystats@gmail.com                msulliva@jjc.edu    www.sullystats.com</a:t>
            </a:r>
          </a:p>
        </p:txBody>
      </p:sp>
    </p:spTree>
    <p:extLst>
      <p:ext uri="{BB962C8B-B14F-4D97-AF65-F5344CB8AC3E}">
        <p14:creationId xmlns:p14="http://schemas.microsoft.com/office/powerpoint/2010/main" val="19272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Co-Requisite?</a:t>
            </a:r>
          </a:p>
        </p:txBody>
      </p:sp>
      <p:sp>
        <p:nvSpPr>
          <p:cNvPr id="3" name="Content Placeholder 2"/>
          <p:cNvSpPr>
            <a:spLocks noGrp="1"/>
          </p:cNvSpPr>
          <p:nvPr>
            <p:ph idx="1"/>
          </p:nvPr>
        </p:nvSpPr>
        <p:spPr/>
        <p:txBody>
          <a:bodyPr>
            <a:normAutofit/>
          </a:bodyPr>
          <a:lstStyle/>
          <a:p>
            <a:r>
              <a:rPr lang="en-US" sz="2800" dirty="0">
                <a:hlinkClick r:id="rId3"/>
              </a:rPr>
              <a:t>City University of New York</a:t>
            </a:r>
            <a:endParaRPr lang="en-US" sz="2800" dirty="0"/>
          </a:p>
          <a:p>
            <a:r>
              <a:rPr lang="en-US" sz="2800" dirty="0"/>
              <a:t>Complete College America </a:t>
            </a:r>
            <a:r>
              <a:rPr lang="en-US" sz="2800" dirty="0">
                <a:hlinkClick r:id="rId4"/>
              </a:rPr>
              <a:t>Report</a:t>
            </a:r>
            <a:r>
              <a:rPr lang="en-US" sz="2800" dirty="0"/>
              <a:t> includes Case Studies from states that have implemented co-requisite models and a blueprint for developing a co-requisite model. </a:t>
            </a:r>
          </a:p>
        </p:txBody>
      </p:sp>
    </p:spTree>
    <p:extLst>
      <p:ext uri="{BB962C8B-B14F-4D97-AF65-F5344CB8AC3E}">
        <p14:creationId xmlns:p14="http://schemas.microsoft.com/office/powerpoint/2010/main" val="418608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5C362-02A3-420B-AAC5-A9553E4E9D21}"/>
              </a:ext>
            </a:extLst>
          </p:cNvPr>
          <p:cNvPicPr>
            <a:picLocks noChangeAspect="1"/>
          </p:cNvPicPr>
          <p:nvPr/>
        </p:nvPicPr>
        <p:blipFill>
          <a:blip r:embed="rId2"/>
          <a:stretch>
            <a:fillRect/>
          </a:stretch>
        </p:blipFill>
        <p:spPr>
          <a:xfrm>
            <a:off x="3300319" y="222923"/>
            <a:ext cx="5591361" cy="6412154"/>
          </a:xfrm>
          <a:prstGeom prst="rect">
            <a:avLst/>
          </a:prstGeom>
        </p:spPr>
      </p:pic>
    </p:spTree>
    <p:extLst>
      <p:ext uri="{BB962C8B-B14F-4D97-AF65-F5344CB8AC3E}">
        <p14:creationId xmlns:p14="http://schemas.microsoft.com/office/powerpoint/2010/main" val="96217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247DBA45-664A-4D50-852D-19517B42E4ED}"/>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3600"/>
              <a:t>Interactive Statistics with Integrated Review</a:t>
            </a:r>
          </a:p>
        </p:txBody>
      </p:sp>
      <p:sp>
        <p:nvSpPr>
          <p:cNvPr id="29" name="Rectangle 2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F66D7A6-D0C0-4578-A4C9-E155F8A8B585}"/>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12</a:t>
            </a:fld>
            <a:endParaRPr lang="en-US" sz="2000">
              <a:solidFill>
                <a:schemeClr val="tx1">
                  <a:lumMod val="75000"/>
                  <a:lumOff val="25000"/>
                </a:schemeClr>
              </a:solidFill>
            </a:endParaRPr>
          </a:p>
        </p:txBody>
      </p:sp>
      <p:sp>
        <p:nvSpPr>
          <p:cNvPr id="33" name="Rectangle 3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tats_IntRvw_Cover">
            <a:extLst>
              <a:ext uri="{FF2B5EF4-FFF2-40B4-BE49-F238E27FC236}">
                <a16:creationId xmlns:a16="http://schemas.microsoft.com/office/drawing/2014/main" id="{08361941-D6C3-4B90-9242-C6CB1D44EAB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81423" y="684680"/>
            <a:ext cx="4454658" cy="54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1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C53F326-0627-4094-A61E-F60D0520C2C2}"/>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9" name="Rectangle 2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FF00269-3D64-4A34-9FED-23C13473B5A8}"/>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13</a:t>
            </a:fld>
            <a:endParaRPr lang="en-US" sz="2000">
              <a:solidFill>
                <a:schemeClr val="tx1">
                  <a:lumMod val="75000"/>
                  <a:lumOff val="25000"/>
                </a:schemeClr>
              </a:solidFill>
            </a:endParaRPr>
          </a:p>
        </p:txBody>
      </p:sp>
      <p:sp>
        <p:nvSpPr>
          <p:cNvPr id="33" name="Rectangle 3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person&#10;&#10;Description automatically generated">
            <a:extLst>
              <a:ext uri="{FF2B5EF4-FFF2-40B4-BE49-F238E27FC236}">
                <a16:creationId xmlns:a16="http://schemas.microsoft.com/office/drawing/2014/main" id="{EBE48FF5-6735-426A-B9B8-B9287417FC6A}"/>
              </a:ext>
            </a:extLst>
          </p:cNvPr>
          <p:cNvPicPr>
            <a:picLocks noGrp="1" noChangeAspect="1"/>
          </p:cNvPicPr>
          <p:nvPr>
            <p:ph idx="1"/>
          </p:nvPr>
        </p:nvPicPr>
        <p:blipFill>
          <a:blip r:embed="rId4"/>
          <a:stretch>
            <a:fillRect/>
          </a:stretch>
        </p:blipFill>
        <p:spPr>
          <a:xfrm>
            <a:off x="5321367" y="1959500"/>
            <a:ext cx="6174771" cy="2933017"/>
          </a:xfrm>
          <a:prstGeom prst="rect">
            <a:avLst/>
          </a:prstGeom>
        </p:spPr>
      </p:pic>
    </p:spTree>
    <p:extLst>
      <p:ext uri="{BB962C8B-B14F-4D97-AF65-F5344CB8AC3E}">
        <p14:creationId xmlns:p14="http://schemas.microsoft.com/office/powerpoint/2010/main" val="341835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2BF96FCB-227C-422A-AA42-6FEFA941D290}"/>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9971F47-6D1B-495B-A661-5D6992D71E96}"/>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14</a:t>
            </a:fld>
            <a:endParaRPr lang="en-US" sz="2000">
              <a:solidFill>
                <a:schemeClr val="tx1">
                  <a:lumMod val="75000"/>
                  <a:lumOff val="25000"/>
                </a:schemeClr>
              </a:solidFill>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4A211143-78AB-4BB4-9769-C13524EFB66E}"/>
              </a:ext>
            </a:extLst>
          </p:cNvPr>
          <p:cNvPicPr>
            <a:picLocks noGrp="1" noChangeAspect="1"/>
          </p:cNvPicPr>
          <p:nvPr>
            <p:ph idx="1"/>
          </p:nvPr>
        </p:nvPicPr>
        <p:blipFill>
          <a:blip r:embed="rId4"/>
          <a:stretch>
            <a:fillRect/>
          </a:stretch>
        </p:blipFill>
        <p:spPr>
          <a:xfrm>
            <a:off x="5321367" y="1272558"/>
            <a:ext cx="6174771" cy="4306901"/>
          </a:xfrm>
          <a:prstGeom prst="rect">
            <a:avLst/>
          </a:prstGeom>
        </p:spPr>
      </p:pic>
    </p:spTree>
    <p:extLst>
      <p:ext uri="{BB962C8B-B14F-4D97-AF65-F5344CB8AC3E}">
        <p14:creationId xmlns:p14="http://schemas.microsoft.com/office/powerpoint/2010/main" val="208520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4"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0"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1"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C168DFB4-3110-4790-8F19-C907D3704A1B}"/>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43"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A90DD35-8225-4A0F-81C8-058C314DF7C1}"/>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15</a:t>
            </a:fld>
            <a:endParaRPr lang="en-US" sz="2000">
              <a:solidFill>
                <a:schemeClr val="tx1">
                  <a:lumMod val="75000"/>
                  <a:lumOff val="25000"/>
                </a:schemeClr>
              </a:solidFill>
            </a:endParaRPr>
          </a:p>
        </p:txBody>
      </p:sp>
      <p:sp>
        <p:nvSpPr>
          <p:cNvPr id="45"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EF4C3E2-A892-4FAA-81F5-12CD7D1218A3}"/>
              </a:ext>
            </a:extLst>
          </p:cNvPr>
          <p:cNvPicPr>
            <a:picLocks noGrp="1" noChangeAspect="1"/>
          </p:cNvPicPr>
          <p:nvPr>
            <p:ph idx="1"/>
          </p:nvPr>
        </p:nvPicPr>
        <p:blipFill>
          <a:blip r:embed="rId4"/>
          <a:stretch>
            <a:fillRect/>
          </a:stretch>
        </p:blipFill>
        <p:spPr>
          <a:xfrm>
            <a:off x="5321367" y="1673918"/>
            <a:ext cx="6174771" cy="3504181"/>
          </a:xfrm>
          <a:prstGeom prst="rect">
            <a:avLst/>
          </a:prstGeom>
        </p:spPr>
      </p:pic>
    </p:spTree>
    <p:extLst>
      <p:ext uri="{BB962C8B-B14F-4D97-AF65-F5344CB8AC3E}">
        <p14:creationId xmlns:p14="http://schemas.microsoft.com/office/powerpoint/2010/main" val="84564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45E1512F-AC79-438E-A69F-731437675763}"/>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2ED61865-2D93-4093-9601-C901464EDF2D}"/>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16</a:t>
            </a:fld>
            <a:endParaRPr lang="en-US" sz="2000">
              <a:solidFill>
                <a:schemeClr val="tx1">
                  <a:lumMod val="75000"/>
                  <a:lumOff val="25000"/>
                </a:schemeClr>
              </a:solidFill>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1622D30-FA74-4AFC-A549-91E3C9A6FB7C}"/>
              </a:ext>
            </a:extLst>
          </p:cNvPr>
          <p:cNvPicPr>
            <a:picLocks noGrp="1" noChangeAspect="1"/>
          </p:cNvPicPr>
          <p:nvPr>
            <p:ph idx="1"/>
          </p:nvPr>
        </p:nvPicPr>
        <p:blipFill>
          <a:blip r:embed="rId4"/>
          <a:stretch>
            <a:fillRect/>
          </a:stretch>
        </p:blipFill>
        <p:spPr>
          <a:xfrm>
            <a:off x="5321367" y="1527266"/>
            <a:ext cx="6174771" cy="3797485"/>
          </a:xfrm>
          <a:prstGeom prst="rect">
            <a:avLst/>
          </a:prstGeom>
        </p:spPr>
      </p:pic>
    </p:spTree>
    <p:extLst>
      <p:ext uri="{BB962C8B-B14F-4D97-AF65-F5344CB8AC3E}">
        <p14:creationId xmlns:p14="http://schemas.microsoft.com/office/powerpoint/2010/main" val="221620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BDD6BEA-18D3-4495-B780-5EE59289365F}"/>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Sample Material</a:t>
            </a:r>
          </a:p>
        </p:txBody>
      </p:sp>
      <p:sp>
        <p:nvSpPr>
          <p:cNvPr id="28" name="Rectangle 27">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44F526E-3716-4C5D-BB53-678544DDB034}"/>
              </a:ext>
            </a:extLst>
          </p:cNvPr>
          <p:cNvSpPr>
            <a:spLocks noGrp="1"/>
          </p:cNvSpPr>
          <p:nvPr>
            <p:ph type="sldNum" sz="quarter" idx="12"/>
          </p:nvPr>
        </p:nvSpPr>
        <p:spPr>
          <a:xfrm>
            <a:off x="3063994" y="5273671"/>
            <a:ext cx="700854" cy="469334"/>
          </a:xfrm>
        </p:spPr>
        <p:txBody>
          <a:bodyPr vert="horz" lIns="91440" tIns="45720" rIns="91440" bIns="45720" rtlCol="0" anchor="ctr">
            <a:normAutofit/>
          </a:bodyPr>
          <a:lstStyle/>
          <a:p>
            <a:pPr algn="r" defTabSz="914400">
              <a:spcAft>
                <a:spcPts val="600"/>
              </a:spcAft>
            </a:pPr>
            <a:fld id="{40A73CF5-7BB3-4098-AE5E-BD64968C25ED}" type="slidenum">
              <a:rPr lang="en-US" sz="2000">
                <a:solidFill>
                  <a:schemeClr val="tx1">
                    <a:lumMod val="75000"/>
                    <a:lumOff val="25000"/>
                  </a:schemeClr>
                </a:solidFill>
              </a:rPr>
              <a:pPr algn="r" defTabSz="914400">
                <a:spcAft>
                  <a:spcPts val="600"/>
                </a:spcAft>
              </a:pPr>
              <a:t>17</a:t>
            </a:fld>
            <a:endParaRPr lang="en-US" sz="2000">
              <a:solidFill>
                <a:schemeClr val="tx1">
                  <a:lumMod val="75000"/>
                  <a:lumOff val="25000"/>
                </a:schemeClr>
              </a:solidFill>
            </a:endParaRPr>
          </a:p>
        </p:txBody>
      </p:sp>
      <p:sp>
        <p:nvSpPr>
          <p:cNvPr id="32" name="Rectangle 31">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FE7CAD6-E55A-4EE5-BF3F-E1FB8836D00B}"/>
              </a:ext>
            </a:extLst>
          </p:cNvPr>
          <p:cNvPicPr>
            <a:picLocks noGrp="1" noChangeAspect="1"/>
          </p:cNvPicPr>
          <p:nvPr>
            <p:ph idx="1"/>
          </p:nvPr>
        </p:nvPicPr>
        <p:blipFill>
          <a:blip r:embed="rId4"/>
          <a:stretch>
            <a:fillRect/>
          </a:stretch>
        </p:blipFill>
        <p:spPr>
          <a:xfrm>
            <a:off x="5321367" y="940664"/>
            <a:ext cx="6174771" cy="4970689"/>
          </a:xfrm>
          <a:prstGeom prst="rect">
            <a:avLst/>
          </a:prstGeom>
        </p:spPr>
      </p:pic>
    </p:spTree>
    <p:extLst>
      <p:ext uri="{BB962C8B-B14F-4D97-AF65-F5344CB8AC3E}">
        <p14:creationId xmlns:p14="http://schemas.microsoft.com/office/powerpoint/2010/main" val="306478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F5E4-96ED-4405-867E-5C2116029DB3}"/>
              </a:ext>
            </a:extLst>
          </p:cNvPr>
          <p:cNvSpPr>
            <a:spLocks noGrp="1"/>
          </p:cNvSpPr>
          <p:nvPr>
            <p:ph type="title"/>
          </p:nvPr>
        </p:nvSpPr>
        <p:spPr/>
        <p:txBody>
          <a:bodyPr/>
          <a:lstStyle/>
          <a:p>
            <a:r>
              <a:rPr lang="en-US" dirty="0"/>
              <a:t>Interactive stats 2/e</a:t>
            </a:r>
          </a:p>
        </p:txBody>
      </p:sp>
      <p:sp>
        <p:nvSpPr>
          <p:cNvPr id="3" name="Content Placeholder 2">
            <a:extLst>
              <a:ext uri="{FF2B5EF4-FFF2-40B4-BE49-F238E27FC236}">
                <a16:creationId xmlns:a16="http://schemas.microsoft.com/office/drawing/2014/main" id="{80090BB3-82CC-419E-9BDD-BA91F56F0D98}"/>
              </a:ext>
            </a:extLst>
          </p:cNvPr>
          <p:cNvSpPr>
            <a:spLocks noGrp="1"/>
          </p:cNvSpPr>
          <p:nvPr>
            <p:ph idx="1"/>
          </p:nvPr>
        </p:nvSpPr>
        <p:spPr/>
        <p:txBody>
          <a:bodyPr>
            <a:normAutofit/>
          </a:bodyPr>
          <a:lstStyle/>
          <a:p>
            <a:r>
              <a:rPr lang="en-US" sz="3200" dirty="0"/>
              <a:t>Flipped classroom using interactive stats with guided notebook. </a:t>
            </a:r>
          </a:p>
          <a:p>
            <a:r>
              <a:rPr lang="en-US" sz="3200" dirty="0"/>
              <a:t>Demo Section 4.1</a:t>
            </a:r>
          </a:p>
          <a:p>
            <a:r>
              <a:rPr lang="en-US" sz="3200" dirty="0"/>
              <a:t>My </a:t>
            </a:r>
            <a:r>
              <a:rPr lang="en-US" sz="3200" dirty="0" err="1"/>
              <a:t>courseID</a:t>
            </a:r>
            <a:r>
              <a:rPr lang="en-US" sz="3200" dirty="0"/>
              <a:t>:  Sullivan-pearson10924</a:t>
            </a:r>
          </a:p>
        </p:txBody>
      </p:sp>
      <p:sp>
        <p:nvSpPr>
          <p:cNvPr id="4" name="Slide Number Placeholder 3">
            <a:extLst>
              <a:ext uri="{FF2B5EF4-FFF2-40B4-BE49-F238E27FC236}">
                <a16:creationId xmlns:a16="http://schemas.microsoft.com/office/drawing/2014/main" id="{9D65DA1E-9AC9-4170-97AF-AD9A679F7B87}"/>
              </a:ext>
            </a:extLst>
          </p:cNvPr>
          <p:cNvSpPr>
            <a:spLocks noGrp="1"/>
          </p:cNvSpPr>
          <p:nvPr>
            <p:ph type="sldNum" sz="quarter" idx="12"/>
          </p:nvPr>
        </p:nvSpPr>
        <p:spPr/>
        <p:txBody>
          <a:bodyPr/>
          <a:lstStyle/>
          <a:p>
            <a:fld id="{40A73CF5-7BB3-4098-AE5E-BD64968C25ED}" type="slidenum">
              <a:rPr lang="en-US" smtClean="0"/>
              <a:t>18</a:t>
            </a:fld>
            <a:endParaRPr lang="en-US"/>
          </a:p>
        </p:txBody>
      </p:sp>
    </p:spTree>
    <p:extLst>
      <p:ext uri="{BB962C8B-B14F-4D97-AF65-F5344CB8AC3E}">
        <p14:creationId xmlns:p14="http://schemas.microsoft.com/office/powerpoint/2010/main" val="356251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4E11A5-BA9E-4B04-8267-DDCA980C4705}"/>
              </a:ext>
            </a:extLst>
          </p:cNvPr>
          <p:cNvSpPr>
            <a:spLocks noGrp="1"/>
          </p:cNvSpPr>
          <p:nvPr>
            <p:ph type="sldNum" sz="quarter" idx="12"/>
          </p:nvPr>
        </p:nvSpPr>
        <p:spPr/>
        <p:txBody>
          <a:bodyPr/>
          <a:lstStyle/>
          <a:p>
            <a:fld id="{40A73CF5-7BB3-4098-AE5E-BD64968C25ED}" type="slidenum">
              <a:rPr lang="en-US" smtClean="0"/>
              <a:t>19</a:t>
            </a:fld>
            <a:endParaRPr lang="en-US"/>
          </a:p>
        </p:txBody>
      </p:sp>
      <p:pic>
        <p:nvPicPr>
          <p:cNvPr id="5" name="Picture 4">
            <a:extLst>
              <a:ext uri="{FF2B5EF4-FFF2-40B4-BE49-F238E27FC236}">
                <a16:creationId xmlns:a16="http://schemas.microsoft.com/office/drawing/2014/main" id="{795453F4-8BA9-4B5C-AAE9-6D1B1C17C461}"/>
              </a:ext>
            </a:extLst>
          </p:cNvPr>
          <p:cNvPicPr>
            <a:picLocks noChangeAspect="1"/>
          </p:cNvPicPr>
          <p:nvPr/>
        </p:nvPicPr>
        <p:blipFill>
          <a:blip r:embed="rId2"/>
          <a:stretch>
            <a:fillRect/>
          </a:stretch>
        </p:blipFill>
        <p:spPr>
          <a:xfrm>
            <a:off x="2111682" y="2276475"/>
            <a:ext cx="7968635" cy="1152525"/>
          </a:xfrm>
          <a:prstGeom prst="rect">
            <a:avLst/>
          </a:prstGeom>
        </p:spPr>
      </p:pic>
    </p:spTree>
    <p:extLst>
      <p:ext uri="{BB962C8B-B14F-4D97-AF65-F5344CB8AC3E}">
        <p14:creationId xmlns:p14="http://schemas.microsoft.com/office/powerpoint/2010/main" val="391122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5" y="117043"/>
            <a:ext cx="8596668" cy="1320800"/>
          </a:xfrm>
        </p:spPr>
        <p:txBody>
          <a:bodyPr>
            <a:normAutofit fontScale="90000"/>
          </a:bodyPr>
          <a:lstStyle/>
          <a:p>
            <a:r>
              <a:rPr lang="en-US" dirty="0"/>
              <a:t>What’s the </a:t>
            </a:r>
            <a:br>
              <a:rPr lang="en-US" dirty="0"/>
            </a:br>
            <a:r>
              <a:rPr lang="en-US" dirty="0"/>
              <a:t>problem?</a:t>
            </a:r>
          </a:p>
        </p:txBody>
      </p:sp>
      <p:pic>
        <p:nvPicPr>
          <p:cNvPr id="5" name="Picture 4"/>
          <p:cNvPicPr>
            <a:picLocks noChangeAspect="1"/>
          </p:cNvPicPr>
          <p:nvPr/>
        </p:nvPicPr>
        <p:blipFill>
          <a:blip r:embed="rId3"/>
          <a:stretch>
            <a:fillRect/>
          </a:stretch>
        </p:blipFill>
        <p:spPr>
          <a:xfrm>
            <a:off x="3881390" y="60960"/>
            <a:ext cx="7724540" cy="5813647"/>
          </a:xfrm>
          <a:prstGeom prst="rect">
            <a:avLst/>
          </a:prstGeom>
        </p:spPr>
      </p:pic>
    </p:spTree>
    <p:extLst>
      <p:ext uri="{BB962C8B-B14F-4D97-AF65-F5344CB8AC3E}">
        <p14:creationId xmlns:p14="http://schemas.microsoft.com/office/powerpoint/2010/main" val="261262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2" name="Freeform: Shape 21">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52B68FD5-A519-4A09-8D70-3C2DFE8E1BC8}"/>
              </a:ext>
            </a:extLst>
          </p:cNvPr>
          <p:cNvSpPr>
            <a:spLocks noGrp="1"/>
          </p:cNvSpPr>
          <p:nvPr>
            <p:ph type="title"/>
          </p:nvPr>
        </p:nvSpPr>
        <p:spPr>
          <a:xfrm>
            <a:off x="4552792" y="1213758"/>
            <a:ext cx="6093596" cy="4430485"/>
          </a:xfrm>
        </p:spPr>
        <p:txBody>
          <a:bodyPr vert="horz" lIns="91440" tIns="45720" rIns="91440" bIns="45720" rtlCol="0" anchor="ctr">
            <a:normAutofit/>
          </a:bodyPr>
          <a:lstStyle/>
          <a:p>
            <a:r>
              <a:rPr lang="en-US" sz="6600"/>
              <a:t>Collaborative classroom</a:t>
            </a:r>
          </a:p>
        </p:txBody>
      </p:sp>
      <p:sp>
        <p:nvSpPr>
          <p:cNvPr id="2" name="Slide Number Placeholder 1">
            <a:extLst>
              <a:ext uri="{FF2B5EF4-FFF2-40B4-BE49-F238E27FC236}">
                <a16:creationId xmlns:a16="http://schemas.microsoft.com/office/drawing/2014/main" id="{EAC965F3-1CF4-4D90-8077-310E9963B2D5}"/>
              </a:ext>
            </a:extLst>
          </p:cNvPr>
          <p:cNvSpPr>
            <a:spLocks noGrp="1"/>
          </p:cNvSpPr>
          <p:nvPr>
            <p:ph type="sldNum" sz="quarter" idx="12"/>
          </p:nvPr>
        </p:nvSpPr>
        <p:spPr>
          <a:xfrm>
            <a:off x="10646388" y="6214533"/>
            <a:ext cx="907186" cy="338667"/>
          </a:xfrm>
        </p:spPr>
        <p:txBody>
          <a:bodyPr vert="horz" lIns="91440" tIns="45720" rIns="91440" bIns="45720" rtlCol="0" anchor="t">
            <a:normAutofit/>
          </a:bodyPr>
          <a:lstStyle/>
          <a:p>
            <a:pPr algn="r">
              <a:spcAft>
                <a:spcPts val="600"/>
              </a:spcAft>
            </a:pPr>
            <a:fld id="{40A73CF5-7BB3-4098-AE5E-BD64968C25ED}" type="slidenum">
              <a:rPr lang="en-US" sz="1400" kern="1200" cap="all" baseline="0">
                <a:solidFill>
                  <a:schemeClr val="tx1">
                    <a:lumMod val="75000"/>
                    <a:lumOff val="25000"/>
                  </a:schemeClr>
                </a:solidFill>
                <a:latin typeface="+mn-lt"/>
                <a:ea typeface="+mn-ea"/>
                <a:cs typeface="+mn-cs"/>
              </a:rPr>
              <a:pPr algn="r">
                <a:spcAft>
                  <a:spcPts val="600"/>
                </a:spcAft>
              </a:pPr>
              <a:t>20</a:t>
            </a:fld>
            <a:endParaRPr lang="en-US" sz="1400" kern="1200" cap="all" baseline="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283687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8"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4"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6"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48" name="Rectangle 47">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1073A-5622-43C3-84C2-71AF7D287A7F}"/>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4100"/>
              <a:t>Results at JJC (Elementary Statistics)</a:t>
            </a:r>
            <a:br>
              <a:rPr lang="en-US" sz="4100"/>
            </a:br>
            <a:r>
              <a:rPr lang="en-US" sz="4100"/>
              <a:t>Fall, 2016 thru Fall, 2018</a:t>
            </a:r>
          </a:p>
        </p:txBody>
      </p:sp>
      <p:sp>
        <p:nvSpPr>
          <p:cNvPr id="50"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95AC32D3-30A9-4C4D-8DE1-5F3CDA3BAC06}"/>
              </a:ext>
            </a:extLst>
          </p:cNvPr>
          <p:cNvPicPr>
            <a:picLocks noChangeAspect="1"/>
          </p:cNvPicPr>
          <p:nvPr/>
        </p:nvPicPr>
        <p:blipFill>
          <a:blip r:embed="rId5"/>
          <a:stretch>
            <a:fillRect/>
          </a:stretch>
        </p:blipFill>
        <p:spPr>
          <a:xfrm>
            <a:off x="2232346" y="240860"/>
            <a:ext cx="7715172" cy="4253735"/>
          </a:xfrm>
          <a:prstGeom prst="rect">
            <a:avLst/>
          </a:prstGeom>
        </p:spPr>
      </p:pic>
    </p:spTree>
    <p:extLst>
      <p:ext uri="{BB962C8B-B14F-4D97-AF65-F5344CB8AC3E}">
        <p14:creationId xmlns:p14="http://schemas.microsoft.com/office/powerpoint/2010/main" val="239537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675C-FBD3-4ACD-A831-EF246EC638D6}"/>
              </a:ext>
            </a:extLst>
          </p:cNvPr>
          <p:cNvSpPr>
            <a:spLocks noGrp="1"/>
          </p:cNvSpPr>
          <p:nvPr>
            <p:ph type="title" idx="4294967295"/>
          </p:nvPr>
        </p:nvSpPr>
        <p:spPr>
          <a:xfrm>
            <a:off x="0" y="209550"/>
            <a:ext cx="9604375" cy="1049338"/>
          </a:xfrm>
        </p:spPr>
        <p:txBody>
          <a:bodyPr/>
          <a:lstStyle/>
          <a:p>
            <a:r>
              <a:rPr lang="en-US" dirty="0"/>
              <a:t>Best Practices of a co-</a:t>
            </a:r>
            <a:r>
              <a:rPr lang="en-US" dirty="0" err="1"/>
              <a:t>req</a:t>
            </a:r>
            <a:endParaRPr lang="en-US" dirty="0"/>
          </a:p>
        </p:txBody>
      </p:sp>
      <p:sp>
        <p:nvSpPr>
          <p:cNvPr id="6" name="Content Placeholder 2">
            <a:extLst>
              <a:ext uri="{FF2B5EF4-FFF2-40B4-BE49-F238E27FC236}">
                <a16:creationId xmlns:a16="http://schemas.microsoft.com/office/drawing/2014/main" id="{BD954138-D1E4-460F-A416-FA7BEF454314}"/>
              </a:ext>
            </a:extLst>
          </p:cNvPr>
          <p:cNvSpPr txBox="1">
            <a:spLocks/>
          </p:cNvSpPr>
          <p:nvPr/>
        </p:nvSpPr>
        <p:spPr>
          <a:xfrm>
            <a:off x="539750" y="1016000"/>
            <a:ext cx="10668000" cy="47117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Attempt for low student-teacher ratio in the co-</a:t>
            </a:r>
            <a:r>
              <a:rPr lang="en-US" sz="2400" dirty="0" err="1"/>
              <a:t>req</a:t>
            </a:r>
            <a:r>
              <a:rPr lang="en-US" sz="2400" dirty="0"/>
              <a:t> course</a:t>
            </a:r>
          </a:p>
          <a:p>
            <a:r>
              <a:rPr lang="en-US" sz="2400" dirty="0"/>
              <a:t>Same instructor for both co-</a:t>
            </a:r>
            <a:r>
              <a:rPr lang="en-US" sz="2400" dirty="0" err="1"/>
              <a:t>req</a:t>
            </a:r>
            <a:r>
              <a:rPr lang="en-US" sz="2400" dirty="0"/>
              <a:t> section and college-course section</a:t>
            </a:r>
          </a:p>
          <a:p>
            <a:r>
              <a:rPr lang="en-US" sz="2400" dirty="0"/>
              <a:t>Avoid the heterogenous model. Compare to homogenous model, heterogenous had</a:t>
            </a:r>
          </a:p>
          <a:p>
            <a:pPr lvl="1"/>
            <a:r>
              <a:rPr lang="en-US" sz="2400" dirty="0"/>
              <a:t>Lower pass rates in subsequent college-level courses</a:t>
            </a:r>
          </a:p>
          <a:p>
            <a:pPr lvl="1"/>
            <a:r>
              <a:rPr lang="en-US" sz="2400" dirty="0"/>
              <a:t>A 3 percent decrease in persistence</a:t>
            </a:r>
          </a:p>
          <a:p>
            <a:pPr lvl="1"/>
            <a:r>
              <a:rPr lang="en-US" sz="2400" dirty="0"/>
              <a:t>A decrease of 0.5 courses completed</a:t>
            </a:r>
          </a:p>
          <a:p>
            <a:pPr lvl="1"/>
            <a:r>
              <a:rPr lang="en-US" sz="2400" dirty="0"/>
              <a:t>A decrease of 1.5 college credits earned</a:t>
            </a:r>
          </a:p>
          <a:p>
            <a:pPr marL="457200" lvl="1" indent="0">
              <a:buFont typeface="Arial" panose="020B0604020202020204" pitchFamily="34" charset="0"/>
              <a:buNone/>
            </a:pPr>
            <a:r>
              <a:rPr lang="en-US" sz="2000" dirty="0"/>
              <a:t>Source:  Sung-Woo Cho,  Community College Research Center</a:t>
            </a:r>
          </a:p>
        </p:txBody>
      </p:sp>
    </p:spTree>
    <p:extLst>
      <p:ext uri="{BB962C8B-B14F-4D97-AF65-F5344CB8AC3E}">
        <p14:creationId xmlns:p14="http://schemas.microsoft.com/office/powerpoint/2010/main" val="424801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709" y="100419"/>
            <a:ext cx="9165390" cy="523160"/>
          </a:xfrm>
          <a:prstGeom prst="rect">
            <a:avLst/>
          </a:prstGeom>
          <a:noFill/>
        </p:spPr>
        <p:txBody>
          <a:bodyPr wrap="square" lIns="91378" tIns="45690" rIns="91378" bIns="45690" rtlCol="0">
            <a:spAutoFit/>
          </a:bodyPr>
          <a:lstStyle/>
          <a:p>
            <a:pPr algn="ctr" defTabSz="456893"/>
            <a:r>
              <a:rPr lang="en-US" sz="2800" dirty="0">
                <a:solidFill>
                  <a:schemeClr val="tx1">
                    <a:lumMod val="75000"/>
                  </a:schemeClr>
                </a:solidFill>
                <a:latin typeface="+mj-lt"/>
                <a:ea typeface="Helvetica"/>
                <a:cs typeface="Avenir Heavy"/>
                <a:sym typeface="Helvetica"/>
              </a:rPr>
              <a:t>A Challenge of Co-</a:t>
            </a:r>
            <a:r>
              <a:rPr lang="en-US" sz="2800" dirty="0" err="1">
                <a:solidFill>
                  <a:schemeClr val="tx1">
                    <a:lumMod val="75000"/>
                  </a:schemeClr>
                </a:solidFill>
                <a:latin typeface="+mj-lt"/>
                <a:ea typeface="Helvetica"/>
                <a:cs typeface="Avenir Heavy"/>
                <a:sym typeface="Helvetica"/>
              </a:rPr>
              <a:t>Req</a:t>
            </a:r>
            <a:r>
              <a:rPr lang="en-US" sz="2800" dirty="0">
                <a:solidFill>
                  <a:schemeClr val="tx1">
                    <a:lumMod val="75000"/>
                  </a:schemeClr>
                </a:solidFill>
                <a:latin typeface="+mj-lt"/>
                <a:ea typeface="Helvetica"/>
                <a:cs typeface="Avenir Heavy"/>
                <a:sym typeface="Helvetica"/>
              </a:rPr>
              <a:t>: Tennessee Community Colleges</a:t>
            </a:r>
          </a:p>
        </p:txBody>
      </p:sp>
      <p:sp>
        <p:nvSpPr>
          <p:cNvPr id="3" name="Content Placeholder 7"/>
          <p:cNvSpPr txBox="1">
            <a:spLocks/>
          </p:cNvSpPr>
          <p:nvPr/>
        </p:nvSpPr>
        <p:spPr>
          <a:xfrm>
            <a:off x="110705" y="5590429"/>
            <a:ext cx="8534400" cy="5080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rgbClr val="333F4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F4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F4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F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600"/>
              </a:spcAft>
              <a:buNone/>
            </a:pPr>
            <a:br>
              <a:rPr lang="en-US" sz="1800" dirty="0"/>
            </a:br>
            <a:r>
              <a:rPr lang="en-US" sz="1500" dirty="0"/>
              <a:t>Adapted from TBR Brief #3: </a:t>
            </a:r>
            <a:r>
              <a:rPr lang="en-US" sz="1500" i="1" dirty="0"/>
              <a:t>Co-requisite Remediation Full Implementation 2015-16</a:t>
            </a:r>
            <a:endParaRPr lang="en-US" sz="1500" dirty="0"/>
          </a:p>
        </p:txBody>
      </p:sp>
      <p:graphicFrame>
        <p:nvGraphicFramePr>
          <p:cNvPr id="8" name="Chart 509"/>
          <p:cNvGraphicFramePr/>
          <p:nvPr>
            <p:extLst>
              <p:ext uri="{D42A27DB-BD31-4B8C-83A1-F6EECF244321}">
                <p14:modId xmlns:p14="http://schemas.microsoft.com/office/powerpoint/2010/main" val="332687806"/>
              </p:ext>
            </p:extLst>
          </p:nvPr>
        </p:nvGraphicFramePr>
        <p:xfrm>
          <a:off x="1911528" y="581811"/>
          <a:ext cx="7610622" cy="52003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5055" y="939840"/>
            <a:ext cx="800219" cy="4038234"/>
          </a:xfrm>
          <a:prstGeom prst="rect">
            <a:avLst/>
          </a:prstGeom>
          <a:noFill/>
        </p:spPr>
        <p:txBody>
          <a:bodyPr vert="vert270" wrap="square" rtlCol="0">
            <a:spAutoFit/>
          </a:bodyPr>
          <a:lstStyle/>
          <a:p>
            <a:pPr algn="ctr"/>
            <a:r>
              <a:rPr lang="en-US" sz="2000" dirty="0">
                <a:solidFill>
                  <a:srgbClr val="262F36"/>
                </a:solidFill>
                <a:latin typeface="Helvetica"/>
                <a:cs typeface="Helvetica"/>
              </a:rPr>
              <a:t>Earned hours as a percentage </a:t>
            </a:r>
            <a:br>
              <a:rPr lang="en-US" sz="2000" dirty="0">
                <a:solidFill>
                  <a:srgbClr val="262F36"/>
                </a:solidFill>
                <a:latin typeface="Helvetica"/>
                <a:cs typeface="Helvetica"/>
              </a:rPr>
            </a:br>
            <a:r>
              <a:rPr lang="en-US" sz="2000" dirty="0">
                <a:solidFill>
                  <a:srgbClr val="262F36"/>
                </a:solidFill>
                <a:latin typeface="Helvetica"/>
                <a:cs typeface="Helvetica"/>
              </a:rPr>
              <a:t>of  attempted hours</a:t>
            </a:r>
          </a:p>
        </p:txBody>
      </p:sp>
      <p:grpSp>
        <p:nvGrpSpPr>
          <p:cNvPr id="10" name="Group 9"/>
          <p:cNvGrpSpPr/>
          <p:nvPr/>
        </p:nvGrpSpPr>
        <p:grpSpPr>
          <a:xfrm>
            <a:off x="8384875" y="189894"/>
            <a:ext cx="3373962" cy="1392786"/>
            <a:chOff x="4989936" y="732562"/>
            <a:chExt cx="3601760" cy="1226376"/>
          </a:xfrm>
        </p:grpSpPr>
        <p:sp>
          <p:nvSpPr>
            <p:cNvPr id="4" name="TextBox 3"/>
            <p:cNvSpPr txBox="1"/>
            <p:nvPr/>
          </p:nvSpPr>
          <p:spPr>
            <a:xfrm>
              <a:off x="6686696" y="902710"/>
              <a:ext cx="1905000" cy="841554"/>
            </a:xfrm>
            <a:prstGeom prst="rect">
              <a:avLst/>
            </a:prstGeom>
            <a:noFill/>
          </p:spPr>
          <p:txBody>
            <a:bodyPr wrap="square" rtlCol="0">
              <a:spAutoFit/>
            </a:bodyPr>
            <a:lstStyle/>
            <a:p>
              <a:pPr algn="ctr"/>
              <a:r>
                <a:rPr lang="en-US" dirty="0"/>
                <a:t>52% of students passed </a:t>
              </a:r>
              <a:br>
                <a:rPr lang="en-US" dirty="0"/>
              </a:br>
              <a:r>
                <a:rPr lang="en-US" dirty="0"/>
                <a:t>both courses</a:t>
              </a:r>
            </a:p>
          </p:txBody>
        </p:sp>
        <p:sp>
          <p:nvSpPr>
            <p:cNvPr id="5" name="Donut 4"/>
            <p:cNvSpPr/>
            <p:nvPr/>
          </p:nvSpPr>
          <p:spPr>
            <a:xfrm>
              <a:off x="6653649" y="732562"/>
              <a:ext cx="1917699" cy="1123657"/>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p:cNvCxnSpPr>
              <a:cxnSpLocks/>
              <a:stCxn id="5" idx="3"/>
            </p:cNvCxnSpPr>
            <p:nvPr/>
          </p:nvCxnSpPr>
          <p:spPr>
            <a:xfrm flipH="1">
              <a:off x="4989936" y="1691663"/>
              <a:ext cx="1944553" cy="2672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8428010" y="3909081"/>
            <a:ext cx="1943099" cy="1206499"/>
            <a:chOff x="7327901" y="4165600"/>
            <a:chExt cx="1943099" cy="1206499"/>
          </a:xfrm>
        </p:grpSpPr>
        <p:sp>
          <p:nvSpPr>
            <p:cNvPr id="12" name="TextBox 11"/>
            <p:cNvSpPr txBox="1"/>
            <p:nvPr/>
          </p:nvSpPr>
          <p:spPr>
            <a:xfrm>
              <a:off x="7391401" y="4384913"/>
              <a:ext cx="1866900" cy="923330"/>
            </a:xfrm>
            <a:prstGeom prst="rect">
              <a:avLst/>
            </a:prstGeom>
            <a:noFill/>
          </p:spPr>
          <p:txBody>
            <a:bodyPr wrap="square" rtlCol="0">
              <a:spAutoFit/>
            </a:bodyPr>
            <a:lstStyle/>
            <a:p>
              <a:pPr algn="ctr"/>
              <a:r>
                <a:rPr lang="en-US" dirty="0"/>
                <a:t>36% of students failed </a:t>
              </a:r>
              <a:br>
                <a:rPr lang="en-US" dirty="0"/>
              </a:br>
              <a:r>
                <a:rPr lang="en-US" dirty="0"/>
                <a:t>both courses</a:t>
              </a:r>
            </a:p>
          </p:txBody>
        </p:sp>
        <p:sp>
          <p:nvSpPr>
            <p:cNvPr id="13" name="Donut 12"/>
            <p:cNvSpPr/>
            <p:nvPr/>
          </p:nvSpPr>
          <p:spPr>
            <a:xfrm>
              <a:off x="7353301" y="4270246"/>
              <a:ext cx="1917699" cy="1101853"/>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a:stCxn id="13" idx="1"/>
            </p:cNvCxnSpPr>
            <p:nvPr/>
          </p:nvCxnSpPr>
          <p:spPr>
            <a:xfrm flipH="1" flipV="1">
              <a:off x="7327901" y="4165600"/>
              <a:ext cx="306241" cy="2660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8428010" y="1549016"/>
            <a:ext cx="1917699" cy="1123658"/>
            <a:chOff x="7213600" y="692442"/>
            <a:chExt cx="1917699" cy="1123658"/>
          </a:xfrm>
        </p:grpSpPr>
        <p:sp>
          <p:nvSpPr>
            <p:cNvPr id="16" name="TextBox 15"/>
            <p:cNvSpPr txBox="1"/>
            <p:nvPr/>
          </p:nvSpPr>
          <p:spPr>
            <a:xfrm>
              <a:off x="7251700" y="781709"/>
              <a:ext cx="1866900" cy="923330"/>
            </a:xfrm>
            <a:prstGeom prst="rect">
              <a:avLst/>
            </a:prstGeom>
            <a:noFill/>
          </p:spPr>
          <p:txBody>
            <a:bodyPr wrap="square" rtlCol="0">
              <a:spAutoFit/>
            </a:bodyPr>
            <a:lstStyle/>
            <a:p>
              <a:pPr algn="ctr"/>
              <a:r>
                <a:rPr lang="en-US" dirty="0"/>
                <a:t>3% of students passed only the</a:t>
              </a:r>
              <a:br>
                <a:rPr lang="en-US" dirty="0"/>
              </a:br>
              <a:r>
                <a:rPr lang="en-US" dirty="0"/>
                <a:t>credit course</a:t>
              </a:r>
            </a:p>
          </p:txBody>
        </p:sp>
        <p:sp>
          <p:nvSpPr>
            <p:cNvPr id="17" name="Donut 16"/>
            <p:cNvSpPr/>
            <p:nvPr/>
          </p:nvSpPr>
          <p:spPr>
            <a:xfrm>
              <a:off x="7213600" y="692442"/>
              <a:ext cx="1917699" cy="1123657"/>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p:cNvCxnSpPr>
              <a:stCxn id="17" idx="3"/>
            </p:cNvCxnSpPr>
            <p:nvPr/>
          </p:nvCxnSpPr>
          <p:spPr>
            <a:xfrm flipH="1">
              <a:off x="7213601" y="1651543"/>
              <a:ext cx="280840" cy="1645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883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B6EF5-34B2-4A8B-93AB-8D8E66EADC91}"/>
              </a:ext>
            </a:extLst>
          </p:cNvPr>
          <p:cNvSpPr>
            <a:spLocks noGrp="1"/>
          </p:cNvSpPr>
          <p:nvPr>
            <p:ph type="title"/>
          </p:nvPr>
        </p:nvSpPr>
        <p:spPr/>
        <p:txBody>
          <a:bodyPr>
            <a:normAutofit fontScale="90000"/>
          </a:bodyPr>
          <a:lstStyle/>
          <a:p>
            <a:pPr algn="ctr"/>
            <a:r>
              <a:rPr lang="en-US" dirty="0"/>
              <a:t>College ready </a:t>
            </a:r>
            <a:br>
              <a:rPr lang="en-US" dirty="0"/>
            </a:br>
            <a:br>
              <a:rPr lang="en-US" dirty="0"/>
            </a:br>
            <a:r>
              <a:rPr lang="en-US" dirty="0"/>
              <a:t>versus </a:t>
            </a:r>
            <a:br>
              <a:rPr lang="en-US" dirty="0"/>
            </a:br>
            <a:br>
              <a:rPr lang="en-US" dirty="0"/>
            </a:br>
            <a:r>
              <a:rPr lang="en-US" dirty="0"/>
              <a:t>academically ready</a:t>
            </a:r>
          </a:p>
        </p:txBody>
      </p:sp>
    </p:spTree>
    <p:extLst>
      <p:ext uri="{BB962C8B-B14F-4D97-AF65-F5344CB8AC3E}">
        <p14:creationId xmlns:p14="http://schemas.microsoft.com/office/powerpoint/2010/main" val="74614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733" y="390614"/>
            <a:ext cx="11757941" cy="5345212"/>
          </a:xfrm>
          <a:prstGeom prst="rect">
            <a:avLst/>
          </a:prstGeom>
        </p:spPr>
      </p:pic>
    </p:spTree>
    <p:extLst>
      <p:ext uri="{BB962C8B-B14F-4D97-AF65-F5344CB8AC3E}">
        <p14:creationId xmlns:p14="http://schemas.microsoft.com/office/powerpoint/2010/main" val="224979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531" y="155373"/>
            <a:ext cx="11067898" cy="5749837"/>
          </a:xfrm>
          <a:prstGeom prst="rect">
            <a:avLst/>
          </a:prstGeom>
        </p:spPr>
      </p:pic>
    </p:spTree>
    <p:extLst>
      <p:ext uri="{BB962C8B-B14F-4D97-AF65-F5344CB8AC3E}">
        <p14:creationId xmlns:p14="http://schemas.microsoft.com/office/powerpoint/2010/main" val="215095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3B50A-8544-43AE-B096-3917F852BCC5}"/>
              </a:ext>
            </a:extLst>
          </p:cNvPr>
          <p:cNvPicPr>
            <a:picLocks noChangeAspect="1"/>
          </p:cNvPicPr>
          <p:nvPr/>
        </p:nvPicPr>
        <p:blipFill>
          <a:blip r:embed="rId3"/>
          <a:stretch>
            <a:fillRect/>
          </a:stretch>
        </p:blipFill>
        <p:spPr>
          <a:xfrm>
            <a:off x="544530" y="355946"/>
            <a:ext cx="4864965" cy="4955352"/>
          </a:xfrm>
          <a:prstGeom prst="rect">
            <a:avLst/>
          </a:prstGeom>
        </p:spPr>
      </p:pic>
      <p:sp>
        <p:nvSpPr>
          <p:cNvPr id="4" name="Title 3">
            <a:extLst>
              <a:ext uri="{FF2B5EF4-FFF2-40B4-BE49-F238E27FC236}">
                <a16:creationId xmlns:a16="http://schemas.microsoft.com/office/drawing/2014/main" id="{5E671E58-C835-4A90-AC2C-F88043CC8A86}"/>
              </a:ext>
            </a:extLst>
          </p:cNvPr>
          <p:cNvSpPr>
            <a:spLocks noGrp="1"/>
          </p:cNvSpPr>
          <p:nvPr>
            <p:ph type="title"/>
          </p:nvPr>
        </p:nvSpPr>
        <p:spPr>
          <a:xfrm>
            <a:off x="5409495" y="355946"/>
            <a:ext cx="6384170" cy="1049235"/>
          </a:xfrm>
        </p:spPr>
        <p:txBody>
          <a:bodyPr/>
          <a:lstStyle/>
          <a:p>
            <a:r>
              <a:rPr lang="en-US" dirty="0"/>
              <a:t>What’s the problem? </a:t>
            </a:r>
          </a:p>
        </p:txBody>
      </p:sp>
      <p:sp>
        <p:nvSpPr>
          <p:cNvPr id="5" name="TextBox 4">
            <a:extLst>
              <a:ext uri="{FF2B5EF4-FFF2-40B4-BE49-F238E27FC236}">
                <a16:creationId xmlns:a16="http://schemas.microsoft.com/office/drawing/2014/main" id="{8FADD3DC-B5B4-4571-AA3A-A8827D882F87}"/>
              </a:ext>
            </a:extLst>
          </p:cNvPr>
          <p:cNvSpPr txBox="1"/>
          <p:nvPr/>
        </p:nvSpPr>
        <p:spPr>
          <a:xfrm>
            <a:off x="5508343" y="4664967"/>
            <a:ext cx="5813248" cy="646331"/>
          </a:xfrm>
          <a:prstGeom prst="rect">
            <a:avLst/>
          </a:prstGeom>
          <a:noFill/>
        </p:spPr>
        <p:txBody>
          <a:bodyPr wrap="square" rtlCol="0">
            <a:spAutoFit/>
          </a:bodyPr>
          <a:lstStyle/>
          <a:p>
            <a:r>
              <a:rPr lang="en-US" dirty="0"/>
              <a:t>Source:  Community College Research Center's What We Know About Developmental Education Outcomes.</a:t>
            </a:r>
          </a:p>
        </p:txBody>
      </p:sp>
    </p:spTree>
    <p:extLst>
      <p:ext uri="{BB962C8B-B14F-4D97-AF65-F5344CB8AC3E}">
        <p14:creationId xmlns:p14="http://schemas.microsoft.com/office/powerpoint/2010/main" val="411468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E745-EA58-4B29-9A48-687CC4CF7D48}"/>
              </a:ext>
            </a:extLst>
          </p:cNvPr>
          <p:cNvSpPr>
            <a:spLocks noGrp="1"/>
          </p:cNvSpPr>
          <p:nvPr>
            <p:ph type="title"/>
          </p:nvPr>
        </p:nvSpPr>
        <p:spPr>
          <a:xfrm>
            <a:off x="2741396" y="384901"/>
            <a:ext cx="6885617" cy="1151965"/>
          </a:xfrm>
        </p:spPr>
        <p:txBody>
          <a:bodyPr/>
          <a:lstStyle/>
          <a:p>
            <a:r>
              <a:rPr lang="en-US" dirty="0"/>
              <a:t>Incorrect placement?</a:t>
            </a:r>
          </a:p>
        </p:txBody>
      </p:sp>
      <p:pic>
        <p:nvPicPr>
          <p:cNvPr id="4" name="Picture 3">
            <a:extLst>
              <a:ext uri="{FF2B5EF4-FFF2-40B4-BE49-F238E27FC236}">
                <a16:creationId xmlns:a16="http://schemas.microsoft.com/office/drawing/2014/main" id="{51E14FCA-19DE-4035-B8A7-CF9789D4E552}"/>
              </a:ext>
            </a:extLst>
          </p:cNvPr>
          <p:cNvPicPr>
            <a:picLocks noChangeAspect="1"/>
          </p:cNvPicPr>
          <p:nvPr/>
        </p:nvPicPr>
        <p:blipFill>
          <a:blip r:embed="rId3"/>
          <a:stretch>
            <a:fillRect/>
          </a:stretch>
        </p:blipFill>
        <p:spPr>
          <a:xfrm>
            <a:off x="2137155" y="1796381"/>
            <a:ext cx="8339198" cy="3471888"/>
          </a:xfrm>
          <a:prstGeom prst="rect">
            <a:avLst/>
          </a:prstGeom>
        </p:spPr>
      </p:pic>
      <p:sp>
        <p:nvSpPr>
          <p:cNvPr id="12" name="Rectangle 11">
            <a:extLst>
              <a:ext uri="{FF2B5EF4-FFF2-40B4-BE49-F238E27FC236}">
                <a16:creationId xmlns:a16="http://schemas.microsoft.com/office/drawing/2014/main" id="{C3084939-AA1F-4628-A4D8-FE4EC4F4EB08}"/>
              </a:ext>
            </a:extLst>
          </p:cNvPr>
          <p:cNvSpPr/>
          <p:nvPr/>
        </p:nvSpPr>
        <p:spPr>
          <a:xfrm>
            <a:off x="622169" y="5268269"/>
            <a:ext cx="10560547" cy="369332"/>
          </a:xfrm>
          <a:prstGeom prst="rect">
            <a:avLst/>
          </a:prstGeom>
        </p:spPr>
        <p:txBody>
          <a:bodyPr wrap="square">
            <a:spAutoFit/>
          </a:bodyPr>
          <a:lstStyle/>
          <a:p>
            <a:r>
              <a:rPr lang="en-US" dirty="0"/>
              <a:t>https://ccrc.tc.columbia.edu/media/k2/attachments/moving-beyond-placement-test-multiple-measures.pdf</a:t>
            </a:r>
          </a:p>
        </p:txBody>
      </p:sp>
    </p:spTree>
    <p:extLst>
      <p:ext uri="{BB962C8B-B14F-4D97-AF65-F5344CB8AC3E}">
        <p14:creationId xmlns:p14="http://schemas.microsoft.com/office/powerpoint/2010/main" val="265185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 </a:t>
            </a:r>
          </a:p>
        </p:txBody>
      </p:sp>
      <p:sp>
        <p:nvSpPr>
          <p:cNvPr id="3" name="Content Placeholder 2"/>
          <p:cNvSpPr>
            <a:spLocks noGrp="1"/>
          </p:cNvSpPr>
          <p:nvPr>
            <p:ph idx="1"/>
          </p:nvPr>
        </p:nvSpPr>
        <p:spPr/>
        <p:txBody>
          <a:bodyPr>
            <a:normAutofit/>
          </a:bodyPr>
          <a:lstStyle/>
          <a:p>
            <a:r>
              <a:rPr lang="en-US" sz="2800" dirty="0"/>
              <a:t>The Data from </a:t>
            </a:r>
            <a:r>
              <a:rPr lang="en-US" sz="2800" dirty="0">
                <a:hlinkClick r:id="rId3"/>
              </a:rPr>
              <a:t>Complete College America</a:t>
            </a:r>
            <a:endParaRPr lang="en-US" sz="2800" dirty="0"/>
          </a:p>
        </p:txBody>
      </p:sp>
    </p:spTree>
    <p:extLst>
      <p:ext uri="{BB962C8B-B14F-4D97-AF65-F5344CB8AC3E}">
        <p14:creationId xmlns:p14="http://schemas.microsoft.com/office/powerpoint/2010/main" val="114922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Solutions</a:t>
            </a:r>
          </a:p>
        </p:txBody>
      </p:sp>
      <p:sp>
        <p:nvSpPr>
          <p:cNvPr id="3" name="Content Placeholder 2"/>
          <p:cNvSpPr>
            <a:spLocks noGrp="1"/>
          </p:cNvSpPr>
          <p:nvPr>
            <p:ph idx="1"/>
          </p:nvPr>
        </p:nvSpPr>
        <p:spPr/>
        <p:txBody>
          <a:bodyPr>
            <a:normAutofit lnSpcReduction="10000"/>
          </a:bodyPr>
          <a:lstStyle/>
          <a:p>
            <a:r>
              <a:rPr lang="en-US" sz="2400" dirty="0"/>
              <a:t>Emporium-Style Remediation</a:t>
            </a:r>
          </a:p>
          <a:p>
            <a:r>
              <a:rPr lang="en-US" sz="2400" dirty="0"/>
              <a:t>Modules – only present material needed by student</a:t>
            </a:r>
          </a:p>
          <a:p>
            <a:r>
              <a:rPr lang="en-US" sz="2400" dirty="0"/>
              <a:t>Developmental Math over multiple semesters</a:t>
            </a:r>
          </a:p>
          <a:p>
            <a:r>
              <a:rPr lang="en-US" sz="2400" dirty="0"/>
              <a:t>Boot Camps to Improve Scores on Placement Test</a:t>
            </a:r>
          </a:p>
          <a:p>
            <a:r>
              <a:rPr lang="en-US" sz="2400" dirty="0"/>
              <a:t>Aligned Pre-requisite Courses</a:t>
            </a:r>
          </a:p>
          <a:p>
            <a:r>
              <a:rPr lang="en-US" sz="2400" dirty="0"/>
              <a:t>Co-Requisites</a:t>
            </a:r>
          </a:p>
        </p:txBody>
      </p:sp>
    </p:spTree>
    <p:extLst>
      <p:ext uri="{BB962C8B-B14F-4D97-AF65-F5344CB8AC3E}">
        <p14:creationId xmlns:p14="http://schemas.microsoft.com/office/powerpoint/2010/main" val="249388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Co-Requisite Remediation? </a:t>
            </a:r>
          </a:p>
        </p:txBody>
      </p:sp>
      <p:sp>
        <p:nvSpPr>
          <p:cNvPr id="3" name="Content Placeholder 2"/>
          <p:cNvSpPr>
            <a:spLocks noGrp="1"/>
          </p:cNvSpPr>
          <p:nvPr>
            <p:ph idx="1"/>
          </p:nvPr>
        </p:nvSpPr>
        <p:spPr/>
        <p:txBody>
          <a:bodyPr>
            <a:normAutofit/>
          </a:bodyPr>
          <a:lstStyle/>
          <a:p>
            <a:r>
              <a:rPr lang="en-US" sz="2800" dirty="0"/>
              <a:t>Co-requisite remediation is an approach to developmental education that places students in entry-level college courses while they simultaneously receive remedial academic support. </a:t>
            </a:r>
          </a:p>
        </p:txBody>
      </p:sp>
    </p:spTree>
    <p:extLst>
      <p:ext uri="{BB962C8B-B14F-4D97-AF65-F5344CB8AC3E}">
        <p14:creationId xmlns:p14="http://schemas.microsoft.com/office/powerpoint/2010/main" val="894667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1117</Words>
  <Application>Microsoft Office PowerPoint</Application>
  <PresentationFormat>Widescreen</PresentationFormat>
  <Paragraphs>135</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vt:lpstr>
      <vt:lpstr>Impact</vt:lpstr>
      <vt:lpstr>Main Event</vt:lpstr>
      <vt:lpstr>Flipping the CoRequisite statistics course</vt:lpstr>
      <vt:lpstr>What’s the  problem?</vt:lpstr>
      <vt:lpstr>PowerPoint Presentation</vt:lpstr>
      <vt:lpstr>PowerPoint Presentation</vt:lpstr>
      <vt:lpstr>What’s the problem? </vt:lpstr>
      <vt:lpstr>Incorrect placement?</vt:lpstr>
      <vt:lpstr>What’s the Problem? </vt:lpstr>
      <vt:lpstr>Potential Solutions</vt:lpstr>
      <vt:lpstr>What Is Co-Requisite Remediation? </vt:lpstr>
      <vt:lpstr>Why Co-Requisite?</vt:lpstr>
      <vt:lpstr>PowerPoint Presentation</vt:lpstr>
      <vt:lpstr>Interactive Statistics with Integrated Review</vt:lpstr>
      <vt:lpstr>Sample material</vt:lpstr>
      <vt:lpstr>Sample Material</vt:lpstr>
      <vt:lpstr>Sample material</vt:lpstr>
      <vt:lpstr>Sample material</vt:lpstr>
      <vt:lpstr>Sample Material</vt:lpstr>
      <vt:lpstr>Interactive stats 2/e</vt:lpstr>
      <vt:lpstr>PowerPoint Presentation</vt:lpstr>
      <vt:lpstr>Collaborative classroom</vt:lpstr>
      <vt:lpstr>Results at JJC (Elementary Statistics) Fall, 2016 thru Fall, 2018</vt:lpstr>
      <vt:lpstr>Best Practices of a co-req</vt:lpstr>
      <vt:lpstr>PowerPoint Presentation</vt:lpstr>
      <vt:lpstr>College ready   versus   academically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Flipping the CoRequisite statistics course</dc:title>
  <dc:creator>Michael Sullivan</dc:creator>
  <cp:lastModifiedBy>Michael Sullivan</cp:lastModifiedBy>
  <cp:revision>5</cp:revision>
  <dcterms:created xsi:type="dcterms:W3CDTF">2019-03-13T18:31:41Z</dcterms:created>
  <dcterms:modified xsi:type="dcterms:W3CDTF">2019-03-13T20:35:31Z</dcterms:modified>
</cp:coreProperties>
</file>