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59" r:id="rId9"/>
    <p:sldId id="260" r:id="rId10"/>
    <p:sldId id="261" r:id="rId11"/>
    <p:sldId id="262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7445" autoAdjust="0"/>
  </p:normalViewPr>
  <p:slideViewPr>
    <p:cSldViewPr snapToGrid="0">
      <p:cViewPr varScale="1">
        <p:scale>
          <a:sx n="88" d="100"/>
          <a:sy n="88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EFF30-523D-406B-9367-E89165526A4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B425-8AA9-42C4-BA6E-87AB4664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4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Obtained many random samples of size n = 40 from the population.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Obtained many random samples of size n = 60 from the population.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3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Tornadoes whose F-Scale is -9 had an F-scale that was not reported.  We will remove these observations from the data set. </a:t>
            </a:r>
          </a:p>
          <a:p>
            <a:endParaRPr lang="en-US" dirty="0"/>
          </a:p>
          <a:p>
            <a:r>
              <a:rPr lang="en-US" dirty="0"/>
              <a:t>Stat &gt; Tables &gt;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a Bernoulli random variable from the F-Scale column.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57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Data &gt; Sample </a:t>
            </a:r>
          </a:p>
          <a:p>
            <a:r>
              <a:rPr lang="en-US" dirty="0"/>
              <a:t>2. Sample size 100. Store data in new data table. </a:t>
            </a:r>
          </a:p>
          <a:p>
            <a:endParaRPr lang="en-US" dirty="0"/>
          </a:p>
          <a:p>
            <a:r>
              <a:rPr lang="en-US" dirty="0"/>
              <a:t>Confidence Interval:  Stat &gt; Proportion Stats &gt; One Sample &gt; With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0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StatCrunch “Confidence Interval” applet to see the role of level of confidence.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3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Applets &gt; Confidence Interval &gt; Proportion</a:t>
            </a:r>
          </a:p>
          <a:p>
            <a:r>
              <a:rPr lang="en-US" dirty="0"/>
              <a:t>Choose from raw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Obtained a random sample of n = 60 tornadoes and recorded the length.  Notice the P-value is 0.0184. </a:t>
            </a:r>
          </a:p>
          <a:p>
            <a:r>
              <a:rPr lang="en-US" dirty="0"/>
              <a:t>Stat &gt; T Stats &gt; One Sample &gt; with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Obtained a random sample of n = 60 tornadoes and recorded the length.  Notice the P-value is 0.1683.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the distribution of P-values for 100 different random samples of size n = 60.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</a:t>
            </a:r>
            <a:r>
              <a:rPr lang="en-US" dirty="0" err="1"/>
              <a:t>StatCrunchThis</a:t>
            </a:r>
            <a:r>
              <a:rPr lang="en-US" dirty="0"/>
              <a:t>! from StatCrunch to extract the data from the webpage.  The data drops right into a StatCrunch spreadsheet. </a:t>
            </a:r>
          </a:p>
          <a:p>
            <a:endParaRPr lang="en-US" dirty="0"/>
          </a:p>
          <a:p>
            <a:r>
              <a:rPr lang="en-US" dirty="0"/>
              <a:t>Shift select.  </a:t>
            </a:r>
            <a:r>
              <a:rPr lang="en-US" dirty="0" err="1"/>
              <a:t>Cntrl</a:t>
            </a:r>
            <a:r>
              <a:rPr lang="en-US" dirty="0"/>
              <a:t>-C.   Go to StatCrunch spreadsheet.  </a:t>
            </a:r>
            <a:r>
              <a:rPr lang="en-US" dirty="0" err="1"/>
              <a:t>Cntrl</a:t>
            </a:r>
            <a:r>
              <a:rPr lang="en-US" dirty="0"/>
              <a:t>-V.  Clean up data.   </a:t>
            </a:r>
          </a:p>
          <a:p>
            <a:endParaRPr lang="en-US" dirty="0"/>
          </a:p>
          <a:p>
            <a:r>
              <a:rPr lang="en-US" dirty="0"/>
              <a:t>1. Data &gt; Row Selection &gt; Detect &gt; Empty   Select Column “Results”. </a:t>
            </a:r>
          </a:p>
          <a:p>
            <a:r>
              <a:rPr lang="en-US" dirty="0"/>
              <a:t>2. Edit &gt; Rows &gt; Delete</a:t>
            </a:r>
          </a:p>
          <a:p>
            <a:r>
              <a:rPr lang="en-US" dirty="0"/>
              <a:t>3. Data &gt; Arrange &gt; Slice</a:t>
            </a:r>
          </a:p>
          <a:p>
            <a:pPr marL="228600" indent="-228600">
              <a:buAutoNum type="alphaLcPeriod"/>
            </a:pPr>
            <a:r>
              <a:rPr lang="en-US" dirty="0"/>
              <a:t>Select Results   Find Custom  -      Open in New Data Table</a:t>
            </a:r>
          </a:p>
          <a:p>
            <a:pPr marL="0" indent="0">
              <a:buNone/>
            </a:pPr>
            <a:r>
              <a:rPr lang="en-US" dirty="0"/>
              <a:t>4. Rename Column1 “Distance”  Edit &gt; Rows &gt; Delete columns 2 thru 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9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the distribution of P-values testing whether homeruns hit at </a:t>
            </a:r>
            <a:r>
              <a:rPr lang="en-US" dirty="0" err="1"/>
              <a:t>Coor’s</a:t>
            </a:r>
            <a:r>
              <a:rPr lang="en-US" dirty="0"/>
              <a:t> Field (in Denver, CO) for a random sample of n = 20 homeruns exceed the national mean of 400.3 feet.  Notice the distribution is more “well-behaved”.   This is likely due to the fact that the model conditions for estimating the P-value using Student’s t-distribution are satisfied for the homerun data.  However, these requirements may not be satisfied for the tornado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4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up the data by removing “inside the park” homeruns.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random sample of size four from the population obtained many (independent) times. 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Data &gt; Sample    </a:t>
            </a:r>
          </a:p>
          <a:p>
            <a:pPr marL="228600" indent="-228600">
              <a:buAutoNum type="arabicPeriod"/>
            </a:pPr>
            <a:r>
              <a:rPr lang="en-US" dirty="0"/>
              <a:t>Select the Distance column.  Enter sample size, number of samples.  Choose “Stacked with Sample ID” radio button.  Open in a new data table. </a:t>
            </a:r>
          </a:p>
          <a:p>
            <a:pPr marL="228600" indent="-228600">
              <a:buAutoNum type="arabicPeriod"/>
            </a:pPr>
            <a:r>
              <a:rPr lang="en-US" dirty="0"/>
              <a:t>To get sample means, select Stat &gt; Summary Stats &gt; Columns.   Select Sample(Distance) and group by Sample.  Choose sample mean only. Store in Data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proportion of samples whose mean distance exceeds 425 feet using the simulated data to the proportion obtained from the normal model. </a:t>
            </a:r>
          </a:p>
          <a:p>
            <a:endParaRPr lang="en-US" dirty="0"/>
          </a:p>
          <a:p>
            <a:r>
              <a:rPr lang="en-US" dirty="0"/>
              <a:t>When drawing the histogram, select Percent dividers.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cities have open portals that give you access to data.  Often this data is downloadable as a csv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3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again, the data needs to be cleaned up.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Obtained many random samples of size n = 9 from the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EB425-8AA9-42C4-BA6E-87AB46649A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3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71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E490-6813-4CDA-8527-174C4F0BCDC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9750A2-3394-4E0D-B128-8B3923D55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sulliva@jj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llystat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pc.noaa.gov/wcm/#dat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ballsavant.mlb.com/statcast_search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fonline.com/doi/full/10.1080/00031305.2019.158391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chicag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5708-18EA-40E9-BD1B-4D63ADCFB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16621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Real Population Data to Illustrate Difficult Statistical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6E6DD-B46A-4DDA-A034-5C043DCB3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002375"/>
            <a:ext cx="8915399" cy="23909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Michael Sullivan</a:t>
            </a:r>
          </a:p>
          <a:p>
            <a:pPr algn="ctr"/>
            <a:r>
              <a:rPr lang="en-US" sz="2800" b="1" dirty="0"/>
              <a:t>Joliet Junior College</a:t>
            </a:r>
          </a:p>
          <a:p>
            <a:endParaRPr lang="en-US" dirty="0"/>
          </a:p>
          <a:p>
            <a:pPr algn="ctr"/>
            <a:r>
              <a:rPr lang="en-US" sz="2400" dirty="0">
                <a:hlinkClick r:id="rId3"/>
              </a:rPr>
              <a:t>msulliva@jjc.edu</a:t>
            </a:r>
            <a:r>
              <a:rPr lang="en-US" sz="2400" dirty="0"/>
              <a:t>           	</a:t>
            </a:r>
            <a:r>
              <a:rPr lang="en-US" sz="2400" dirty="0">
                <a:hlinkClick r:id="rId4"/>
              </a:rPr>
              <a:t>sullystats@gmail.com</a:t>
            </a:r>
            <a:r>
              <a:rPr lang="en-US" sz="2400" dirty="0"/>
              <a:t> https://www.sullystats.com </a:t>
            </a:r>
          </a:p>
        </p:txBody>
      </p:sp>
    </p:spTree>
    <p:extLst>
      <p:ext uri="{BB962C8B-B14F-4D97-AF65-F5344CB8AC3E}">
        <p14:creationId xmlns:p14="http://schemas.microsoft.com/office/powerpoint/2010/main" val="23030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0F2AA6-7503-4336-B492-FFAD84D4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Histogram and Summary Stats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21ABC0-CE28-4469-B0E4-2FA94BE9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73" y="440435"/>
            <a:ext cx="6353541" cy="61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8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8" name="Group 9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9" name="Rectangle 10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1" name="Rectangle 108">
            <a:extLst>
              <a:ext uri="{FF2B5EF4-FFF2-40B4-BE49-F238E27FC236}">
                <a16:creationId xmlns:a16="http://schemas.microsoft.com/office/drawing/2014/main" id="{F6167D22-B2B2-4469-BE4E-6B0DC972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6526B-9B3A-49AC-8155-EC6B959F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868" y="5754710"/>
            <a:ext cx="8296884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>
                <a:solidFill>
                  <a:srgbClr val="6C5149"/>
                </a:solidFill>
                <a:latin typeface="+mj-lt"/>
                <a:ea typeface="+mj-ea"/>
                <a:cs typeface="+mj-cs"/>
              </a:rPr>
              <a:t>5000 Simple Random Samples of Size </a:t>
            </a:r>
            <a:r>
              <a:rPr lang="en-US" sz="3100" i="1" kern="1200" dirty="0">
                <a:solidFill>
                  <a:srgbClr val="6C5149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3100" kern="1200" dirty="0">
                <a:solidFill>
                  <a:srgbClr val="6C5149"/>
                </a:solidFill>
                <a:latin typeface="+mj-lt"/>
                <a:ea typeface="+mj-ea"/>
                <a:cs typeface="+mj-cs"/>
              </a:rPr>
              <a:t> = 9</a:t>
            </a:r>
          </a:p>
        </p:txBody>
      </p:sp>
      <p:sp>
        <p:nvSpPr>
          <p:cNvPr id="122" name="Rectangle 110">
            <a:extLst>
              <a:ext uri="{FF2B5EF4-FFF2-40B4-BE49-F238E27FC236}">
                <a16:creationId xmlns:a16="http://schemas.microsoft.com/office/drawing/2014/main" id="{E27E2F65-D0DD-4710-977A-873706F90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C5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6B01E-B270-4A73-97AB-F04AE7A4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03" y="181179"/>
            <a:ext cx="9679635" cy="5904575"/>
          </a:xfrm>
          <a:prstGeom prst="rect">
            <a:avLst/>
          </a:prstGeom>
        </p:spPr>
      </p:pic>
      <p:sp>
        <p:nvSpPr>
          <p:cNvPr id="123" name="Freeform 33">
            <a:extLst>
              <a:ext uri="{FF2B5EF4-FFF2-40B4-BE49-F238E27FC236}">
                <a16:creationId xmlns:a16="http://schemas.microsoft.com/office/drawing/2014/main" id="{783A863A-BB4D-4ECD-8D75-B5B6F03D7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81489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9C621-11D1-4EEA-9E5B-5C2C7F4CD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423" y="3361893"/>
            <a:ext cx="2867046" cy="12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100E3-AC73-46BA-8753-3EA23AE1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AE402-239E-4C01-8C87-BC800D8E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252" y="3429000"/>
            <a:ext cx="2843233" cy="12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7396EB-F539-4632-BBF4-2506958E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8" y="643467"/>
            <a:ext cx="9646863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77489-B1AA-402E-8C2C-3FED6ADB1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427" y="3312033"/>
            <a:ext cx="2909909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45C1BE-0A93-4084-B726-05A7AC55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Tornado Data </a:t>
            </a:r>
            <a:b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600" dirty="0">
                <a:hlinkClick r:id="rId2"/>
              </a:rPr>
              <a:t>https://www.spc.noaa.gov/wcm/#data</a:t>
            </a:r>
            <a:r>
              <a:rPr lang="en-US" sz="2600" dirty="0"/>
              <a:t> </a:t>
            </a:r>
            <a:br>
              <a:rPr lang="en-US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842B2-7330-48BA-B6C4-92A6A095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42" y="1052714"/>
            <a:ext cx="10534322" cy="3160295"/>
          </a:xfrm>
          <a:prstGeom prst="rect">
            <a:avLst/>
          </a:prstGeom>
        </p:spPr>
      </p:pic>
      <p:sp>
        <p:nvSpPr>
          <p:cNvPr id="72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586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ADDCD-FFC4-4715-9DF5-F3BF6AD4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Illustrate the Meaning of Level of Confidence</a:t>
            </a: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7C649-1894-4EE9-AB8E-5188769A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531358"/>
            <a:ext cx="5640502" cy="38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7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87FAD-259E-4BE4-B085-D12E2FC1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97" y="643467"/>
            <a:ext cx="108176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1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9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3" name="Group 10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4" name="Rectangle 12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6" name="Rectangle 125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85636-A67F-40C6-8836-44D0B583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Clean Up the Data</a:t>
            </a:r>
          </a:p>
        </p:txBody>
      </p:sp>
      <p:sp>
        <p:nvSpPr>
          <p:cNvPr id="137" name="Rectangle 127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1E784-0758-453B-8CC9-ACC20A4BB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sz="2400" dirty="0"/>
          </a:p>
          <a:p>
            <a:r>
              <a:rPr lang="en-US" sz="2400" dirty="0"/>
              <a:t>Data &gt; Row Selection &gt; Select Where</a:t>
            </a:r>
          </a:p>
          <a:p>
            <a:pPr marL="0" indent="0"/>
            <a:endParaRPr lang="en-US" sz="2400" dirty="0"/>
          </a:p>
          <a:p>
            <a:r>
              <a:rPr lang="en-US" sz="2400" dirty="0"/>
              <a:t>Edit &gt; Rows &gt; Delete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0CE8E-70CF-4644-AA72-92BC6C3F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528072"/>
            <a:ext cx="6953577" cy="3476788"/>
          </a:xfrm>
          <a:prstGeom prst="rect">
            <a:avLst/>
          </a:prstGeom>
        </p:spPr>
      </p:pic>
      <p:sp>
        <p:nvSpPr>
          <p:cNvPr id="13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F5C49A-3D31-4875-82A4-671DE887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Population Proportion of F0 Tornadoes:</a:t>
            </a:r>
            <a:br>
              <a:rPr lang="en-US" sz="4000">
                <a:solidFill>
                  <a:srgbClr val="FEFFFF"/>
                </a:solidFill>
              </a:rPr>
            </a:br>
            <a:br>
              <a:rPr lang="en-US" sz="4000">
                <a:solidFill>
                  <a:srgbClr val="FEFFFF"/>
                </a:solidFill>
              </a:rPr>
            </a:br>
            <a:r>
              <a:rPr lang="en-US" sz="4000">
                <a:solidFill>
                  <a:srgbClr val="FEFFFF"/>
                </a:solidFill>
              </a:rPr>
              <a:t> 0.468</a:t>
            </a:r>
          </a:p>
        </p:txBody>
      </p:sp>
      <p:sp>
        <p:nvSpPr>
          <p:cNvPr id="90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87329-674E-4C52-8C54-D0526C94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18" y="967417"/>
            <a:ext cx="5403253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9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BDBEC-58F3-48D8-B0CC-1C0774B2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Create a New Variable</a:t>
            </a:r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AE268-5F61-4D66-8054-290B8767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44" y="764005"/>
            <a:ext cx="7026897" cy="39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4" name="Rectangle 39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50745-2257-41CC-AD85-153FDDAE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73" y="782782"/>
            <a:ext cx="9008254" cy="3410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Distribution of the Sample Mean</a:t>
            </a:r>
            <a:br>
              <a:rPr lang="en-US" sz="6000"/>
            </a:br>
            <a:r>
              <a:rPr lang="en-US" sz="6000"/>
              <a:t>Home Runs in 2019</a:t>
            </a:r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3E29-5D5E-4968-9651-FBA5FF106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4165" y="4709627"/>
            <a:ext cx="8956962" cy="11262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https://baseballsavant.mlb.com/statcast_search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79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9C079-D791-4073-8161-3AFAB438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EFFFF"/>
                </a:solidFill>
              </a:rPr>
              <a:t>Obtain a Random Sample from the New Variable and Construct a 95% Confidence Interval</a:t>
            </a:r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FF091-E48E-4F99-96C1-3202C667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436" y="1937982"/>
            <a:ext cx="6830940" cy="30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D2895-8E86-4E64-9C55-E8AE7557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Repeat this Process Many Times (Applet)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D7ECA58-E8BC-41EE-99BB-8E112ADB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4" y="1169400"/>
            <a:ext cx="5640502" cy="45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C6575-50B6-42B0-826A-1C85C574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65D44B-2101-40A9-B68B-0223BE51A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862" y="967417"/>
            <a:ext cx="5618766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EADFA-A5BF-4D28-A8D4-7B722800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652" y="983401"/>
            <a:ext cx="3710018" cy="906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P-Values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1840-8AE6-4AD6-BAF5-969809DA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3428" y="2218555"/>
            <a:ext cx="3710018" cy="3782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Are tornadoes in Georgia on the ground longer than tornadoes nationally?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F5AF3-B7DA-434E-A76A-4EDE1FB62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" r="-2" b="-2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1FF59-14A5-4E3A-B35B-690F9B1E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Length of All Tornadoes Since 1950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7852C-8D8A-4044-8234-15818FB5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4" y="245597"/>
            <a:ext cx="6988871" cy="4665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3839A-8E8E-4362-A7CC-29437E88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85" y="5334481"/>
            <a:ext cx="41433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BD82A-468B-48CA-9576-9F99BB0A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7" y="880279"/>
            <a:ext cx="11139206" cy="52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12A77-2D1C-4D44-A9FA-88EE3628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3" y="785412"/>
            <a:ext cx="11112265" cy="528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9327D-0019-4F18-B740-10890621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70778"/>
            <a:ext cx="10905066" cy="47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1319B-E09F-4EB7-A258-39D20976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75248"/>
            <a:ext cx="10905066" cy="43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4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6780C-A20A-4868-90D4-4A10B51C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to a World Beyond “</a:t>
            </a:r>
            <a:r>
              <a:rPr lang="en-US" sz="54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&lt; 0.05”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77B8E-5F68-4D24-AF83-A9065E4A6B14}"/>
              </a:ext>
            </a:extLst>
          </p:cNvPr>
          <p:cNvSpPr/>
          <p:nvPr/>
        </p:nvSpPr>
        <p:spPr>
          <a:xfrm>
            <a:off x="283529" y="5970534"/>
            <a:ext cx="11564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https://tandfonline.com/doi/full/10.1080/00031305.2019.1583913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88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0369-5986-41D9-878E-FDE53B80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69" y="643467"/>
            <a:ext cx="8044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6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02B1-8D98-48DB-BBD8-940D2BF5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a World Beyond “</a:t>
            </a:r>
            <a:r>
              <a:rPr lang="en-US" i="1" dirty="0"/>
              <a:t>p</a:t>
            </a:r>
            <a:r>
              <a:rPr lang="en-US" dirty="0"/>
              <a:t> &lt; 0.05”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E133B-B5D6-4A4C-8AC2-165970422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815" y="1328738"/>
            <a:ext cx="3992732" cy="576262"/>
          </a:xfrm>
        </p:spPr>
        <p:txBody>
          <a:bodyPr/>
          <a:lstStyle/>
          <a:p>
            <a:pPr algn="ctr"/>
            <a:r>
              <a:rPr lang="en-US" b="1" dirty="0"/>
              <a:t>Don’t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803CD-FA60-49B2-964B-7C732A36E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226" y="1905000"/>
            <a:ext cx="6308710" cy="4460332"/>
          </a:xfrm>
        </p:spPr>
        <p:txBody>
          <a:bodyPr>
            <a:noAutofit/>
          </a:bodyPr>
          <a:lstStyle/>
          <a:p>
            <a:r>
              <a:rPr lang="en-US" dirty="0"/>
              <a:t>Don’t base your conclusions solely on whether an association or effect was found to be “statistically significant” (i.e., the </a:t>
            </a:r>
            <a:r>
              <a:rPr lang="en-US" i="1" dirty="0"/>
              <a:t>p</a:t>
            </a:r>
            <a:r>
              <a:rPr lang="en-US" dirty="0"/>
              <a:t>-value passed some arbitrary threshold such as p &lt; 0.05). </a:t>
            </a:r>
          </a:p>
          <a:p>
            <a:r>
              <a:rPr lang="en-US" dirty="0"/>
              <a:t>Don’t believe that an association or effect exists just because it was statistically significant. </a:t>
            </a:r>
          </a:p>
          <a:p>
            <a:r>
              <a:rPr lang="en-US" dirty="0"/>
              <a:t>Don’t believe that an association or effect is absent just because it was not statistically significant. </a:t>
            </a:r>
          </a:p>
          <a:p>
            <a:r>
              <a:rPr lang="en-US" dirty="0"/>
              <a:t>Don’t believe that your </a:t>
            </a:r>
            <a:r>
              <a:rPr lang="en-US" i="1" dirty="0"/>
              <a:t>p</a:t>
            </a:r>
            <a:r>
              <a:rPr lang="en-US" dirty="0"/>
              <a:t>-value gives the probability that chance alone produced the observed association or effect or the probability that your test hypothesis is true. </a:t>
            </a:r>
          </a:p>
          <a:p>
            <a:r>
              <a:rPr lang="en-US" dirty="0"/>
              <a:t>Don’t conclude anything about scientific or practical importance based on statistical significance (or lack thereof).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59E18-E32B-49CF-AF5E-4D8887F3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5773" y="1328738"/>
            <a:ext cx="3999001" cy="576262"/>
          </a:xfrm>
        </p:spPr>
        <p:txBody>
          <a:bodyPr/>
          <a:lstStyle/>
          <a:p>
            <a:pPr algn="ctr"/>
            <a:r>
              <a:rPr lang="en-US" b="1" dirty="0"/>
              <a:t>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3D2AD-DBF6-4064-9F57-DE9874965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5773" y="1905000"/>
            <a:ext cx="4456568" cy="3928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Accept Uncertainty</a:t>
            </a:r>
          </a:p>
          <a:p>
            <a:r>
              <a:rPr lang="en-US" dirty="0"/>
              <a:t>Ask thoughtful questions:</a:t>
            </a:r>
          </a:p>
          <a:p>
            <a:r>
              <a:rPr lang="en-US" dirty="0"/>
              <a:t>What are the practical implications of the estimate? </a:t>
            </a:r>
          </a:p>
          <a:p>
            <a:r>
              <a:rPr lang="en-US" dirty="0"/>
              <a:t>How precise is the estimate? And is the model correctly specified? The latter question leads naturally to three more: </a:t>
            </a:r>
          </a:p>
          <a:p>
            <a:r>
              <a:rPr lang="en-US" dirty="0"/>
              <a:t>Are the modeling assumptions understood? Are these assumptions valid? And do the key results hold up when other modeling choices are made? </a:t>
            </a:r>
          </a:p>
        </p:txBody>
      </p:sp>
    </p:spTree>
    <p:extLst>
      <p:ext uri="{BB962C8B-B14F-4D97-AF65-F5344CB8AC3E}">
        <p14:creationId xmlns:p14="http://schemas.microsoft.com/office/powerpoint/2010/main" val="41582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9EDB4-6C1D-4384-8AAD-8B044DE6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C43FA-7EDB-4A62-ACA9-1FDE6175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42" y="591785"/>
            <a:ext cx="6857316" cy="5674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4BF07-FE01-460C-9195-EE6D9CFE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00" y="1035000"/>
            <a:ext cx="4113660" cy="1224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0C4E5-4FD2-452F-AAF1-184835030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829" y="2418856"/>
            <a:ext cx="1805001" cy="8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CC1E6-865D-4F87-885C-18A94815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5" y="643467"/>
            <a:ext cx="10434047" cy="56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2B1A8-3C17-4C5E-BC18-F45710C7B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1" y="591671"/>
            <a:ext cx="11213610" cy="55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2BBC1-934E-4B52-BF57-C70F6790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Distribution of the Sample Mean </a:t>
            </a:r>
            <a:br>
              <a:rPr lang="en-US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Taxi Rides in Chicago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4635-C84B-4784-BB7A-BD7C5166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5696711"/>
            <a:ext cx="8915399" cy="5071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https://data.cityofchicago.org/</a:t>
            </a:r>
            <a:endParaRPr 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3044B-37A8-4614-B644-31B3E773B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640080"/>
            <a:ext cx="7747819" cy="3602736"/>
          </a:xfrm>
          <a:prstGeom prst="rect">
            <a:avLst/>
          </a:prstGeom>
        </p:spPr>
      </p:pic>
      <p:sp>
        <p:nvSpPr>
          <p:cNvPr id="73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45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C3CA0-6A2E-4881-8D3D-64056C8F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Taxi Rides on </a:t>
            </a:r>
            <a:br>
              <a:rPr lang="en-US" sz="2400" dirty="0"/>
            </a:br>
            <a:r>
              <a:rPr lang="en-US" sz="2400" dirty="0"/>
              <a:t>June 7, 2019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F8FAD7-8080-4DFF-9941-9DD3FF7688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608" y="3296449"/>
            <a:ext cx="6750009" cy="19517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6F4C3A-01D2-4BBB-8232-876FDD2DDA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4" y="1732737"/>
            <a:ext cx="4338637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941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965</Words>
  <Application>Microsoft Office PowerPoint</Application>
  <PresentationFormat>Widescreen</PresentationFormat>
  <Paragraphs>104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Using Real Population Data to Illustrate Difficult Statistical Concepts</vt:lpstr>
      <vt:lpstr>Distribution of the Sample Mean Home Runs in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the Sample Mean  Taxi Rides in Chicago</vt:lpstr>
      <vt:lpstr>All Taxi Rides on  June 7, 2019</vt:lpstr>
      <vt:lpstr>Histogram and Summary Stats</vt:lpstr>
      <vt:lpstr>5000 Simple Random Samples of Size n = 9</vt:lpstr>
      <vt:lpstr>PowerPoint Presentation</vt:lpstr>
      <vt:lpstr>PowerPoint Presentation</vt:lpstr>
      <vt:lpstr>Tornado Data  https://www.spc.noaa.gov/wcm/#data  </vt:lpstr>
      <vt:lpstr>Illustrate the Meaning of Level of Confidence</vt:lpstr>
      <vt:lpstr>PowerPoint Presentation</vt:lpstr>
      <vt:lpstr>Clean Up the Data</vt:lpstr>
      <vt:lpstr>Population Proportion of F0 Tornadoes:   0.468</vt:lpstr>
      <vt:lpstr>Create a New Variable</vt:lpstr>
      <vt:lpstr>Obtain a Random Sample from the New Variable and Construct a 95% Confidence Interval</vt:lpstr>
      <vt:lpstr>Repeat this Process Many Times (Applet)</vt:lpstr>
      <vt:lpstr>Results</vt:lpstr>
      <vt:lpstr>P-Values</vt:lpstr>
      <vt:lpstr>Length of All Tornadoes Since 1950</vt:lpstr>
      <vt:lpstr>PowerPoint Presentation</vt:lpstr>
      <vt:lpstr>PowerPoint Presentation</vt:lpstr>
      <vt:lpstr>PowerPoint Presentation</vt:lpstr>
      <vt:lpstr>PowerPoint Presentation</vt:lpstr>
      <vt:lpstr>Moving to a World Beyond “p &lt; 0.05”</vt:lpstr>
      <vt:lpstr>Moving to a World Beyond “p &lt; 0.05”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Real Population Data to Illustrate Difficult Statistical Concepts</dc:title>
  <dc:creator>Michael Sullivan</dc:creator>
  <cp:lastModifiedBy>Michael Sullivan</cp:lastModifiedBy>
  <cp:revision>6</cp:revision>
  <dcterms:created xsi:type="dcterms:W3CDTF">2020-01-31T18:38:07Z</dcterms:created>
  <dcterms:modified xsi:type="dcterms:W3CDTF">2020-02-06T00:23:12Z</dcterms:modified>
</cp:coreProperties>
</file>